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ags/tag213.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9" r:id="rId4"/>
    <p:sldMasterId id="2147483995" r:id="rId5"/>
    <p:sldMasterId id="2147485317" r:id="rId6"/>
    <p:sldMasterId id="2147484000" r:id="rId7"/>
    <p:sldMasterId id="2147484010" r:id="rId8"/>
    <p:sldMasterId id="2147484022" r:id="rId9"/>
    <p:sldMasterId id="2147485313" r:id="rId10"/>
    <p:sldMasterId id="2147483784" r:id="rId11"/>
    <p:sldMasterId id="2147483824" r:id="rId12"/>
    <p:sldMasterId id="2147483700" r:id="rId13"/>
  </p:sldMasterIdLst>
  <p:notesMasterIdLst>
    <p:notesMasterId r:id="rId55"/>
  </p:notesMasterIdLst>
  <p:handoutMasterIdLst>
    <p:handoutMasterId r:id="rId56"/>
  </p:handoutMasterIdLst>
  <p:sldIdLst>
    <p:sldId id="2147472387" r:id="rId14"/>
    <p:sldId id="2147472398" r:id="rId15"/>
    <p:sldId id="2147470773" r:id="rId16"/>
    <p:sldId id="2147483635" r:id="rId17"/>
    <p:sldId id="2147470726" r:id="rId18"/>
    <p:sldId id="2147483636" r:id="rId19"/>
    <p:sldId id="2147469771" r:id="rId20"/>
    <p:sldId id="2147483645" r:id="rId21"/>
    <p:sldId id="259" r:id="rId22"/>
    <p:sldId id="2147483101" r:id="rId23"/>
    <p:sldId id="2147483630" r:id="rId24"/>
    <p:sldId id="2147483620" r:id="rId25"/>
    <p:sldId id="2147483621" r:id="rId26"/>
    <p:sldId id="260" r:id="rId27"/>
    <p:sldId id="2147483639" r:id="rId28"/>
    <p:sldId id="2147483624" r:id="rId29"/>
    <p:sldId id="2147470915" r:id="rId30"/>
    <p:sldId id="2147470731" r:id="rId31"/>
    <p:sldId id="2147483623" r:id="rId32"/>
    <p:sldId id="2147470727" r:id="rId33"/>
    <p:sldId id="2147470746" r:id="rId34"/>
    <p:sldId id="2147470738" r:id="rId35"/>
    <p:sldId id="261" r:id="rId36"/>
    <p:sldId id="2147472388" r:id="rId37"/>
    <p:sldId id="2147483634" r:id="rId38"/>
    <p:sldId id="2147470921" r:id="rId39"/>
    <p:sldId id="2147483644" r:id="rId40"/>
    <p:sldId id="257" r:id="rId41"/>
    <p:sldId id="2147483628" r:id="rId42"/>
    <p:sldId id="2147483637" r:id="rId43"/>
    <p:sldId id="2147483094" r:id="rId44"/>
    <p:sldId id="2147483095" r:id="rId45"/>
    <p:sldId id="2147483096" r:id="rId46"/>
    <p:sldId id="2147483098" r:id="rId47"/>
    <p:sldId id="2147483114" r:id="rId48"/>
    <p:sldId id="2147483091" r:id="rId49"/>
    <p:sldId id="2147483646" r:id="rId50"/>
    <p:sldId id="2147483647" r:id="rId51"/>
    <p:sldId id="2147483638" r:id="rId52"/>
    <p:sldId id="256" r:id="rId53"/>
    <p:sldId id="2147483633" r:id="rId54"/>
  </p:sldIdLst>
  <p:sldSz cx="12192000" cy="6858000"/>
  <p:notesSz cx="6799263" cy="9929813"/>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1F80E5D-CA36-4361-91DA-7F85C3B946D8}">
          <p14:sldIdLst>
            <p14:sldId id="2147472387"/>
          </p14:sldIdLst>
        </p14:section>
        <p14:section name="Introduction" id="{D4609CF5-FA68-4C8B-BB66-F70B35CD8B44}">
          <p14:sldIdLst>
            <p14:sldId id="2147472398"/>
            <p14:sldId id="2147470773"/>
            <p14:sldId id="2147483635"/>
            <p14:sldId id="2147470726"/>
            <p14:sldId id="2147483636"/>
            <p14:sldId id="2147469771"/>
            <p14:sldId id="2147483645"/>
            <p14:sldId id="259"/>
            <p14:sldId id="2147483101"/>
          </p14:sldIdLst>
        </p14:section>
        <p14:section name="Périmètre technique" id="{1DDCCF61-596E-46FA-8F82-765FAE2A8939}">
          <p14:sldIdLst>
            <p14:sldId id="2147483630"/>
            <p14:sldId id="2147483620"/>
            <p14:sldId id="2147483621"/>
            <p14:sldId id="260"/>
            <p14:sldId id="2147483639"/>
            <p14:sldId id="2147483624"/>
            <p14:sldId id="2147470915"/>
            <p14:sldId id="2147470731"/>
            <p14:sldId id="2147483623"/>
            <p14:sldId id="2147470727"/>
            <p14:sldId id="2147470746"/>
            <p14:sldId id="2147470738"/>
            <p14:sldId id="261"/>
            <p14:sldId id="2147472388"/>
            <p14:sldId id="2147483634"/>
            <p14:sldId id="2147470921"/>
            <p14:sldId id="2147483644"/>
            <p14:sldId id="257"/>
          </p14:sldIdLst>
        </p14:section>
        <p14:section name="Modalités financières" id="{BEC49E5F-9453-4341-B877-3C9A5D56C26C}">
          <p14:sldIdLst>
            <p14:sldId id="2147483628"/>
            <p14:sldId id="2147483637"/>
            <p14:sldId id="2147483094"/>
            <p14:sldId id="2147483095"/>
            <p14:sldId id="2147483096"/>
            <p14:sldId id="2147483098"/>
            <p14:sldId id="2147483114"/>
            <p14:sldId id="2147483091"/>
            <p14:sldId id="2147483646"/>
            <p14:sldId id="2147483647"/>
            <p14:sldId id="2147483638"/>
            <p14:sldId id="256"/>
            <p14:sldId id="21474836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D0F70F-A6F5-86FC-772C-97A51FFDDF99}" name="Margaux BUGUET" initials="MB" userId="S::Margaux.BUGUET@esante.gouv.fr::e313121c-5229-4b96-a66a-fd2d8e5e25d3" providerId="AD"/>
  <p188:author id="{C8BC5935-D7FA-ACE5-A277-D0BF2E8E8080}" name="FEQUANT, Mériadec (DNS)" initials="MF" userId="S::meriadec.fequant@sante.gouv.fr::6715bb5d-2be8-4d2f-992f-5eb0d564eab5" providerId="AD"/>
  <p188:author id="{64A8623F-41C3-F5D7-9DC7-3270132E810E}" name="JAMET, Odile (DNS)" initials="OJ" userId="S::odile.jamet@sante.gouv.fr::5f9771a0-1897-420e-8525-2dfe3a0a50c0" providerId="AD"/>
  <p188:author id="{F922B943-BD25-5255-624D-1898D341A9A5}" name="Morgane BERTHELOT" initials="MB" userId="S::morgane.berthelot_esante.gouv.fr#ext#@mazarsglobalcloud.onmicrosoft.com::668209b2-7170-4530-9f1d-f5a09a52e53a" providerId="AD"/>
  <p188:author id="{2C5E1B58-5A7E-0A70-7BC4-D289C52AAC44}" name="FEQUANT, Mériadec (DNS)" initials="FM" userId="S::meriadec.fequant_sante.gouv.fr#ext#@mazarsglobalcloud.onmicrosoft.com::598a48a7-5f19-42cc-81c4-8555efd6737b" providerId="AD"/>
  <p188:author id="{E699CA6B-13BF-5126-A1AA-695DD03C1CF7}" name="Loïs Martin" initials="LM" userId="S::lois.martin@mazars.fr::bc8dae38-5abc-4ba1-926b-3cdc096b009c" providerId="AD"/>
  <p188:author id="{0B8D4C79-2232-C865-69B9-299FFAF97979}" name="FEQUANT, Mériadec (DNS)" initials="FM" userId="S::meriadec.fequant_sante.gouv.fr#ext#@esantegouv.onmicrosoft.com::15e3ac97-e2ad-4f34-94bb-9e982f1882c2" providerId="AD"/>
  <p188:author id="{56C86E82-FC81-060B-2443-44C1F157BCF2}" name="Janet Songue" initials="" userId="S::janet.songue@mazars.fr::0835712b-4b5c-44b2-b771-1d476e9e3db0" providerId="AD"/>
  <p188:author id="{F0E29D9F-E02A-2E72-B3D8-73861E2BD1DD}" name="BERTHELOT, Morgane (DNS)" initials="BM" userId="S::morgane.berthelot_sante.gouv.fr#ext#@mazarsglobalcloud.onmicrosoft.com::693466c7-db3c-4f0b-8c2b-849c6d206627" providerId="AD"/>
  <p188:author id="{C8C070A6-B43F-5C3F-365C-844DBC8CE179}" name="JAMET, Odile (DNS)" initials="JO" userId="S::odile.jamet_sante.gouv.fr#ext#@mazarsglobalcloud.onmicrosoft.com::2329bd2a-7076-43c0-b46e-fd6880d3871c" providerId="AD"/>
  <p188:author id="{0ACCA4C0-762E-D386-32D6-B5550E5FADE3}" name="Fanny HANNAUX" initials="FH" userId="S::fanny.hannaux_esante.gouv.fr#ext#@mazarsglobalcloud.onmicrosoft.com::23f8d3ca-7e1f-4296-8fa4-44a520cb2adb" providerId="AD"/>
  <p188:author id="{96BC9BC3-9101-4676-092D-B1CEF862FC64}" name="Nicolas Ngo" initials="NN" userId="S::nicolas.ngo@mazars.fr::33192f19-60bf-4230-a0be-52e837deda94" providerId="AD"/>
  <p188:author id="{950764C9-95AB-3A05-2555-8BD2549446B7}" name="Sophie MOREAU-FAVIER" initials="SM" userId="S::sophie.moreau-favier_esante.gouv.fr#ext#@mazarsglobalcloud.onmicrosoft.com::6ff9c473-2623-4f05-b6e3-4c21d6547faf" providerId="AD"/>
  <p188:author id="{97EE01D2-8C7D-CE60-EF65-FF641D85E41A}" name="NGO Nicolas" initials="NN" userId="S::nicolas.ngo_mazars.fr#ext#@esantegouv.onmicrosoft.com::cf9bb08d-d168-4a23-ba89-bd69b9c128cf" providerId="AD"/>
  <p188:author id="{10EC3BD3-44E4-E592-3168-7652DE42201A}" name="MARTIN Loïs" initials="ML" userId="S::lois.martin@mazars.fr::61796e1f-2f33-47c3-9d3d-59db6f568d19" providerId="AD"/>
  <p188:author id="{34ECBBE3-EE36-EE4E-F195-E2042FB32249}" name="Morgane BERTHELOT" initials="MB" userId="S::Morgane.BERTHELOT@esante.gouv.fr::36f676e7-17f8-448a-9108-07baac64dd31" providerId="AD"/>
  <p188:author id="{29DD63E5-E18E-2898-E3F0-8FB5B74AE0D4}" name="Steve Ehemba" initials="SE" userId="S::steve.ehemba@mazars.fr::d9c2deb9-5ec4-4cc3-a49d-92d885a4edd5" providerId="AD"/>
  <p188:author id="{B63316E8-CB6A-8500-5F67-73E915E997FB}" name="Victor Noblet" initials="VN" userId="S::victor.noblet@mazars.fr::3f2d50e5-48cb-4a23-a28b-3c5741064a16" providerId="AD"/>
  <p188:author id="{458951FE-8BE4-40B4-9FE4-0984CD3C3B39}" name="Fanny HANNAUX" initials="FH" userId="S::Fanny.HANNAUX@esante.gouv.fr::d59ad06e-1bb0-4ebf-940b-c28bedced3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IN Loïs" initials="ML" lastIdx="17" clrIdx="6">
    <p:extLst>
      <p:ext uri="{19B8F6BF-5375-455C-9EA6-DF929625EA0E}">
        <p15:presenceInfo xmlns:p15="http://schemas.microsoft.com/office/powerpoint/2012/main" userId="S::lois.martin@mazars.fr::61796e1f-2f33-47c3-9d3d-59db6f568d19" providerId="AD"/>
      </p:ext>
    </p:extLst>
  </p:cmAuthor>
  <p:cmAuthor id="1" name="Haley Rich" initials="HR" lastIdx="1" clrIdx="0">
    <p:extLst>
      <p:ext uri="{19B8F6BF-5375-455C-9EA6-DF929625EA0E}">
        <p15:presenceInfo xmlns:p15="http://schemas.microsoft.com/office/powerpoint/2012/main" userId="S-1-5-21-1801674531-1788223648-725345543-11859" providerId="AD"/>
      </p:ext>
    </p:extLst>
  </p:cmAuthor>
  <p:cmAuthor id="2" name="Olivier Clatz" initials="OC" lastIdx="1" clrIdx="1">
    <p:extLst>
      <p:ext uri="{19B8F6BF-5375-455C-9EA6-DF929625EA0E}">
        <p15:presenceInfo xmlns:p15="http://schemas.microsoft.com/office/powerpoint/2012/main" userId="2c1a50c09491671a" providerId="Windows Live"/>
      </p:ext>
    </p:extLst>
  </p:cmAuthor>
  <p:cmAuthor id="3" name="EL HAMICHI, Abdelalim" initials="EHA" lastIdx="1" clrIdx="2">
    <p:extLst>
      <p:ext uri="{19B8F6BF-5375-455C-9EA6-DF929625EA0E}">
        <p15:presenceInfo xmlns:p15="http://schemas.microsoft.com/office/powerpoint/2012/main" userId="S::abdelalim.el-hamichi@capgemini.com::d109cfeb-5d91-4a1f-9e04-62deb4a37921" providerId="AD"/>
      </p:ext>
    </p:extLst>
  </p:cmAuthor>
  <p:cmAuthor id="4" name="Gorjup, Sonia" initials="GS" lastIdx="1" clrIdx="3">
    <p:extLst>
      <p:ext uri="{19B8F6BF-5375-455C-9EA6-DF929625EA0E}">
        <p15:presenceInfo xmlns:p15="http://schemas.microsoft.com/office/powerpoint/2012/main" userId="S::sonia.gorjup@capgemini.com::d8715b63-6f3e-4fef-abd2-39df1275a230" providerId="AD"/>
      </p:ext>
    </p:extLst>
  </p:cmAuthor>
  <p:cmAuthor id="5" name="JAMET, Odile (DNS)" initials="JO(" lastIdx="28" clrIdx="4">
    <p:extLst>
      <p:ext uri="{19B8F6BF-5375-455C-9EA6-DF929625EA0E}">
        <p15:presenceInfo xmlns:p15="http://schemas.microsoft.com/office/powerpoint/2012/main" userId="S-1-5-21-27022435-3177379373-3347635678-22622" providerId="AD"/>
      </p:ext>
    </p:extLst>
  </p:cmAuthor>
  <p:cmAuthor id="6" name="DAZINIERAS-PICHON, Anne (DNS)" initials="DA(" lastIdx="89" clrIdx="5">
    <p:extLst>
      <p:ext uri="{19B8F6BF-5375-455C-9EA6-DF929625EA0E}">
        <p15:presenceInfo xmlns:p15="http://schemas.microsoft.com/office/powerpoint/2012/main" userId="S-1-5-21-27022435-3177379373-3347635678-113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77E"/>
    <a:srgbClr val="8CB8DC"/>
    <a:srgbClr val="C8DDEE"/>
    <a:srgbClr val="E01680"/>
    <a:srgbClr val="4472C4"/>
    <a:srgbClr val="D9D9D8"/>
    <a:srgbClr val="DAE2F4"/>
    <a:srgbClr val="2552A1"/>
    <a:srgbClr val="1E4DA0"/>
    <a:srgbClr val="FFF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73FCA-C84E-41C3-B12E-DAA637D48894}" v="3" dt="2026-04-08T09:14:58.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18" autoAdjust="0"/>
  </p:normalViewPr>
  <p:slideViewPr>
    <p:cSldViewPr snapToGrid="0">
      <p:cViewPr varScale="1">
        <p:scale>
          <a:sx n="77" d="100"/>
          <a:sy n="77" d="100"/>
        </p:scale>
        <p:origin x="10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handoutMaster" Target="handoutMasters/handout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gs" Target="tags/tag1.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ux BUGUET" userId="e313121c-5229-4b96-a66a-fd2d8e5e25d3" providerId="ADAL" clId="{A66C2EF7-EEAA-4FA7-9952-C478DBCE2D04}"/>
    <pc:docChg chg="undo custSel delSld modSld modSection">
      <pc:chgData name="Margaux BUGUET" userId="e313121c-5229-4b96-a66a-fd2d8e5e25d3" providerId="ADAL" clId="{A66C2EF7-EEAA-4FA7-9952-C478DBCE2D04}" dt="2026-04-08T09:16:16.871" v="36" actId="478"/>
      <pc:docMkLst>
        <pc:docMk/>
      </pc:docMkLst>
      <pc:sldChg chg="delSp mod">
        <pc:chgData name="Margaux BUGUET" userId="e313121c-5229-4b96-a66a-fd2d8e5e25d3" providerId="ADAL" clId="{A66C2EF7-EEAA-4FA7-9952-C478DBCE2D04}" dt="2026-04-08T09:16:01.060" v="26" actId="478"/>
        <pc:sldMkLst>
          <pc:docMk/>
          <pc:sldMk cId="3804629745" sldId="257"/>
        </pc:sldMkLst>
        <pc:spChg chg="del">
          <ac:chgData name="Margaux BUGUET" userId="e313121c-5229-4b96-a66a-fd2d8e5e25d3" providerId="ADAL" clId="{A66C2EF7-EEAA-4FA7-9952-C478DBCE2D04}" dt="2026-04-08T09:16:01.060" v="26" actId="478"/>
          <ac:spMkLst>
            <pc:docMk/>
            <pc:sldMk cId="3804629745" sldId="257"/>
            <ac:spMk id="7" creationId="{0EF7B425-0590-777C-2285-7863BFE7B9BE}"/>
          </ac:spMkLst>
        </pc:spChg>
      </pc:sldChg>
      <pc:sldChg chg="delSp mod modNotesTx">
        <pc:chgData name="Margaux BUGUET" userId="e313121c-5229-4b96-a66a-fd2d8e5e25d3" providerId="ADAL" clId="{A66C2EF7-EEAA-4FA7-9952-C478DBCE2D04}" dt="2026-04-08T09:15:42.199" v="12" actId="478"/>
        <pc:sldMkLst>
          <pc:docMk/>
          <pc:sldMk cId="718083385" sldId="260"/>
        </pc:sldMkLst>
        <pc:spChg chg="del">
          <ac:chgData name="Margaux BUGUET" userId="e313121c-5229-4b96-a66a-fd2d8e5e25d3" providerId="ADAL" clId="{A66C2EF7-EEAA-4FA7-9952-C478DBCE2D04}" dt="2026-04-08T09:15:42.199" v="12" actId="478"/>
          <ac:spMkLst>
            <pc:docMk/>
            <pc:sldMk cId="718083385" sldId="260"/>
            <ac:spMk id="5" creationId="{ADF85C4E-6B7F-F1A7-CEEE-1DE656C81594}"/>
          </ac:spMkLst>
        </pc:spChg>
      </pc:sldChg>
      <pc:sldChg chg="delSp mod">
        <pc:chgData name="Margaux BUGUET" userId="e313121c-5229-4b96-a66a-fd2d8e5e25d3" providerId="ADAL" clId="{A66C2EF7-EEAA-4FA7-9952-C478DBCE2D04}" dt="2026-04-08T09:15:55.062" v="21" actId="478"/>
        <pc:sldMkLst>
          <pc:docMk/>
          <pc:sldMk cId="4225641708" sldId="261"/>
        </pc:sldMkLst>
        <pc:spChg chg="del">
          <ac:chgData name="Margaux BUGUET" userId="e313121c-5229-4b96-a66a-fd2d8e5e25d3" providerId="ADAL" clId="{A66C2EF7-EEAA-4FA7-9952-C478DBCE2D04}" dt="2026-04-08T09:15:55.062" v="21" actId="478"/>
          <ac:spMkLst>
            <pc:docMk/>
            <pc:sldMk cId="4225641708" sldId="261"/>
            <ac:spMk id="2" creationId="{062153AC-DE2C-D592-5B37-BABC4F5D930C}"/>
          </ac:spMkLst>
        </pc:spChg>
      </pc:sldChg>
      <pc:sldChg chg="delSp mod">
        <pc:chgData name="Margaux BUGUET" userId="e313121c-5229-4b96-a66a-fd2d8e5e25d3" providerId="ADAL" clId="{A66C2EF7-EEAA-4FA7-9952-C478DBCE2D04}" dt="2026-04-08T09:15:33.692" v="7" actId="478"/>
        <pc:sldMkLst>
          <pc:docMk/>
          <pc:sldMk cId="1557113486" sldId="2147469771"/>
        </pc:sldMkLst>
        <pc:spChg chg="del">
          <ac:chgData name="Margaux BUGUET" userId="e313121c-5229-4b96-a66a-fd2d8e5e25d3" providerId="ADAL" clId="{A66C2EF7-EEAA-4FA7-9952-C478DBCE2D04}" dt="2026-04-08T09:15:33.692" v="7" actId="478"/>
          <ac:spMkLst>
            <pc:docMk/>
            <pc:sldMk cId="1557113486" sldId="2147469771"/>
            <ac:spMk id="19" creationId="{8D3B6028-40BA-A247-D76D-62FBD5C066F2}"/>
          </ac:spMkLst>
        </pc:spChg>
      </pc:sldChg>
      <pc:sldChg chg="delSp mod">
        <pc:chgData name="Margaux BUGUET" userId="e313121c-5229-4b96-a66a-fd2d8e5e25d3" providerId="ADAL" clId="{A66C2EF7-EEAA-4FA7-9952-C478DBCE2D04}" dt="2026-04-08T09:15:29.783" v="5" actId="478"/>
        <pc:sldMkLst>
          <pc:docMk/>
          <pc:sldMk cId="815744239" sldId="2147470726"/>
        </pc:sldMkLst>
        <pc:spChg chg="del">
          <ac:chgData name="Margaux BUGUET" userId="e313121c-5229-4b96-a66a-fd2d8e5e25d3" providerId="ADAL" clId="{A66C2EF7-EEAA-4FA7-9952-C478DBCE2D04}" dt="2026-04-08T09:15:29.783" v="5" actId="478"/>
          <ac:spMkLst>
            <pc:docMk/>
            <pc:sldMk cId="815744239" sldId="2147470726"/>
            <ac:spMk id="3" creationId="{A8A9572C-025C-D9E0-1A92-25A9603A36C0}"/>
          </ac:spMkLst>
        </pc:spChg>
      </pc:sldChg>
      <pc:sldChg chg="delSp mod">
        <pc:chgData name="Margaux BUGUET" userId="e313121c-5229-4b96-a66a-fd2d8e5e25d3" providerId="ADAL" clId="{A66C2EF7-EEAA-4FA7-9952-C478DBCE2D04}" dt="2026-04-08T09:15:51.007" v="18" actId="478"/>
        <pc:sldMkLst>
          <pc:docMk/>
          <pc:sldMk cId="2180638201" sldId="2147470727"/>
        </pc:sldMkLst>
        <pc:spChg chg="del">
          <ac:chgData name="Margaux BUGUET" userId="e313121c-5229-4b96-a66a-fd2d8e5e25d3" providerId="ADAL" clId="{A66C2EF7-EEAA-4FA7-9952-C478DBCE2D04}" dt="2026-04-08T09:15:51.007" v="18" actId="478"/>
          <ac:spMkLst>
            <pc:docMk/>
            <pc:sldMk cId="2180638201" sldId="2147470727"/>
            <ac:spMk id="10" creationId="{898FBBDE-157F-1377-7A9A-3D6860FB7CE2}"/>
          </ac:spMkLst>
        </pc:spChg>
      </pc:sldChg>
      <pc:sldChg chg="delSp mod">
        <pc:chgData name="Margaux BUGUET" userId="e313121c-5229-4b96-a66a-fd2d8e5e25d3" providerId="ADAL" clId="{A66C2EF7-EEAA-4FA7-9952-C478DBCE2D04}" dt="2026-04-08T09:15:48.253" v="16" actId="478"/>
        <pc:sldMkLst>
          <pc:docMk/>
          <pc:sldMk cId="3608287837" sldId="2147470731"/>
        </pc:sldMkLst>
        <pc:spChg chg="del">
          <ac:chgData name="Margaux BUGUET" userId="e313121c-5229-4b96-a66a-fd2d8e5e25d3" providerId="ADAL" clId="{A66C2EF7-EEAA-4FA7-9952-C478DBCE2D04}" dt="2026-04-08T09:15:48.253" v="16" actId="478"/>
          <ac:spMkLst>
            <pc:docMk/>
            <pc:sldMk cId="3608287837" sldId="2147470731"/>
            <ac:spMk id="29" creationId="{82BFE480-3765-8B9E-01A8-BC2CCE5B45EA}"/>
          </ac:spMkLst>
        </pc:spChg>
      </pc:sldChg>
      <pc:sldChg chg="delSp mod">
        <pc:chgData name="Margaux BUGUET" userId="e313121c-5229-4b96-a66a-fd2d8e5e25d3" providerId="ADAL" clId="{A66C2EF7-EEAA-4FA7-9952-C478DBCE2D04}" dt="2026-04-08T09:15:53.550" v="20" actId="478"/>
        <pc:sldMkLst>
          <pc:docMk/>
          <pc:sldMk cId="2879872059" sldId="2147470738"/>
        </pc:sldMkLst>
        <pc:spChg chg="del">
          <ac:chgData name="Margaux BUGUET" userId="e313121c-5229-4b96-a66a-fd2d8e5e25d3" providerId="ADAL" clId="{A66C2EF7-EEAA-4FA7-9952-C478DBCE2D04}" dt="2026-04-08T09:15:53.550" v="20" actId="478"/>
          <ac:spMkLst>
            <pc:docMk/>
            <pc:sldMk cId="2879872059" sldId="2147470738"/>
            <ac:spMk id="4" creationId="{E9990526-D912-117B-E583-C6D42E245351}"/>
          </ac:spMkLst>
        </pc:spChg>
      </pc:sldChg>
      <pc:sldChg chg="delSp mod modNotesTx">
        <pc:chgData name="Margaux BUGUET" userId="e313121c-5229-4b96-a66a-fd2d8e5e25d3" providerId="ADAL" clId="{A66C2EF7-EEAA-4FA7-9952-C478DBCE2D04}" dt="2026-04-08T09:15:52.301" v="19" actId="478"/>
        <pc:sldMkLst>
          <pc:docMk/>
          <pc:sldMk cId="4176292530" sldId="2147470746"/>
        </pc:sldMkLst>
        <pc:spChg chg="del">
          <ac:chgData name="Margaux BUGUET" userId="e313121c-5229-4b96-a66a-fd2d8e5e25d3" providerId="ADAL" clId="{A66C2EF7-EEAA-4FA7-9952-C478DBCE2D04}" dt="2026-04-08T09:15:52.301" v="19" actId="478"/>
          <ac:spMkLst>
            <pc:docMk/>
            <pc:sldMk cId="4176292530" sldId="2147470746"/>
            <ac:spMk id="5" creationId="{2A5A7A8E-3125-B482-872D-1DD6825C469D}"/>
          </ac:spMkLst>
        </pc:spChg>
      </pc:sldChg>
      <pc:sldChg chg="delSp mod">
        <pc:chgData name="Margaux BUGUET" userId="e313121c-5229-4b96-a66a-fd2d8e5e25d3" providerId="ADAL" clId="{A66C2EF7-EEAA-4FA7-9952-C478DBCE2D04}" dt="2026-04-08T09:15:46.433" v="15" actId="478"/>
        <pc:sldMkLst>
          <pc:docMk/>
          <pc:sldMk cId="2187726252" sldId="2147470915"/>
        </pc:sldMkLst>
        <pc:spChg chg="del">
          <ac:chgData name="Margaux BUGUET" userId="e313121c-5229-4b96-a66a-fd2d8e5e25d3" providerId="ADAL" clId="{A66C2EF7-EEAA-4FA7-9952-C478DBCE2D04}" dt="2026-04-08T09:15:46.433" v="15" actId="478"/>
          <ac:spMkLst>
            <pc:docMk/>
            <pc:sldMk cId="2187726252" sldId="2147470915"/>
            <ac:spMk id="8" creationId="{17526B4D-4DE3-65A9-646D-ABEEAEF65E02}"/>
          </ac:spMkLst>
        </pc:spChg>
      </pc:sldChg>
      <pc:sldChg chg="delSp mod">
        <pc:chgData name="Margaux BUGUET" userId="e313121c-5229-4b96-a66a-fd2d8e5e25d3" providerId="ADAL" clId="{A66C2EF7-EEAA-4FA7-9952-C478DBCE2D04}" dt="2026-04-08T09:15:58.723" v="24" actId="478"/>
        <pc:sldMkLst>
          <pc:docMk/>
          <pc:sldMk cId="540839120" sldId="2147470921"/>
        </pc:sldMkLst>
        <pc:spChg chg="del">
          <ac:chgData name="Margaux BUGUET" userId="e313121c-5229-4b96-a66a-fd2d8e5e25d3" providerId="ADAL" clId="{A66C2EF7-EEAA-4FA7-9952-C478DBCE2D04}" dt="2026-04-08T09:15:58.723" v="24" actId="478"/>
          <ac:spMkLst>
            <pc:docMk/>
            <pc:sldMk cId="540839120" sldId="2147470921"/>
            <ac:spMk id="7" creationId="{C6EAC313-7133-65D7-65A2-9895EE5D0B40}"/>
          </ac:spMkLst>
        </pc:spChg>
      </pc:sldChg>
      <pc:sldChg chg="delSp mod">
        <pc:chgData name="Margaux BUGUET" userId="e313121c-5229-4b96-a66a-fd2d8e5e25d3" providerId="ADAL" clId="{A66C2EF7-EEAA-4FA7-9952-C478DBCE2D04}" dt="2026-04-08T09:15:56.218" v="22" actId="478"/>
        <pc:sldMkLst>
          <pc:docMk/>
          <pc:sldMk cId="3810813830" sldId="2147472388"/>
        </pc:sldMkLst>
        <pc:spChg chg="del">
          <ac:chgData name="Margaux BUGUET" userId="e313121c-5229-4b96-a66a-fd2d8e5e25d3" providerId="ADAL" clId="{A66C2EF7-EEAA-4FA7-9952-C478DBCE2D04}" dt="2026-04-08T09:15:56.218" v="22" actId="478"/>
          <ac:spMkLst>
            <pc:docMk/>
            <pc:sldMk cId="3810813830" sldId="2147472388"/>
            <ac:spMk id="17" creationId="{C3A3D8B1-16DA-D705-B074-1A0DFC0A3852}"/>
          </ac:spMkLst>
        </pc:spChg>
      </pc:sldChg>
      <pc:sldChg chg="delSp mod">
        <pc:chgData name="Margaux BUGUET" userId="e313121c-5229-4b96-a66a-fd2d8e5e25d3" providerId="ADAL" clId="{A66C2EF7-EEAA-4FA7-9952-C478DBCE2D04}" dt="2026-04-08T09:15:25.681" v="4" actId="478"/>
        <pc:sldMkLst>
          <pc:docMk/>
          <pc:sldMk cId="1659873603" sldId="2147472398"/>
        </pc:sldMkLst>
        <pc:spChg chg="del">
          <ac:chgData name="Margaux BUGUET" userId="e313121c-5229-4b96-a66a-fd2d8e5e25d3" providerId="ADAL" clId="{A66C2EF7-EEAA-4FA7-9952-C478DBCE2D04}" dt="2026-04-08T09:15:25.681" v="4" actId="478"/>
          <ac:spMkLst>
            <pc:docMk/>
            <pc:sldMk cId="1659873603" sldId="2147472398"/>
            <ac:spMk id="2" creationId="{0321B2FF-1B5A-7348-0A37-F33161832675}"/>
          </ac:spMkLst>
        </pc:spChg>
      </pc:sldChg>
      <pc:sldChg chg="delSp mod">
        <pc:chgData name="Margaux BUGUET" userId="e313121c-5229-4b96-a66a-fd2d8e5e25d3" providerId="ADAL" clId="{A66C2EF7-EEAA-4FA7-9952-C478DBCE2D04}" dt="2026-04-08T09:16:12.649" v="33" actId="478"/>
        <pc:sldMkLst>
          <pc:docMk/>
          <pc:sldMk cId="3586039376" sldId="2147483091"/>
        </pc:sldMkLst>
        <pc:spChg chg="del">
          <ac:chgData name="Margaux BUGUET" userId="e313121c-5229-4b96-a66a-fd2d8e5e25d3" providerId="ADAL" clId="{A66C2EF7-EEAA-4FA7-9952-C478DBCE2D04}" dt="2026-04-08T09:16:12.649" v="33" actId="478"/>
          <ac:spMkLst>
            <pc:docMk/>
            <pc:sldMk cId="3586039376" sldId="2147483091"/>
            <ac:spMk id="7" creationId="{3C835F8E-3E3F-95F0-97D8-A9628457BD79}"/>
          </ac:spMkLst>
        </pc:spChg>
      </pc:sldChg>
      <pc:sldChg chg="delSp mod">
        <pc:chgData name="Margaux BUGUET" userId="e313121c-5229-4b96-a66a-fd2d8e5e25d3" providerId="ADAL" clId="{A66C2EF7-EEAA-4FA7-9952-C478DBCE2D04}" dt="2026-04-08T09:16:05.020" v="28" actId="478"/>
        <pc:sldMkLst>
          <pc:docMk/>
          <pc:sldMk cId="402815299" sldId="2147483094"/>
        </pc:sldMkLst>
        <pc:spChg chg="del">
          <ac:chgData name="Margaux BUGUET" userId="e313121c-5229-4b96-a66a-fd2d8e5e25d3" providerId="ADAL" clId="{A66C2EF7-EEAA-4FA7-9952-C478DBCE2D04}" dt="2026-04-08T09:16:05.020" v="28" actId="478"/>
          <ac:spMkLst>
            <pc:docMk/>
            <pc:sldMk cId="402815299" sldId="2147483094"/>
            <ac:spMk id="7" creationId="{99A4CB1A-8C69-77B0-2453-8C1E9216A396}"/>
          </ac:spMkLst>
        </pc:spChg>
      </pc:sldChg>
      <pc:sldChg chg="delSp mod">
        <pc:chgData name="Margaux BUGUET" userId="e313121c-5229-4b96-a66a-fd2d8e5e25d3" providerId="ADAL" clId="{A66C2EF7-EEAA-4FA7-9952-C478DBCE2D04}" dt="2026-04-08T09:16:06.198" v="29" actId="478"/>
        <pc:sldMkLst>
          <pc:docMk/>
          <pc:sldMk cId="3632944018" sldId="2147483095"/>
        </pc:sldMkLst>
        <pc:spChg chg="del">
          <ac:chgData name="Margaux BUGUET" userId="e313121c-5229-4b96-a66a-fd2d8e5e25d3" providerId="ADAL" clId="{A66C2EF7-EEAA-4FA7-9952-C478DBCE2D04}" dt="2026-04-08T09:16:06.198" v="29" actId="478"/>
          <ac:spMkLst>
            <pc:docMk/>
            <pc:sldMk cId="3632944018" sldId="2147483095"/>
            <ac:spMk id="7" creationId="{8447066C-6250-D6C7-1D40-618B351063E3}"/>
          </ac:spMkLst>
        </pc:spChg>
      </pc:sldChg>
      <pc:sldChg chg="delSp mod">
        <pc:chgData name="Margaux BUGUET" userId="e313121c-5229-4b96-a66a-fd2d8e5e25d3" providerId="ADAL" clId="{A66C2EF7-EEAA-4FA7-9952-C478DBCE2D04}" dt="2026-04-08T09:16:07.430" v="30" actId="478"/>
        <pc:sldMkLst>
          <pc:docMk/>
          <pc:sldMk cId="4071153907" sldId="2147483096"/>
        </pc:sldMkLst>
        <pc:spChg chg="del">
          <ac:chgData name="Margaux BUGUET" userId="e313121c-5229-4b96-a66a-fd2d8e5e25d3" providerId="ADAL" clId="{A66C2EF7-EEAA-4FA7-9952-C478DBCE2D04}" dt="2026-04-08T09:16:07.430" v="30" actId="478"/>
          <ac:spMkLst>
            <pc:docMk/>
            <pc:sldMk cId="4071153907" sldId="2147483096"/>
            <ac:spMk id="7" creationId="{1A34FD6D-71B8-9665-882E-A6380A375C67}"/>
          </ac:spMkLst>
        </pc:spChg>
      </pc:sldChg>
      <pc:sldChg chg="delSp mod">
        <pc:chgData name="Margaux BUGUET" userId="e313121c-5229-4b96-a66a-fd2d8e5e25d3" providerId="ADAL" clId="{A66C2EF7-EEAA-4FA7-9952-C478DBCE2D04}" dt="2026-04-08T09:16:10.050" v="31" actId="478"/>
        <pc:sldMkLst>
          <pc:docMk/>
          <pc:sldMk cId="3729213276" sldId="2147483098"/>
        </pc:sldMkLst>
        <pc:spChg chg="del">
          <ac:chgData name="Margaux BUGUET" userId="e313121c-5229-4b96-a66a-fd2d8e5e25d3" providerId="ADAL" clId="{A66C2EF7-EEAA-4FA7-9952-C478DBCE2D04}" dt="2026-04-08T09:16:10.050" v="31" actId="478"/>
          <ac:spMkLst>
            <pc:docMk/>
            <pc:sldMk cId="3729213276" sldId="2147483098"/>
            <ac:spMk id="3" creationId="{CE909030-3D52-309E-8990-5ED3B4092934}"/>
          </ac:spMkLst>
        </pc:spChg>
      </pc:sldChg>
      <pc:sldChg chg="delSp mod">
        <pc:chgData name="Margaux BUGUET" userId="e313121c-5229-4b96-a66a-fd2d8e5e25d3" providerId="ADAL" clId="{A66C2EF7-EEAA-4FA7-9952-C478DBCE2D04}" dt="2026-04-08T09:15:37.667" v="9" actId="478"/>
        <pc:sldMkLst>
          <pc:docMk/>
          <pc:sldMk cId="2876641100" sldId="2147483101"/>
        </pc:sldMkLst>
        <pc:spChg chg="del">
          <ac:chgData name="Margaux BUGUET" userId="e313121c-5229-4b96-a66a-fd2d8e5e25d3" providerId="ADAL" clId="{A66C2EF7-EEAA-4FA7-9952-C478DBCE2D04}" dt="2026-04-08T09:15:37.667" v="9" actId="478"/>
          <ac:spMkLst>
            <pc:docMk/>
            <pc:sldMk cId="2876641100" sldId="2147483101"/>
            <ac:spMk id="2" creationId="{D8CB9708-A42B-C3B2-FEB1-FD06CE2A29AA}"/>
          </ac:spMkLst>
        </pc:spChg>
      </pc:sldChg>
      <pc:sldChg chg="delSp mod">
        <pc:chgData name="Margaux BUGUET" userId="e313121c-5229-4b96-a66a-fd2d8e5e25d3" providerId="ADAL" clId="{A66C2EF7-EEAA-4FA7-9952-C478DBCE2D04}" dt="2026-04-08T09:16:11.276" v="32" actId="478"/>
        <pc:sldMkLst>
          <pc:docMk/>
          <pc:sldMk cId="1647023284" sldId="2147483114"/>
        </pc:sldMkLst>
        <pc:spChg chg="del">
          <ac:chgData name="Margaux BUGUET" userId="e313121c-5229-4b96-a66a-fd2d8e5e25d3" providerId="ADAL" clId="{A66C2EF7-EEAA-4FA7-9952-C478DBCE2D04}" dt="2026-04-08T09:16:11.276" v="32" actId="478"/>
          <ac:spMkLst>
            <pc:docMk/>
            <pc:sldMk cId="1647023284" sldId="2147483114"/>
            <ac:spMk id="7" creationId="{851140E3-E3EE-B39F-24B9-9E75CC6531D5}"/>
          </ac:spMkLst>
        </pc:spChg>
      </pc:sldChg>
      <pc:sldChg chg="delSp mod">
        <pc:chgData name="Margaux BUGUET" userId="e313121c-5229-4b96-a66a-fd2d8e5e25d3" providerId="ADAL" clId="{A66C2EF7-EEAA-4FA7-9952-C478DBCE2D04}" dt="2026-04-08T09:15:39.948" v="10" actId="478"/>
        <pc:sldMkLst>
          <pc:docMk/>
          <pc:sldMk cId="5032467" sldId="2147483620"/>
        </pc:sldMkLst>
        <pc:spChg chg="del">
          <ac:chgData name="Margaux BUGUET" userId="e313121c-5229-4b96-a66a-fd2d8e5e25d3" providerId="ADAL" clId="{A66C2EF7-EEAA-4FA7-9952-C478DBCE2D04}" dt="2026-04-08T09:15:39.948" v="10" actId="478"/>
          <ac:spMkLst>
            <pc:docMk/>
            <pc:sldMk cId="5032467" sldId="2147483620"/>
            <ac:spMk id="4" creationId="{F27548AF-F9DD-4D37-AC8E-1E0AD3038C57}"/>
          </ac:spMkLst>
        </pc:spChg>
      </pc:sldChg>
      <pc:sldChg chg="delSp mod">
        <pc:chgData name="Margaux BUGUET" userId="e313121c-5229-4b96-a66a-fd2d8e5e25d3" providerId="ADAL" clId="{A66C2EF7-EEAA-4FA7-9952-C478DBCE2D04}" dt="2026-04-08T09:15:41.096" v="11" actId="478"/>
        <pc:sldMkLst>
          <pc:docMk/>
          <pc:sldMk cId="3245139663" sldId="2147483621"/>
        </pc:sldMkLst>
        <pc:spChg chg="del">
          <ac:chgData name="Margaux BUGUET" userId="e313121c-5229-4b96-a66a-fd2d8e5e25d3" providerId="ADAL" clId="{A66C2EF7-EEAA-4FA7-9952-C478DBCE2D04}" dt="2026-04-08T09:15:41.096" v="11" actId="478"/>
          <ac:spMkLst>
            <pc:docMk/>
            <pc:sldMk cId="3245139663" sldId="2147483621"/>
            <ac:spMk id="5" creationId="{22ADF7C0-7E9A-B682-E7D8-E3D0D3B15988}"/>
          </ac:spMkLst>
        </pc:spChg>
      </pc:sldChg>
      <pc:sldChg chg="delSp mod">
        <pc:chgData name="Margaux BUGUET" userId="e313121c-5229-4b96-a66a-fd2d8e5e25d3" providerId="ADAL" clId="{A66C2EF7-EEAA-4FA7-9952-C478DBCE2D04}" dt="2026-04-08T09:15:49.372" v="17" actId="478"/>
        <pc:sldMkLst>
          <pc:docMk/>
          <pc:sldMk cId="2230031554" sldId="2147483623"/>
        </pc:sldMkLst>
        <pc:spChg chg="del">
          <ac:chgData name="Margaux BUGUET" userId="e313121c-5229-4b96-a66a-fd2d8e5e25d3" providerId="ADAL" clId="{A66C2EF7-EEAA-4FA7-9952-C478DBCE2D04}" dt="2026-04-08T09:15:49.372" v="17" actId="478"/>
          <ac:spMkLst>
            <pc:docMk/>
            <pc:sldMk cId="2230031554" sldId="2147483623"/>
            <ac:spMk id="11" creationId="{13249F1D-61B1-E652-D04B-4246CAA40740}"/>
          </ac:spMkLst>
        </pc:spChg>
      </pc:sldChg>
      <pc:sldChg chg="delSp mod">
        <pc:chgData name="Margaux BUGUET" userId="e313121c-5229-4b96-a66a-fd2d8e5e25d3" providerId="ADAL" clId="{A66C2EF7-EEAA-4FA7-9952-C478DBCE2D04}" dt="2026-04-08T09:15:45.310" v="14" actId="478"/>
        <pc:sldMkLst>
          <pc:docMk/>
          <pc:sldMk cId="363556539" sldId="2147483624"/>
        </pc:sldMkLst>
        <pc:spChg chg="del">
          <ac:chgData name="Margaux BUGUET" userId="e313121c-5229-4b96-a66a-fd2d8e5e25d3" providerId="ADAL" clId="{A66C2EF7-EEAA-4FA7-9952-C478DBCE2D04}" dt="2026-04-08T09:15:45.310" v="14" actId="478"/>
          <ac:spMkLst>
            <pc:docMk/>
            <pc:sldMk cId="363556539" sldId="2147483624"/>
            <ac:spMk id="9" creationId="{76FC4537-4F90-86B8-93B6-7D26611E3D65}"/>
          </ac:spMkLst>
        </pc:spChg>
      </pc:sldChg>
      <pc:sldChg chg="delSp mod">
        <pc:chgData name="Margaux BUGUET" userId="e313121c-5229-4b96-a66a-fd2d8e5e25d3" providerId="ADAL" clId="{A66C2EF7-EEAA-4FA7-9952-C478DBCE2D04}" dt="2026-04-08T09:15:57.380" v="23" actId="478"/>
        <pc:sldMkLst>
          <pc:docMk/>
          <pc:sldMk cId="253466977" sldId="2147483634"/>
        </pc:sldMkLst>
        <pc:spChg chg="del">
          <ac:chgData name="Margaux BUGUET" userId="e313121c-5229-4b96-a66a-fd2d8e5e25d3" providerId="ADAL" clId="{A66C2EF7-EEAA-4FA7-9952-C478DBCE2D04}" dt="2026-04-08T09:15:57.380" v="23" actId="478"/>
          <ac:spMkLst>
            <pc:docMk/>
            <pc:sldMk cId="253466977" sldId="2147483634"/>
            <ac:spMk id="27" creationId="{09ABAD1C-41FE-3E4F-D8CC-74614C76E09E}"/>
          </ac:spMkLst>
        </pc:spChg>
      </pc:sldChg>
      <pc:sldChg chg="delSp mod">
        <pc:chgData name="Margaux BUGUET" userId="e313121c-5229-4b96-a66a-fd2d8e5e25d3" providerId="ADAL" clId="{A66C2EF7-EEAA-4FA7-9952-C478DBCE2D04}" dt="2026-04-08T09:15:32.009" v="6" actId="478"/>
        <pc:sldMkLst>
          <pc:docMk/>
          <pc:sldMk cId="1973419343" sldId="2147483636"/>
        </pc:sldMkLst>
        <pc:spChg chg="del">
          <ac:chgData name="Margaux BUGUET" userId="e313121c-5229-4b96-a66a-fd2d8e5e25d3" providerId="ADAL" clId="{A66C2EF7-EEAA-4FA7-9952-C478DBCE2D04}" dt="2026-04-08T09:15:32.009" v="6" actId="478"/>
          <ac:spMkLst>
            <pc:docMk/>
            <pc:sldMk cId="1973419343" sldId="2147483636"/>
            <ac:spMk id="3" creationId="{76DC0E15-987C-154D-A22E-BFED9BB3FCD1}"/>
          </ac:spMkLst>
        </pc:spChg>
      </pc:sldChg>
      <pc:sldChg chg="delSp mod">
        <pc:chgData name="Margaux BUGUET" userId="e313121c-5229-4b96-a66a-fd2d8e5e25d3" providerId="ADAL" clId="{A66C2EF7-EEAA-4FA7-9952-C478DBCE2D04}" dt="2026-04-08T09:16:03.778" v="27" actId="478"/>
        <pc:sldMkLst>
          <pc:docMk/>
          <pc:sldMk cId="3209696260" sldId="2147483637"/>
        </pc:sldMkLst>
        <pc:spChg chg="del">
          <ac:chgData name="Margaux BUGUET" userId="e313121c-5229-4b96-a66a-fd2d8e5e25d3" providerId="ADAL" clId="{A66C2EF7-EEAA-4FA7-9952-C478DBCE2D04}" dt="2026-04-08T09:16:03.778" v="27" actId="478"/>
          <ac:spMkLst>
            <pc:docMk/>
            <pc:sldMk cId="3209696260" sldId="2147483637"/>
            <ac:spMk id="7" creationId="{6190EBAF-6397-880A-2AD3-204001BBCC5A}"/>
          </ac:spMkLst>
        </pc:spChg>
      </pc:sldChg>
      <pc:sldChg chg="delSp mod">
        <pc:chgData name="Margaux BUGUET" userId="e313121c-5229-4b96-a66a-fd2d8e5e25d3" providerId="ADAL" clId="{A66C2EF7-EEAA-4FA7-9952-C478DBCE2D04}" dt="2026-04-08T09:16:16.871" v="36" actId="478"/>
        <pc:sldMkLst>
          <pc:docMk/>
          <pc:sldMk cId="4129019004" sldId="2147483638"/>
        </pc:sldMkLst>
        <pc:spChg chg="del">
          <ac:chgData name="Margaux BUGUET" userId="e313121c-5229-4b96-a66a-fd2d8e5e25d3" providerId="ADAL" clId="{A66C2EF7-EEAA-4FA7-9952-C478DBCE2D04}" dt="2026-04-08T09:16:16.871" v="36" actId="478"/>
          <ac:spMkLst>
            <pc:docMk/>
            <pc:sldMk cId="4129019004" sldId="2147483638"/>
            <ac:spMk id="7" creationId="{2A661D0F-4E25-3C64-AD33-67396953AA2E}"/>
          </ac:spMkLst>
        </pc:spChg>
      </pc:sldChg>
      <pc:sldChg chg="delSp mod">
        <pc:chgData name="Margaux BUGUET" userId="e313121c-5229-4b96-a66a-fd2d8e5e25d3" providerId="ADAL" clId="{A66C2EF7-EEAA-4FA7-9952-C478DBCE2D04}" dt="2026-04-08T09:15:43.359" v="13" actId="478"/>
        <pc:sldMkLst>
          <pc:docMk/>
          <pc:sldMk cId="2199369816" sldId="2147483639"/>
        </pc:sldMkLst>
        <pc:spChg chg="del">
          <ac:chgData name="Margaux BUGUET" userId="e313121c-5229-4b96-a66a-fd2d8e5e25d3" providerId="ADAL" clId="{A66C2EF7-EEAA-4FA7-9952-C478DBCE2D04}" dt="2026-04-08T09:15:43.359" v="13" actId="478"/>
          <ac:spMkLst>
            <pc:docMk/>
            <pc:sldMk cId="2199369816" sldId="2147483639"/>
            <ac:spMk id="8" creationId="{14CB9127-E930-258D-B286-AC1463A1843B}"/>
          </ac:spMkLst>
        </pc:spChg>
      </pc:sldChg>
      <pc:sldChg chg="delSp mod">
        <pc:chgData name="Margaux BUGUET" userId="e313121c-5229-4b96-a66a-fd2d8e5e25d3" providerId="ADAL" clId="{A66C2EF7-EEAA-4FA7-9952-C478DBCE2D04}" dt="2026-04-08T09:15:59.902" v="25" actId="478"/>
        <pc:sldMkLst>
          <pc:docMk/>
          <pc:sldMk cId="2670452476" sldId="2147483644"/>
        </pc:sldMkLst>
        <pc:spChg chg="del">
          <ac:chgData name="Margaux BUGUET" userId="e313121c-5229-4b96-a66a-fd2d8e5e25d3" providerId="ADAL" clId="{A66C2EF7-EEAA-4FA7-9952-C478DBCE2D04}" dt="2026-04-08T09:15:59.902" v="25" actId="478"/>
          <ac:spMkLst>
            <pc:docMk/>
            <pc:sldMk cId="2670452476" sldId="2147483644"/>
            <ac:spMk id="2" creationId="{F9D2A36F-F59A-D26E-B9B6-FB111D7ECD0E}"/>
          </ac:spMkLst>
        </pc:spChg>
      </pc:sldChg>
      <pc:sldChg chg="delSp mod">
        <pc:chgData name="Margaux BUGUET" userId="e313121c-5229-4b96-a66a-fd2d8e5e25d3" providerId="ADAL" clId="{A66C2EF7-EEAA-4FA7-9952-C478DBCE2D04}" dt="2026-04-08T09:15:35.244" v="8" actId="478"/>
        <pc:sldMkLst>
          <pc:docMk/>
          <pc:sldMk cId="3963749166" sldId="2147483645"/>
        </pc:sldMkLst>
        <pc:spChg chg="del">
          <ac:chgData name="Margaux BUGUET" userId="e313121c-5229-4b96-a66a-fd2d8e5e25d3" providerId="ADAL" clId="{A66C2EF7-EEAA-4FA7-9952-C478DBCE2D04}" dt="2026-04-08T09:15:35.244" v="8" actId="478"/>
          <ac:spMkLst>
            <pc:docMk/>
            <pc:sldMk cId="3963749166" sldId="2147483645"/>
            <ac:spMk id="3" creationId="{F1E09D05-1099-0FAF-D51C-053024E0A046}"/>
          </ac:spMkLst>
        </pc:spChg>
      </pc:sldChg>
      <pc:sldChg chg="delSp mod">
        <pc:chgData name="Margaux BUGUET" userId="e313121c-5229-4b96-a66a-fd2d8e5e25d3" providerId="ADAL" clId="{A66C2EF7-EEAA-4FA7-9952-C478DBCE2D04}" dt="2026-04-08T09:16:14.247" v="34" actId="478"/>
        <pc:sldMkLst>
          <pc:docMk/>
          <pc:sldMk cId="4153794989" sldId="2147483646"/>
        </pc:sldMkLst>
        <pc:spChg chg="del">
          <ac:chgData name="Margaux BUGUET" userId="e313121c-5229-4b96-a66a-fd2d8e5e25d3" providerId="ADAL" clId="{A66C2EF7-EEAA-4FA7-9952-C478DBCE2D04}" dt="2026-04-08T09:16:14.247" v="34" actId="478"/>
          <ac:spMkLst>
            <pc:docMk/>
            <pc:sldMk cId="4153794989" sldId="2147483646"/>
            <ac:spMk id="3" creationId="{26776DE6-411B-11E9-EEC8-AC3B7068A80F}"/>
          </ac:spMkLst>
        </pc:spChg>
      </pc:sldChg>
      <pc:sldChg chg="delSp mod">
        <pc:chgData name="Margaux BUGUET" userId="e313121c-5229-4b96-a66a-fd2d8e5e25d3" providerId="ADAL" clId="{A66C2EF7-EEAA-4FA7-9952-C478DBCE2D04}" dt="2026-04-08T09:16:15.467" v="35" actId="478"/>
        <pc:sldMkLst>
          <pc:docMk/>
          <pc:sldMk cId="2321719317" sldId="2147483647"/>
        </pc:sldMkLst>
        <pc:spChg chg="del">
          <ac:chgData name="Margaux BUGUET" userId="e313121c-5229-4b96-a66a-fd2d8e5e25d3" providerId="ADAL" clId="{A66C2EF7-EEAA-4FA7-9952-C478DBCE2D04}" dt="2026-04-08T09:16:15.467" v="35" actId="478"/>
          <ac:spMkLst>
            <pc:docMk/>
            <pc:sldMk cId="2321719317" sldId="2147483647"/>
            <ac:spMk id="3" creationId="{FA702A20-785B-B436-4303-1F26AF686C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2946753" cy="49699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850991" y="0"/>
            <a:ext cx="2946753" cy="496994"/>
          </a:xfrm>
          <a:prstGeom prst="rect">
            <a:avLst/>
          </a:prstGeom>
        </p:spPr>
        <p:txBody>
          <a:bodyPr vert="horz" lIns="91440" tIns="45720" rIns="91440" bIns="45720" rtlCol="0"/>
          <a:lstStyle>
            <a:lvl1pPr algn="r">
              <a:defRPr sz="1200"/>
            </a:lvl1pPr>
          </a:lstStyle>
          <a:p>
            <a:fld id="{A6BD5B6C-20AF-4F0F-889A-7AADC7535123}" type="datetime3">
              <a:rPr lang="en-US" smtClean="0"/>
              <a:t>8 April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9432819"/>
            <a:ext cx="2946753" cy="4969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850991" y="9432819"/>
            <a:ext cx="2946753" cy="496994"/>
          </a:xfrm>
          <a:prstGeom prst="rect">
            <a:avLst/>
          </a:prstGeom>
        </p:spPr>
        <p:txBody>
          <a:bodyPr vert="horz" lIns="91440" tIns="45720" rIns="91440" bIns="45720" rtlCol="0" anchor="b"/>
          <a:lstStyle>
            <a:lvl1pPr algn="r">
              <a:defRPr sz="1200"/>
            </a:lvl1pPr>
          </a:lstStyle>
          <a:p>
            <a:fld id="{D2610F73-99D1-48E7-A408-B5EB5C8393F8}" type="slidenum">
              <a:rPr lang="en-US" smtClean="0"/>
              <a:t>‹N°›</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fr-FR"/>
          </a:p>
        </p:txBody>
      </p:sp>
      <p:sp>
        <p:nvSpPr>
          <p:cNvPr id="3" name="Date Placeholder 2"/>
          <p:cNvSpPr>
            <a:spLocks noGrp="1"/>
          </p:cNvSpPr>
          <p:nvPr>
            <p:ph type="dt" idx="1"/>
          </p:nvPr>
        </p:nvSpPr>
        <p:spPr>
          <a:xfrm>
            <a:off x="3851343" y="0"/>
            <a:ext cx="2946347" cy="498215"/>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fr-FR" smtClean="0"/>
              <a:pPr/>
              <a:t>08.04.26</a:t>
            </a:fld>
            <a:endParaRPr lang="fr-FR"/>
          </a:p>
        </p:txBody>
      </p:sp>
      <p:sp>
        <p:nvSpPr>
          <p:cNvPr id="4" name="Slide Image Placeholder 3"/>
          <p:cNvSpPr>
            <a:spLocks noGrp="1" noRot="1" noChangeAspect="1"/>
          </p:cNvSpPr>
          <p:nvPr>
            <p:ph type="sldImg" idx="2"/>
          </p:nvPr>
        </p:nvSpPr>
        <p:spPr>
          <a:xfrm>
            <a:off x="420688" y="595313"/>
            <a:ext cx="5957887" cy="335280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1" y="9431600"/>
            <a:ext cx="2946347" cy="498214"/>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fr-FR" smtClean="0"/>
              <a:pPr/>
              <a:t>‹N°›</a:t>
            </a:fld>
            <a:endParaRPr lang="fr-FR"/>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03634" y="4778533"/>
            <a:ext cx="5391995" cy="1000274"/>
          </a:xfrm>
          <a:prstGeom prst="rect">
            <a:avLst/>
          </a:prstGeom>
        </p:spPr>
        <p:txBody>
          <a:bodyPr vert="horz"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08.04.26</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1</a:t>
            </a:fld>
            <a:endParaRPr lang="fr-FR"/>
          </a:p>
        </p:txBody>
      </p:sp>
    </p:spTree>
    <p:extLst>
      <p:ext uri="{BB962C8B-B14F-4D97-AF65-F5344CB8AC3E}">
        <p14:creationId xmlns:p14="http://schemas.microsoft.com/office/powerpoint/2010/main" val="740107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86BF-B63A-830F-765E-596BDB110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AEF22-5154-8823-9FC1-B875A47F0EAB}"/>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F91B1272-4358-14A0-E2C3-88C200C22CD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09EF274-1703-B7F0-5BE1-1D16F03184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5184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7CA13-1A03-115D-26E6-85A4E77F5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F7773-8164-A194-D7CC-5DA8FCD3CFB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B0C93502-D36F-0FF3-EC8A-79002B23443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C6AAE1B4-6979-733C-61D1-A0EB932CB9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6251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65EC-54A2-4680-3FA1-E45B05EB1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BDD6D-E529-3CD5-B551-4F5F6520C8AE}"/>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62D68A19-61DC-5A48-DBAC-851AB74D5B3C}"/>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CEACA85-CE06-C15A-2CCD-2198D221C4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9616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2135-BFA4-5844-E8C1-0FF93017F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2DF74-6723-CFB9-DA3E-52887A94BA5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B89A95A5-7DAD-B3D2-8853-D7AFF376A6B0}"/>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4F3549-D352-CD41-D85A-DDEFFAEDC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7014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3B90-B653-4B5A-9105-097298E54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4A1D9-CCD6-C19A-592C-C10812662469}"/>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8330685F-9643-6415-3D75-1B3A8AE7B6F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D5E7E1D8-C2F2-D341-E44E-0402B1A622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8017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3A561-E7C6-286E-6B42-7C21D3F2E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A45E9-983B-4A5B-BA98-E5A61A419409}"/>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5D29CE6-BB84-696B-61D8-7BC5993A08FD}"/>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D707F1AB-9BFA-D447-8F73-9E99B6DB39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038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446F9-CE96-D3A2-3EA2-F43FFE7B1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FE4B9-5298-EA2B-2532-E01D3947094B}"/>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EB45A173-0D1F-88FA-0322-11CABCD27470}"/>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AF12836-0DB8-0D32-6CE4-7891C23256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9373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065E-D21A-F7C3-2915-8D6D23B89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D1DDF-B488-A9D1-60D4-DCCC7554D503}"/>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765FD696-4118-6CA6-78FA-1ACDF489885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BFDA36C-ECDF-0E73-617D-C08B5B9C45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71810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D475-BFBA-BCD6-7B7B-EE20B9332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8FFB04-2E86-9C44-7BD9-88D1A4B5A938}"/>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68A9FB7E-E89E-A89B-1FF0-64CF0AD29A08}"/>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C6FB48C9-1769-953F-B162-AB79F0F2C9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8294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BA999-AE8E-74C5-6F11-9AAD1E13B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15D51-9FD8-2B2F-EDF7-1901989D009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4C427AF-758C-73D9-9C2D-E25619AA1ADD}"/>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DCDF301-2DA9-AAA2-FBEA-2E3A7D75A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055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0344-0A4F-8297-EAA3-A187D5B5A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27016-7A18-F275-7381-AB6C08C2485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BAC29BC7-7021-FDC5-8535-55452AE9C861}"/>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D660BC0E-F4BC-601A-A5EE-122D540622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711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C3D8-02F6-4C08-92EB-AFE4844BA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32B83-450E-68D9-6227-2B8083D671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F536A5DE-4094-1979-8DF6-5110FD96BA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fr-FR" sz="1100" b="1" i="1" dirty="0"/>
          </a:p>
        </p:txBody>
      </p:sp>
      <p:sp>
        <p:nvSpPr>
          <p:cNvPr id="4" name="Slide Number Placeholder 3">
            <a:extLst>
              <a:ext uri="{FF2B5EF4-FFF2-40B4-BE49-F238E27FC236}">
                <a16:creationId xmlns:a16="http://schemas.microsoft.com/office/drawing/2014/main" id="{C05548A1-D039-A1B6-8ACA-D3B384A468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6392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0E18-CD82-9832-4151-7175E612E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66BDB-D864-0EC2-5D18-2F5C696BF7FB}"/>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18690A0C-C763-1E86-6CA5-2BC2AF0CF482}"/>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7EEAC1FA-6D3A-D3EF-A8C9-029CBC987A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8645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D277C-32F6-5CAD-D4F4-B73BCC03B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0A46B-D403-32F6-0D8C-667F2CA33B68}"/>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2D434584-212D-78B5-A262-DE70E4EB85A2}"/>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059798FF-9086-67B7-D852-DF54482827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9081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F76B-F63C-B836-F017-7B80434B6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5E38D-081C-37BF-1F7B-51D2876EC0F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E7FF8856-1BC4-DCA8-FDE2-E4331484A5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fr-FR" sz="1100" kern="1200" dirty="0">
              <a:solidFill>
                <a:schemeClr val="tx1"/>
              </a:solidFill>
              <a:effectLst/>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45D9EEDF-A78F-B670-5134-D9FD008AE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8149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1C64-31AA-E54A-DF21-DB530BD6C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8F03F-EA25-C5E3-A73C-D266C998C48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67050544-FA28-8929-A5B9-F2376133733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C5CA5A9-427F-D139-7CB5-5EAA862CF8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5625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EC3FB-4F41-B1DD-3390-9CCC5725A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AED29-0F36-3930-07EF-83A1463D7E4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8291945-DD4E-F20A-E26B-B2A707FF47C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08F2F831-28F1-830B-EA7C-986395350C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99525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79682-B14D-EF89-2909-62163EEDC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4B484-60A1-BF68-9BCE-383433E0086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DF407B6-129F-D322-0D91-66CD4E2AA7D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727927DC-04E8-050B-2F52-E4AF4849CC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248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829F-DB02-F72C-F8CA-05BABFA5F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945F3-A42E-062A-9BFB-81B2C5BF2EA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A5CE864-4740-7191-2A08-28713143ECBE}"/>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7B277DC-05F2-98B0-8D10-9C9F1831EF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55213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00827-8499-446C-F636-24B091EE7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289CF-6AE3-3CFB-CCFA-BA451C69A8F0}"/>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A9DE3C6D-CEEB-6BAE-E92B-D2EEB1505915}"/>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8DCDB8C-A2DE-23B7-1C67-C1204A0A56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6807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68F0F-1BAB-0CA5-3A87-4C1B13937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B5044-9118-10E4-649E-5767D23E0E8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ABB3303-8496-F2A4-5643-08B17AE0939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77408A8-F1BE-F82E-6948-01936FFB69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921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67EE-D290-9F8D-A7EF-461DEAA2E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8B9B3-90DD-43A9-D2EF-790B5A1A9AB5}"/>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F9D05F81-9EED-BB9E-4E40-CD10976BE398}"/>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4D9E2D41-80EA-73FE-6C48-5F69A4B8E7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9965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754-BF2E-084C-2B10-A1A1884F8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BA337-C1F9-3BF8-809D-5826459DB16C}"/>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BE63481-2BA0-D919-F77E-849077A0899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EAE1068-B38B-2D2A-7379-AEE252DD93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5581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B050-88B7-382B-9C29-4BAB6E9C7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3BE88-5302-C4C6-8C24-34829B8F732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8F1A686B-C611-FA32-543A-373C63853902}"/>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F64AD37-35ED-15E7-198D-190FF6CBE1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509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A0383-C29E-84DC-2C6A-2BCBE7672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95A38-BBA7-6B01-7F42-DC93A5F0D936}"/>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45A50E5D-7D2F-5E65-AE8B-A3EB9567373C}"/>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94CB48AF-6229-9A26-A87D-6919ADF4F4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0316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9D351-8570-5338-1866-F87EFEEF6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8E617-7084-2BC0-B25B-A7C4378D8ED3}"/>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66387E4C-C78F-0DB4-9805-F4330BA5EC91}"/>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44928BD9-E7EB-629F-E44A-F0EA6E43DF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5594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7CB1-6990-B2AB-1E89-ED8C3F62A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F6E20-6AFA-B142-A84D-85ECDC564942}"/>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4412DB26-59F2-4B50-3F2D-EB3C8B1C1EF5}"/>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81671AD8-C5AD-0938-96AB-75263B8402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8698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B96E-6FE1-0AE7-CD88-56B227E06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CA08D-9076-275D-024B-958A5D6E3BC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F2A84605-D84E-2B4F-DCDC-97B493B7BF9B}"/>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6FFE9382-7567-9673-785E-235920F7B3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01289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737FA-C471-B465-FE07-8E132C499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F8FA0-48CD-DF13-0F74-7F8305EEF969}"/>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46D441A5-13D0-F7DD-2688-2AD497A62CA0}"/>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8A57D755-AA97-AEA8-D4C2-77E7F1E194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21650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B91A1-E8D9-8A6D-246F-FB01F2412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F441A-771C-0216-D8A1-AB36FDFBBFD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428FECF8-7BC8-0A44-775B-246FD70774C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715FAB1C-DB8D-4F39-F36C-1E5FA76BDC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74393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F48A-9482-6D69-AB87-66AA616D1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4DA69-1365-65E8-C4D5-C0EF3BBBBDF9}"/>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76AC808-FE40-C03B-39AA-5A438BB1703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A40A8D7-6BF8-FFCC-7CCB-411DC91EBD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35617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F516F-687F-1B16-330B-285F9721B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901F8-DC98-A3AD-8100-CA62DAACD699}"/>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14AF7146-C5E5-3203-B043-4E73C174DA9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9DDF540-0986-C94C-CAC7-2B2FFA423E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814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D39A4-EE00-E61D-C099-B0E72B9E4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EE32A-FE0F-3C57-3937-5D8C6D346AFC}"/>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7CE91145-E6AD-5ADA-7387-E0732DC36BE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D7545BE-FD5B-61B0-DB97-DEB19B3B74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6330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7C60-1BE2-D890-05C9-EDFBDDD60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3F764-8AA7-AC2F-CCE1-DD947331206E}"/>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A6926E57-8684-762C-D9E2-0C53D22DCED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B2DDFD4-8421-AF51-E291-234FE20179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8256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1F76-DABD-A4BA-F181-4D7744955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35365-D1B3-F4F4-BCEA-D17B4BFD304B}"/>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409ACBE3-9193-1602-463F-2944707A2BA5}"/>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2EFC4776-B963-35C2-1EDE-FBA555A368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5553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DF34805-1F01-4BDA-A8CA-FCEA2B4BC8D0}" type="datetime3">
              <a:rPr lang="fr-FR" smtClean="0"/>
              <a:pPr/>
              <a:t>08.04.26</a:t>
            </a:fld>
            <a:endParaRPr lang="fr-FR"/>
          </a:p>
        </p:txBody>
      </p:sp>
      <p:sp>
        <p:nvSpPr>
          <p:cNvPr id="5" name="Espace réservé du numéro de diapositive 4"/>
          <p:cNvSpPr>
            <a:spLocks noGrp="1"/>
          </p:cNvSpPr>
          <p:nvPr>
            <p:ph type="sldNum" sz="quarter" idx="5"/>
          </p:nvPr>
        </p:nvSpPr>
        <p:spPr/>
        <p:txBody>
          <a:bodyPr/>
          <a:lstStyle/>
          <a:p>
            <a:fld id="{CF5EBCF4-26FC-4F76-8DA1-52FDDC328D44}" type="slidenum">
              <a:rPr lang="fr-FR" smtClean="0"/>
              <a:pPr/>
              <a:t>7</a:t>
            </a:fld>
            <a:endParaRPr lang="fr-FR"/>
          </a:p>
        </p:txBody>
      </p:sp>
    </p:spTree>
    <p:extLst>
      <p:ext uri="{BB962C8B-B14F-4D97-AF65-F5344CB8AC3E}">
        <p14:creationId xmlns:p14="http://schemas.microsoft.com/office/powerpoint/2010/main" val="23582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3463-C58F-BB8E-0CF3-4F9ACE66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49E2D-6BDC-9838-F899-F0FEE5AA60AA}"/>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27308206-5F8F-663C-CD15-6726A3F0C3F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C3F17DD-F489-2046-574B-724BE84161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100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8907-61F7-5B3B-5463-6BCC6D567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B71CA-0CC8-17D8-3A67-58AB2764A7D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01B3BD6-B8B9-F8FE-E00B-C462AAFA729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99F1E84-F517-92C1-259D-016E1AD7E3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5468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91E1-3390-CA72-94AD-F423B0E0B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333E7-7106-4AA9-CE66-0A7F313B324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E3D69541-5226-F083-FED9-5BE5B346CD4C}"/>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8C25D5E0-60F2-2E20-8654-D59B9A4A3D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148137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26.xml"/><Relationship Id="rId10" Type="http://schemas.openxmlformats.org/officeDocument/2006/relationships/image" Target="../media/image4.png"/><Relationship Id="rId4" Type="http://schemas.openxmlformats.org/officeDocument/2006/relationships/tags" Target="../tags/tag25.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6.xml"/><Relationship Id="rId7" Type="http://schemas.openxmlformats.org/officeDocument/2006/relationships/oleObject" Target="../embeddings/oleObject2.bin"/><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5.xml"/><Relationship Id="rId5" Type="http://schemas.openxmlformats.org/officeDocument/2006/relationships/tags" Target="../tags/tag138.xml"/><Relationship Id="rId4" Type="http://schemas.openxmlformats.org/officeDocument/2006/relationships/tags" Target="../tags/tag137.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41.xml"/><Relationship Id="rId7"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1.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2.xml"/><Relationship Id="rId5" Type="http://schemas.openxmlformats.org/officeDocument/2006/relationships/tags" Target="../tags/tag51.xml"/><Relationship Id="rId4" Type="http://schemas.openxmlformats.org/officeDocument/2006/relationships/tags" Target="../tags/tag50.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47.xml"/><Relationship Id="rId7" Type="http://schemas.openxmlformats.org/officeDocument/2006/relationships/slideMaster" Target="../slideMasters/slideMaster5.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73.xml"/><Relationship Id="rId7" Type="http://schemas.openxmlformats.org/officeDocument/2006/relationships/oleObject" Target="../embeddings/oleObject2.bin"/><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Master" Target="../slideMasters/slideMaster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78.xml"/><Relationship Id="rId7"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9"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5.xml"/><Relationship Id="rId7" Type="http://schemas.openxmlformats.org/officeDocument/2006/relationships/oleObject" Target="../embeddings/oleObject4.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3.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04.xml"/><Relationship Id="rId7" Type="http://schemas.openxmlformats.org/officeDocument/2006/relationships/oleObject" Target="../embeddings/oleObject2.bin"/><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Master" Target="../slideMasters/slideMaster7.xml"/><Relationship Id="rId5" Type="http://schemas.openxmlformats.org/officeDocument/2006/relationships/tags" Target="../tags/tag206.xml"/><Relationship Id="rId10" Type="http://schemas.openxmlformats.org/officeDocument/2006/relationships/image" Target="../media/image22.png"/><Relationship Id="rId4" Type="http://schemas.openxmlformats.org/officeDocument/2006/relationships/tags" Target="../tags/tag205.xml"/><Relationship Id="rId9"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09.xml"/><Relationship Id="rId7"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9"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0.xml"/><Relationship Id="rId7" Type="http://schemas.openxmlformats.org/officeDocument/2006/relationships/oleObject" Target="../embeddings/oleObject4.bin"/><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5.xml"/><Relationship Id="rId7" Type="http://schemas.openxmlformats.org/officeDocument/2006/relationships/oleObject" Target="../embeddings/oleObject2.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4.xml"/><Relationship Id="rId5" Type="http://schemas.openxmlformats.org/officeDocument/2006/relationships/tags" Target="../tags/tag107.xml"/><Relationship Id="rId10" Type="http://schemas.openxmlformats.org/officeDocument/2006/relationships/image" Target="../media/image9.png"/><Relationship Id="rId4" Type="http://schemas.openxmlformats.org/officeDocument/2006/relationships/tags" Target="../tags/tag106.xml"/><Relationship Id="rId9"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10.xml"/><Relationship Id="rId7"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6975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bg1"/>
                </a:solidFill>
              </a:defRPr>
            </a:lvl1pPr>
          </a:lstStyle>
          <a:p>
            <a:pPr lvl="0"/>
            <a:r>
              <a:rPr lang="en-US"/>
              <a:t>Click to edit Master title style</a:t>
            </a:r>
            <a:endParaRPr lang="fr-FR"/>
          </a:p>
        </p:txBody>
      </p:sp>
      <p:pic>
        <p:nvPicPr>
          <p:cNvPr id="61447" name="Picture 7" descr="Agence du numérique en santé — Wikipédia">
            <a:extLst>
              <a:ext uri="{FF2B5EF4-FFF2-40B4-BE49-F238E27FC236}">
                <a16:creationId xmlns:a16="http://schemas.microsoft.com/office/drawing/2014/main" id="{F5BE8EC9-C9F0-4A71-B4E2-044FFB20FED6}"/>
              </a:ext>
            </a:extLst>
          </p:cNvPr>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2584813" y="514563"/>
            <a:ext cx="2004672" cy="60140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AACA6DB-8D74-4B89-82BD-3FF5688E4462}"/>
              </a:ext>
            </a:extLst>
          </p:cNvPr>
          <p:cNvPicPr>
            <a:picLocks noChangeAspect="1"/>
          </p:cNvPicPr>
          <p:nvPr userDrawn="1"/>
        </p:nvPicPr>
        <p:blipFill>
          <a:blip r:embed="rId10"/>
          <a:stretch>
            <a:fillRect/>
          </a:stretch>
        </p:blipFill>
        <p:spPr>
          <a:xfrm>
            <a:off x="1463809" y="481348"/>
            <a:ext cx="892979" cy="789652"/>
          </a:xfrm>
          <a:prstGeom prst="rect">
            <a:avLst/>
          </a:prstGeom>
        </p:spPr>
      </p:pic>
      <p:pic>
        <p:nvPicPr>
          <p:cNvPr id="15" name="Image 14">
            <a:extLst>
              <a:ext uri="{FF2B5EF4-FFF2-40B4-BE49-F238E27FC236}">
                <a16:creationId xmlns:a16="http://schemas.microsoft.com/office/drawing/2014/main" id="{41F1D78D-E6BF-4BDB-AC14-EE5154C3866D}"/>
              </a:ext>
            </a:extLst>
          </p:cNvPr>
          <p:cNvPicPr>
            <a:picLocks noChangeAspect="1"/>
          </p:cNvPicPr>
          <p:nvPr userDrawn="1"/>
        </p:nvPicPr>
        <p:blipFill>
          <a:blip r:embed="rId11"/>
          <a:stretch>
            <a:fillRect/>
          </a:stretch>
        </p:blipFill>
        <p:spPr>
          <a:xfrm>
            <a:off x="504363" y="554507"/>
            <a:ext cx="845434" cy="643333"/>
          </a:xfrm>
          <a:prstGeom prst="rect">
            <a:avLst/>
          </a:prstGeom>
        </p:spPr>
      </p:pic>
    </p:spTree>
    <p:extLst>
      <p:ext uri="{BB962C8B-B14F-4D97-AF65-F5344CB8AC3E}">
        <p14:creationId xmlns:p14="http://schemas.microsoft.com/office/powerpoint/2010/main" val="106029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CTION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7"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049860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Tree>
    <p:extLst>
      <p:ext uri="{BB962C8B-B14F-4D97-AF65-F5344CB8AC3E}">
        <p14:creationId xmlns:p14="http://schemas.microsoft.com/office/powerpoint/2010/main" val="5055486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Tree>
    <p:extLst>
      <p:ext uri="{BB962C8B-B14F-4D97-AF65-F5344CB8AC3E}">
        <p14:creationId xmlns:p14="http://schemas.microsoft.com/office/powerpoint/2010/main" val="12072921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544245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4369207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7228424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2100994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872355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6845046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10529425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tx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49268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CTION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3215058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1"/>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936227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916563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accent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490494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4276936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3" imgH="416" progId="TCLayout.ActiveDocument.1">
                  <p:embed/>
                </p:oleObj>
              </mc:Choice>
              <mc:Fallback>
                <p:oleObj name="think-cell Slide" r:id="rId5"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fr-FR" sz="2500" b="1">
              <a:solidFill>
                <a:prstClr val="white"/>
              </a:solidFill>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a:solidFill>
                  <a:srgbClr val="464646"/>
                </a:solidFill>
              </a:rPr>
              <a:t>Source: …</a:t>
            </a:r>
          </a:p>
        </p:txBody>
      </p:sp>
    </p:spTree>
    <p:extLst>
      <p:ext uri="{BB962C8B-B14F-4D97-AF65-F5344CB8AC3E}">
        <p14:creationId xmlns:p14="http://schemas.microsoft.com/office/powerpoint/2010/main" val="13810158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08/04/2026</a:t>
            </a:fld>
            <a:endParaRPr lang="fr-F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794098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08/04/2026</a:t>
            </a:fld>
            <a:endParaRPr lang="fr-F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32476995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08/04/2026</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718899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08/04/2026</a:t>
            </a:fld>
            <a:endParaRPr lang="fr-F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4904660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08/04/2026</a:t>
            </a:fld>
            <a:endParaRPr lang="fr-F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TION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386969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08/04/2026</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167377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561984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990626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7835581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208366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1540802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825750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3418600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65657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spTree>
    <p:extLst>
      <p:ext uri="{BB962C8B-B14F-4D97-AF65-F5344CB8AC3E}">
        <p14:creationId xmlns:p14="http://schemas.microsoft.com/office/powerpoint/2010/main" val="21231238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1639778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4049737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606047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773011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9726316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6611038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3960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453228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754329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247403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87679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9440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200" y="1328975"/>
            <a:ext cx="5943600" cy="4200050"/>
          </a:xfrm>
          <a:prstGeom prst="rect">
            <a:avLst/>
          </a:prstGeom>
        </p:spPr>
      </p:pic>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039" y="330202"/>
            <a:ext cx="717805" cy="1076960"/>
          </a:xfrm>
          <a:prstGeom prst="rect">
            <a:avLst/>
          </a:prstGeom>
        </p:spPr>
      </p:pic>
    </p:spTree>
    <p:extLst>
      <p:ext uri="{BB962C8B-B14F-4D97-AF65-F5344CB8AC3E}">
        <p14:creationId xmlns:p14="http://schemas.microsoft.com/office/powerpoint/2010/main" val="226705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Modifier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CTION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702799"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3889424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CTION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7"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417538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CTION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3639323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CTION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4259130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C7E56-90FA-4BF1-94B1-B03711A92C8B}"/>
              </a:ext>
            </a:extLst>
          </p:cNvPr>
          <p:cNvSpPr>
            <a:spLocks noGrp="1"/>
          </p:cNvSpPr>
          <p:nvPr>
            <p:ph type="title" hasCustomPrompt="1"/>
          </p:nvPr>
        </p:nvSpPr>
        <p:spPr/>
        <p:txBody>
          <a:bodyPr/>
          <a:lstStyle>
            <a:lvl1pPr>
              <a:defRPr/>
            </a:lvl1pPr>
          </a:lstStyle>
          <a:p>
            <a:r>
              <a:rPr lang="fr-FR"/>
              <a:t>Titre</a:t>
            </a:r>
          </a:p>
        </p:txBody>
      </p:sp>
      <p:sp>
        <p:nvSpPr>
          <p:cNvPr id="8" name="Pointer-half">
            <a:extLst>
              <a:ext uri="{FF2B5EF4-FFF2-40B4-BE49-F238E27FC236}">
                <a16:creationId xmlns:a16="http://schemas.microsoft.com/office/drawing/2014/main" id="{867D4991-860C-4350-9ABD-45F0B6E9F212}"/>
              </a:ext>
            </a:extLst>
          </p:cNvPr>
          <p:cNvSpPr/>
          <p:nvPr userDrawn="1"/>
        </p:nvSpPr>
        <p:spPr>
          <a:xfrm>
            <a:off x="671747" y="4071687"/>
            <a:ext cx="287327" cy="440587"/>
          </a:xfrm>
          <a:custGeom>
            <a:avLst/>
            <a:gdLst>
              <a:gd name="connsiteX0" fmla="*/ 0 w 250012"/>
              <a:gd name="connsiteY0" fmla="*/ 0 h 500022"/>
              <a:gd name="connsiteX1" fmla="*/ 250012 w 250012"/>
              <a:gd name="connsiteY1" fmla="*/ 250011 h 500022"/>
              <a:gd name="connsiteX2" fmla="*/ 0 w 250012"/>
              <a:gd name="connsiteY2" fmla="*/ 500022 h 500022"/>
              <a:gd name="connsiteX3" fmla="*/ 0 w 250012"/>
              <a:gd name="connsiteY3" fmla="*/ 0 h 500022"/>
            </a:gdLst>
            <a:ahLst/>
            <a:cxnLst>
              <a:cxn ang="0">
                <a:pos x="connsiteX0" y="connsiteY0"/>
              </a:cxn>
              <a:cxn ang="0">
                <a:pos x="connsiteX1" y="connsiteY1"/>
              </a:cxn>
              <a:cxn ang="0">
                <a:pos x="connsiteX2" y="connsiteY2"/>
              </a:cxn>
              <a:cxn ang="0">
                <a:pos x="connsiteX3" y="connsiteY3"/>
              </a:cxn>
            </a:cxnLst>
            <a:rect l="l" t="t" r="r" b="b"/>
            <a:pathLst>
              <a:path w="250012" h="500022">
                <a:moveTo>
                  <a:pt x="0" y="0"/>
                </a:moveTo>
                <a:lnTo>
                  <a:pt x="250012" y="250011"/>
                </a:lnTo>
                <a:lnTo>
                  <a:pt x="0" y="500022"/>
                </a:lnTo>
                <a:lnTo>
                  <a:pt x="0" y="0"/>
                </a:lnTo>
                <a:close/>
              </a:path>
            </a:pathLst>
          </a:custGeom>
          <a:solidFill>
            <a:srgbClr val="006AB2"/>
          </a:solidFill>
          <a:ln w="6350" cap="rnd" cmpd="sng" algn="ctr">
            <a:solidFill>
              <a:srgbClr val="006AB2"/>
            </a:solidFill>
            <a:prstDash val="solid"/>
            <a:rou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fr-FR" sz="2133" kern="0">
              <a:solidFill>
                <a:srgbClr val="000000"/>
              </a:solidFill>
              <a:latin typeface="Arial"/>
            </a:endParaRPr>
          </a:p>
        </p:txBody>
      </p:sp>
      <p:sp>
        <p:nvSpPr>
          <p:cNvPr id="9" name="Pointer-half">
            <a:extLst>
              <a:ext uri="{FF2B5EF4-FFF2-40B4-BE49-F238E27FC236}">
                <a16:creationId xmlns:a16="http://schemas.microsoft.com/office/drawing/2014/main" id="{7003B9CA-A6DA-49F3-93F0-F0F01AB1DC4C}"/>
              </a:ext>
            </a:extLst>
          </p:cNvPr>
          <p:cNvSpPr/>
          <p:nvPr userDrawn="1"/>
        </p:nvSpPr>
        <p:spPr>
          <a:xfrm>
            <a:off x="653423" y="4793249"/>
            <a:ext cx="287327" cy="440587"/>
          </a:xfrm>
          <a:custGeom>
            <a:avLst/>
            <a:gdLst>
              <a:gd name="connsiteX0" fmla="*/ 0 w 250012"/>
              <a:gd name="connsiteY0" fmla="*/ 0 h 500022"/>
              <a:gd name="connsiteX1" fmla="*/ 250012 w 250012"/>
              <a:gd name="connsiteY1" fmla="*/ 250011 h 500022"/>
              <a:gd name="connsiteX2" fmla="*/ 0 w 250012"/>
              <a:gd name="connsiteY2" fmla="*/ 500022 h 500022"/>
              <a:gd name="connsiteX3" fmla="*/ 0 w 250012"/>
              <a:gd name="connsiteY3" fmla="*/ 0 h 500022"/>
            </a:gdLst>
            <a:ahLst/>
            <a:cxnLst>
              <a:cxn ang="0">
                <a:pos x="connsiteX0" y="connsiteY0"/>
              </a:cxn>
              <a:cxn ang="0">
                <a:pos x="connsiteX1" y="connsiteY1"/>
              </a:cxn>
              <a:cxn ang="0">
                <a:pos x="connsiteX2" y="connsiteY2"/>
              </a:cxn>
              <a:cxn ang="0">
                <a:pos x="connsiteX3" y="connsiteY3"/>
              </a:cxn>
            </a:cxnLst>
            <a:rect l="l" t="t" r="r" b="b"/>
            <a:pathLst>
              <a:path w="250012" h="500022">
                <a:moveTo>
                  <a:pt x="0" y="0"/>
                </a:moveTo>
                <a:lnTo>
                  <a:pt x="250012" y="250011"/>
                </a:lnTo>
                <a:lnTo>
                  <a:pt x="0" y="500022"/>
                </a:lnTo>
                <a:lnTo>
                  <a:pt x="0" y="0"/>
                </a:lnTo>
                <a:close/>
              </a:path>
            </a:pathLst>
          </a:custGeom>
          <a:solidFill>
            <a:srgbClr val="006AB2"/>
          </a:solidFill>
          <a:ln w="6350" cap="rnd" cmpd="sng" algn="ctr">
            <a:solidFill>
              <a:srgbClr val="006AB2"/>
            </a:solidFill>
            <a:prstDash val="solid"/>
            <a:rou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fr-FR" sz="2133" kern="0">
              <a:solidFill>
                <a:srgbClr val="000000"/>
              </a:solidFill>
              <a:latin typeface="Arial"/>
            </a:endParaRPr>
          </a:p>
        </p:txBody>
      </p:sp>
      <p:cxnSp>
        <p:nvCxnSpPr>
          <p:cNvPr id="10" name="LineBasicDefault 6">
            <a:extLst>
              <a:ext uri="{FF2B5EF4-FFF2-40B4-BE49-F238E27FC236}">
                <a16:creationId xmlns:a16="http://schemas.microsoft.com/office/drawing/2014/main" id="{E0FE98E3-0B56-442E-9E9C-C6F12C974480}"/>
              </a:ext>
            </a:extLst>
          </p:cNvPr>
          <p:cNvCxnSpPr>
            <a:cxnSpLocks/>
          </p:cNvCxnSpPr>
          <p:nvPr userDrawn="1">
            <p:custDataLst>
              <p:tags r:id="rId1"/>
            </p:custDataLst>
          </p:nvPr>
        </p:nvCxnSpPr>
        <p:spPr>
          <a:xfrm>
            <a:off x="545858" y="4642134"/>
            <a:ext cx="10800000" cy="0"/>
          </a:xfrm>
          <a:prstGeom prst="straightConnector1">
            <a:avLst/>
          </a:prstGeom>
          <a:noFill/>
          <a:ln w="6350" cap="flat" cmpd="sng" algn="ctr">
            <a:solidFill>
              <a:srgbClr val="000000"/>
            </a:solidFill>
            <a:prstDash val="solid"/>
            <a:miter lim="800000"/>
            <a:tailEnd type="none"/>
          </a:ln>
          <a:effectLst/>
        </p:spPr>
      </p:cxnSp>
      <p:sp>
        <p:nvSpPr>
          <p:cNvPr id="16" name="Pointer-half">
            <a:extLst>
              <a:ext uri="{FF2B5EF4-FFF2-40B4-BE49-F238E27FC236}">
                <a16:creationId xmlns:a16="http://schemas.microsoft.com/office/drawing/2014/main" id="{940D33A9-3557-468A-A36E-C2946C2981A6}"/>
              </a:ext>
            </a:extLst>
          </p:cNvPr>
          <p:cNvSpPr/>
          <p:nvPr userDrawn="1"/>
        </p:nvSpPr>
        <p:spPr>
          <a:xfrm>
            <a:off x="671747" y="3354881"/>
            <a:ext cx="287327" cy="440587"/>
          </a:xfrm>
          <a:custGeom>
            <a:avLst/>
            <a:gdLst>
              <a:gd name="connsiteX0" fmla="*/ 0 w 250012"/>
              <a:gd name="connsiteY0" fmla="*/ 0 h 500022"/>
              <a:gd name="connsiteX1" fmla="*/ 250012 w 250012"/>
              <a:gd name="connsiteY1" fmla="*/ 250011 h 500022"/>
              <a:gd name="connsiteX2" fmla="*/ 0 w 250012"/>
              <a:gd name="connsiteY2" fmla="*/ 500022 h 500022"/>
              <a:gd name="connsiteX3" fmla="*/ 0 w 250012"/>
              <a:gd name="connsiteY3" fmla="*/ 0 h 500022"/>
            </a:gdLst>
            <a:ahLst/>
            <a:cxnLst>
              <a:cxn ang="0">
                <a:pos x="connsiteX0" y="connsiteY0"/>
              </a:cxn>
              <a:cxn ang="0">
                <a:pos x="connsiteX1" y="connsiteY1"/>
              </a:cxn>
              <a:cxn ang="0">
                <a:pos x="connsiteX2" y="connsiteY2"/>
              </a:cxn>
              <a:cxn ang="0">
                <a:pos x="connsiteX3" y="connsiteY3"/>
              </a:cxn>
            </a:cxnLst>
            <a:rect l="l" t="t" r="r" b="b"/>
            <a:pathLst>
              <a:path w="250012" h="500022">
                <a:moveTo>
                  <a:pt x="0" y="0"/>
                </a:moveTo>
                <a:lnTo>
                  <a:pt x="250012" y="250011"/>
                </a:lnTo>
                <a:lnTo>
                  <a:pt x="0" y="500022"/>
                </a:lnTo>
                <a:lnTo>
                  <a:pt x="0" y="0"/>
                </a:lnTo>
                <a:close/>
              </a:path>
            </a:pathLst>
          </a:custGeom>
          <a:solidFill>
            <a:srgbClr val="006AB2"/>
          </a:solidFill>
          <a:ln w="6350" cap="rnd" cmpd="sng" algn="ctr">
            <a:solidFill>
              <a:srgbClr val="006AB2"/>
            </a:solidFill>
            <a:prstDash val="solid"/>
            <a:rou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fr-FR" sz="2133" kern="0">
              <a:solidFill>
                <a:srgbClr val="000000"/>
              </a:solidFill>
              <a:latin typeface="Arial"/>
            </a:endParaRPr>
          </a:p>
        </p:txBody>
      </p:sp>
      <p:cxnSp>
        <p:nvCxnSpPr>
          <p:cNvPr id="19" name="LineBasicDefault 6">
            <a:extLst>
              <a:ext uri="{FF2B5EF4-FFF2-40B4-BE49-F238E27FC236}">
                <a16:creationId xmlns:a16="http://schemas.microsoft.com/office/drawing/2014/main" id="{1D6AC65F-91CB-40F6-8F26-C626EE31AB6E}"/>
              </a:ext>
            </a:extLst>
          </p:cNvPr>
          <p:cNvCxnSpPr>
            <a:cxnSpLocks/>
          </p:cNvCxnSpPr>
          <p:nvPr userDrawn="1">
            <p:custDataLst>
              <p:tags r:id="rId2"/>
            </p:custDataLst>
          </p:nvPr>
        </p:nvCxnSpPr>
        <p:spPr>
          <a:xfrm>
            <a:off x="545858" y="3225648"/>
            <a:ext cx="10800000" cy="0"/>
          </a:xfrm>
          <a:prstGeom prst="straightConnector1">
            <a:avLst/>
          </a:prstGeom>
          <a:noFill/>
          <a:ln w="6350" cap="flat" cmpd="sng" algn="ctr">
            <a:solidFill>
              <a:srgbClr val="000000"/>
            </a:solidFill>
            <a:prstDash val="solid"/>
            <a:miter lim="800000"/>
            <a:tailEnd type="none"/>
          </a:ln>
          <a:effectLst/>
        </p:spPr>
      </p:cxnSp>
      <p:sp>
        <p:nvSpPr>
          <p:cNvPr id="27" name="Espace réservé du texte 26">
            <a:extLst>
              <a:ext uri="{FF2B5EF4-FFF2-40B4-BE49-F238E27FC236}">
                <a16:creationId xmlns:a16="http://schemas.microsoft.com/office/drawing/2014/main" id="{858D2208-AFC5-4BA0-A369-87F23CE4F935}"/>
              </a:ext>
            </a:extLst>
          </p:cNvPr>
          <p:cNvSpPr>
            <a:spLocks noGrp="1"/>
          </p:cNvSpPr>
          <p:nvPr>
            <p:ph type="body" sz="quarter" idx="10"/>
          </p:nvPr>
        </p:nvSpPr>
        <p:spPr>
          <a:xfrm>
            <a:off x="1113773" y="3427656"/>
            <a:ext cx="10240963" cy="246221"/>
          </a:xfrm>
        </p:spPr>
        <p:txBody>
          <a:bodyPr/>
          <a:lstStyle/>
          <a:p>
            <a:pPr lvl="0"/>
            <a:r>
              <a:rPr lang="fr-FR"/>
              <a:t>Cliquez pour modifier les styles du texte du masque</a:t>
            </a:r>
          </a:p>
        </p:txBody>
      </p:sp>
      <p:sp>
        <p:nvSpPr>
          <p:cNvPr id="28" name="Espace réservé du texte 26">
            <a:extLst>
              <a:ext uri="{FF2B5EF4-FFF2-40B4-BE49-F238E27FC236}">
                <a16:creationId xmlns:a16="http://schemas.microsoft.com/office/drawing/2014/main" id="{830C6EF6-65C9-4367-AB90-628942AB7C0A}"/>
              </a:ext>
            </a:extLst>
          </p:cNvPr>
          <p:cNvSpPr>
            <a:spLocks noGrp="1"/>
          </p:cNvSpPr>
          <p:nvPr>
            <p:ph type="body" sz="quarter" idx="11"/>
          </p:nvPr>
        </p:nvSpPr>
        <p:spPr>
          <a:xfrm>
            <a:off x="1113772" y="4161099"/>
            <a:ext cx="10240963" cy="246221"/>
          </a:xfrm>
        </p:spPr>
        <p:txBody>
          <a:bodyPr/>
          <a:lstStyle/>
          <a:p>
            <a:pPr lvl="0"/>
            <a:r>
              <a:rPr lang="fr-FR"/>
              <a:t>Cliquez pour modifier les styles du texte du masque</a:t>
            </a:r>
          </a:p>
        </p:txBody>
      </p:sp>
      <p:sp>
        <p:nvSpPr>
          <p:cNvPr id="29" name="Espace réservé du texte 26">
            <a:extLst>
              <a:ext uri="{FF2B5EF4-FFF2-40B4-BE49-F238E27FC236}">
                <a16:creationId xmlns:a16="http://schemas.microsoft.com/office/drawing/2014/main" id="{9F739C6C-F20B-41A3-AC53-757A1382F169}"/>
              </a:ext>
            </a:extLst>
          </p:cNvPr>
          <p:cNvSpPr>
            <a:spLocks noGrp="1"/>
          </p:cNvSpPr>
          <p:nvPr>
            <p:ph type="body" sz="quarter" idx="12"/>
          </p:nvPr>
        </p:nvSpPr>
        <p:spPr>
          <a:xfrm>
            <a:off x="1113772" y="4890431"/>
            <a:ext cx="10240963" cy="246221"/>
          </a:xfrm>
        </p:spPr>
        <p:txBody>
          <a:bodyPr/>
          <a:lstStyle/>
          <a:p>
            <a:pPr lvl="0"/>
            <a:r>
              <a:rPr lang="fr-FR"/>
              <a:t>Cliquez pour modifier les styles du texte du masque</a:t>
            </a:r>
          </a:p>
        </p:txBody>
      </p:sp>
      <p:cxnSp>
        <p:nvCxnSpPr>
          <p:cNvPr id="31" name="LineBasicDefault 6">
            <a:extLst>
              <a:ext uri="{FF2B5EF4-FFF2-40B4-BE49-F238E27FC236}">
                <a16:creationId xmlns:a16="http://schemas.microsoft.com/office/drawing/2014/main" id="{3FD6B2AE-9A03-428E-B672-BB76707DA699}"/>
              </a:ext>
            </a:extLst>
          </p:cNvPr>
          <p:cNvCxnSpPr>
            <a:cxnSpLocks/>
          </p:cNvCxnSpPr>
          <p:nvPr userDrawn="1">
            <p:custDataLst>
              <p:tags r:id="rId3"/>
            </p:custDataLst>
          </p:nvPr>
        </p:nvCxnSpPr>
        <p:spPr>
          <a:xfrm>
            <a:off x="545858" y="3933891"/>
            <a:ext cx="10800000" cy="0"/>
          </a:xfrm>
          <a:prstGeom prst="straightConnector1">
            <a:avLst/>
          </a:prstGeom>
          <a:noFill/>
          <a:ln w="6350" cap="flat" cmpd="sng" algn="ctr">
            <a:solidFill>
              <a:srgbClr val="000000"/>
            </a:solidFill>
            <a:prstDash val="solid"/>
            <a:miter lim="800000"/>
            <a:tailEnd type="none"/>
          </a:ln>
          <a:effectLst/>
        </p:spPr>
      </p:cxnSp>
      <p:cxnSp>
        <p:nvCxnSpPr>
          <p:cNvPr id="17" name="LineBasicDefault 6">
            <a:extLst>
              <a:ext uri="{FF2B5EF4-FFF2-40B4-BE49-F238E27FC236}">
                <a16:creationId xmlns:a16="http://schemas.microsoft.com/office/drawing/2014/main" id="{B815DF3F-D41A-46E2-B1C9-6445A9C0736E}"/>
              </a:ext>
            </a:extLst>
          </p:cNvPr>
          <p:cNvCxnSpPr>
            <a:cxnSpLocks/>
          </p:cNvCxnSpPr>
          <p:nvPr userDrawn="1">
            <p:custDataLst>
              <p:tags r:id="rId4"/>
            </p:custDataLst>
          </p:nvPr>
        </p:nvCxnSpPr>
        <p:spPr>
          <a:xfrm>
            <a:off x="545858" y="5391419"/>
            <a:ext cx="10800000" cy="0"/>
          </a:xfrm>
          <a:prstGeom prst="straightConnector1">
            <a:avLst/>
          </a:prstGeom>
          <a:noFill/>
          <a:ln w="6350" cap="flat" cmpd="sng" algn="ctr">
            <a:solidFill>
              <a:srgbClr val="000000"/>
            </a:solidFill>
            <a:prstDash val="solid"/>
            <a:miter lim="800000"/>
            <a:tailEnd type="none"/>
          </a:ln>
          <a:effectLst/>
        </p:spPr>
      </p:cxnSp>
      <p:sp>
        <p:nvSpPr>
          <p:cNvPr id="13" name="Pointer-half">
            <a:extLst>
              <a:ext uri="{FF2B5EF4-FFF2-40B4-BE49-F238E27FC236}">
                <a16:creationId xmlns:a16="http://schemas.microsoft.com/office/drawing/2014/main" id="{4E892453-8EF0-4609-A2DD-70D435A87E96}"/>
              </a:ext>
            </a:extLst>
          </p:cNvPr>
          <p:cNvSpPr/>
          <p:nvPr userDrawn="1"/>
        </p:nvSpPr>
        <p:spPr>
          <a:xfrm>
            <a:off x="654071" y="5553088"/>
            <a:ext cx="287327" cy="440587"/>
          </a:xfrm>
          <a:custGeom>
            <a:avLst/>
            <a:gdLst>
              <a:gd name="connsiteX0" fmla="*/ 0 w 250012"/>
              <a:gd name="connsiteY0" fmla="*/ 0 h 500022"/>
              <a:gd name="connsiteX1" fmla="*/ 250012 w 250012"/>
              <a:gd name="connsiteY1" fmla="*/ 250011 h 500022"/>
              <a:gd name="connsiteX2" fmla="*/ 0 w 250012"/>
              <a:gd name="connsiteY2" fmla="*/ 500022 h 500022"/>
              <a:gd name="connsiteX3" fmla="*/ 0 w 250012"/>
              <a:gd name="connsiteY3" fmla="*/ 0 h 500022"/>
            </a:gdLst>
            <a:ahLst/>
            <a:cxnLst>
              <a:cxn ang="0">
                <a:pos x="connsiteX0" y="connsiteY0"/>
              </a:cxn>
              <a:cxn ang="0">
                <a:pos x="connsiteX1" y="connsiteY1"/>
              </a:cxn>
              <a:cxn ang="0">
                <a:pos x="connsiteX2" y="connsiteY2"/>
              </a:cxn>
              <a:cxn ang="0">
                <a:pos x="connsiteX3" y="connsiteY3"/>
              </a:cxn>
            </a:cxnLst>
            <a:rect l="l" t="t" r="r" b="b"/>
            <a:pathLst>
              <a:path w="250012" h="500022">
                <a:moveTo>
                  <a:pt x="0" y="0"/>
                </a:moveTo>
                <a:lnTo>
                  <a:pt x="250012" y="250011"/>
                </a:lnTo>
                <a:lnTo>
                  <a:pt x="0" y="500022"/>
                </a:lnTo>
                <a:lnTo>
                  <a:pt x="0" y="0"/>
                </a:lnTo>
                <a:close/>
              </a:path>
            </a:pathLst>
          </a:custGeom>
          <a:solidFill>
            <a:srgbClr val="006AB2"/>
          </a:solidFill>
          <a:ln w="6350" cap="rnd" cmpd="sng" algn="ctr">
            <a:solidFill>
              <a:srgbClr val="006AB2"/>
            </a:solidFill>
            <a:prstDash val="solid"/>
            <a:roun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fr-FR" sz="2133" kern="0">
              <a:solidFill>
                <a:srgbClr val="000000"/>
              </a:solidFill>
              <a:latin typeface="Arial"/>
            </a:endParaRPr>
          </a:p>
        </p:txBody>
      </p:sp>
      <p:sp>
        <p:nvSpPr>
          <p:cNvPr id="14" name="Espace réservé du texte 26">
            <a:extLst>
              <a:ext uri="{FF2B5EF4-FFF2-40B4-BE49-F238E27FC236}">
                <a16:creationId xmlns:a16="http://schemas.microsoft.com/office/drawing/2014/main" id="{FF3B94B8-1528-4B06-B29E-1C9AFF0F83DE}"/>
              </a:ext>
            </a:extLst>
          </p:cNvPr>
          <p:cNvSpPr>
            <a:spLocks noGrp="1"/>
          </p:cNvSpPr>
          <p:nvPr>
            <p:ph type="body" sz="quarter" idx="13"/>
          </p:nvPr>
        </p:nvSpPr>
        <p:spPr>
          <a:xfrm>
            <a:off x="1114420" y="5650270"/>
            <a:ext cx="10240963" cy="246221"/>
          </a:xfrm>
        </p:spPr>
        <p:txBody>
          <a:bodyPr/>
          <a:lstStyle/>
          <a:p>
            <a:pPr lvl="0"/>
            <a:r>
              <a:rPr lang="fr-FR"/>
              <a:t>Cliquez pour modifier les styles du texte du masque</a:t>
            </a:r>
          </a:p>
        </p:txBody>
      </p:sp>
      <p:cxnSp>
        <p:nvCxnSpPr>
          <p:cNvPr id="15" name="LineBasicDefault 6">
            <a:extLst>
              <a:ext uri="{FF2B5EF4-FFF2-40B4-BE49-F238E27FC236}">
                <a16:creationId xmlns:a16="http://schemas.microsoft.com/office/drawing/2014/main" id="{CBFA9BC9-D8B2-453E-ADC2-775D9D4354B3}"/>
              </a:ext>
            </a:extLst>
          </p:cNvPr>
          <p:cNvCxnSpPr>
            <a:cxnSpLocks/>
          </p:cNvCxnSpPr>
          <p:nvPr userDrawn="1">
            <p:custDataLst>
              <p:tags r:id="rId5"/>
            </p:custDataLst>
          </p:nvPr>
        </p:nvCxnSpPr>
        <p:spPr>
          <a:xfrm>
            <a:off x="546506" y="6151258"/>
            <a:ext cx="10800000" cy="0"/>
          </a:xfrm>
          <a:prstGeom prst="straightConnector1">
            <a:avLst/>
          </a:prstGeom>
          <a:noFill/>
          <a:ln w="6350" cap="flat" cmpd="sng" algn="ctr">
            <a:solidFill>
              <a:srgbClr val="000000"/>
            </a:solidFill>
            <a:prstDash val="solid"/>
            <a:miter lim="800000"/>
            <a:tailEnd type="none"/>
          </a:ln>
          <a:effectLst/>
        </p:spPr>
      </p:cxnSp>
    </p:spTree>
    <p:extLst>
      <p:ext uri="{BB962C8B-B14F-4D97-AF65-F5344CB8AC3E}">
        <p14:creationId xmlns:p14="http://schemas.microsoft.com/office/powerpoint/2010/main" val="3468778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SUI">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28571" y="272147"/>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28570" y="907032"/>
            <a:ext cx="9357687" cy="254069"/>
          </a:xfrm>
          <a:prstGeom prst="rect">
            <a:avLst/>
          </a:prstGeom>
        </p:spPr>
        <p:txBody>
          <a:bodyPr vert="horz" wrap="square" lIns="0" tIns="0" rIns="0" bIns="0" rtlCol="0" anchor="ctr">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174504" y="6513994"/>
            <a:ext cx="422275" cy="202483"/>
          </a:xfrm>
          <a:prstGeom prst="rect">
            <a:avLst/>
          </a:prstGeom>
          <a:noFill/>
          <a:ln w="9525" algn="ctr">
            <a:noFill/>
            <a:miter lim="800000"/>
            <a:headEnd/>
            <a:tailEnd/>
          </a:ln>
          <a:effectLst/>
        </p:spPr>
        <p:txBody>
          <a:bodyPr wrap="square" lIns="0" tIns="0" rIns="0" bIns="0" anchor="b">
            <a:no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rgbClr val="23277E"/>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23277E"/>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3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e_1 COL">
    <p:spTree>
      <p:nvGrpSpPr>
        <p:cNvPr id="1" name=""/>
        <p:cNvGrpSpPr/>
        <p:nvPr/>
      </p:nvGrpSpPr>
      <p:grpSpPr>
        <a:xfrm>
          <a:off x="0" y="0"/>
          <a:ext cx="0" cy="0"/>
          <a:chOff x="0" y="0"/>
          <a:chExt cx="0" cy="0"/>
        </a:xfrm>
      </p:grpSpPr>
      <p:sp>
        <p:nvSpPr>
          <p:cNvPr id="9" name="Espace réservé du texte 9">
            <a:extLst>
              <a:ext uri="{FF2B5EF4-FFF2-40B4-BE49-F238E27FC236}">
                <a16:creationId xmlns:a16="http://schemas.microsoft.com/office/drawing/2014/main" id="{D48D3109-4619-5246-B41A-A2751CAC6E76}"/>
              </a:ext>
            </a:extLst>
          </p:cNvPr>
          <p:cNvSpPr>
            <a:spLocks noGrp="1"/>
          </p:cNvSpPr>
          <p:nvPr>
            <p:ph type="body" sz="quarter" idx="15"/>
          </p:nvPr>
        </p:nvSpPr>
        <p:spPr>
          <a:xfrm>
            <a:off x="458546" y="1333145"/>
            <a:ext cx="11279429" cy="4888195"/>
          </a:xfrm>
          <a:prstGeom prst="rect">
            <a:avLst/>
          </a:prstGeom>
        </p:spPr>
        <p:txBody>
          <a:bodyPr/>
          <a:lstStyle>
            <a:lvl1pPr>
              <a:buClr>
                <a:srgbClr val="E7366F"/>
              </a:buClr>
              <a:buFont typeface="Wingdings" pitchFamily="2" charset="2"/>
              <a:buChar char="ü"/>
              <a:defRPr sz="2000"/>
            </a:lvl1pPr>
            <a:lvl2pPr>
              <a:defRPr sz="1800"/>
            </a:lvl2pPr>
            <a:lvl3pPr marL="1142971" indent="-228594">
              <a:buFont typeface="Wingdings" panose="05000000000000000000" pitchFamily="2" charset="2"/>
              <a:buChar char="§"/>
              <a:defRPr sz="1600"/>
            </a:lvl3pPr>
            <a:lvl4pPr marL="1600160" indent="-228594">
              <a:buFont typeface="Courier New" panose="02070309020205020404" pitchFamily="49" charset="0"/>
              <a:buChar char="o"/>
              <a:defRPr sz="1400"/>
            </a:lvl4pPr>
            <a:lvl5pPr marL="2057349" indent="-228594">
              <a:buFont typeface="Wingdings" panose="05000000000000000000" pitchFamily="2" charset="2"/>
              <a:buChar char="ü"/>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e la date 11">
            <a:extLst>
              <a:ext uri="{FF2B5EF4-FFF2-40B4-BE49-F238E27FC236}">
                <a16:creationId xmlns:a16="http://schemas.microsoft.com/office/drawing/2014/main" id="{F14A3866-598C-4B4D-8CEF-8E8EB9E653CC}"/>
              </a:ext>
            </a:extLst>
          </p:cNvPr>
          <p:cNvSpPr>
            <a:spLocks noGrp="1"/>
          </p:cNvSpPr>
          <p:nvPr>
            <p:ph type="dt" sz="half" idx="16"/>
          </p:nvPr>
        </p:nvSpPr>
        <p:spPr/>
        <p:txBody>
          <a:bodyPr/>
          <a:lstStyle/>
          <a:p>
            <a:endParaRPr lang="fr-FR"/>
          </a:p>
        </p:txBody>
      </p:sp>
      <p:sp>
        <p:nvSpPr>
          <p:cNvPr id="14" name="Espace réservé du numéro de diapositive 13">
            <a:extLst>
              <a:ext uri="{FF2B5EF4-FFF2-40B4-BE49-F238E27FC236}">
                <a16:creationId xmlns:a16="http://schemas.microsoft.com/office/drawing/2014/main" id="{0A7DF736-A6EE-A649-AE58-4F2779BE5ECD}"/>
              </a:ext>
            </a:extLst>
          </p:cNvPr>
          <p:cNvSpPr>
            <a:spLocks noGrp="1"/>
          </p:cNvSpPr>
          <p:nvPr>
            <p:ph type="sldNum" sz="quarter" idx="18"/>
          </p:nvPr>
        </p:nvSpPr>
        <p:spPr/>
        <p:txBody>
          <a:bodyPr/>
          <a:lstStyle/>
          <a:p>
            <a:fld id="{4A897389-FDC9-4B4F-9058-9FB9E4529928}" type="slidenum">
              <a:rPr lang="fr-FR" smtClean="0"/>
              <a:t>‹N°›</a:t>
            </a:fld>
            <a:endParaRPr lang="fr-FR"/>
          </a:p>
        </p:txBody>
      </p:sp>
      <p:sp>
        <p:nvSpPr>
          <p:cNvPr id="15" name="Titre 14">
            <a:extLst>
              <a:ext uri="{FF2B5EF4-FFF2-40B4-BE49-F238E27FC236}">
                <a16:creationId xmlns:a16="http://schemas.microsoft.com/office/drawing/2014/main" id="{2FAD034F-BA59-5B42-843D-90BA2B19C171}"/>
              </a:ext>
            </a:extLst>
          </p:cNvPr>
          <p:cNvSpPr>
            <a:spLocks noGrp="1"/>
          </p:cNvSpPr>
          <p:nvPr>
            <p:ph type="title"/>
          </p:nvPr>
        </p:nvSpPr>
        <p:spPr>
          <a:xfrm>
            <a:off x="1768980" y="399100"/>
            <a:ext cx="7904859" cy="616429"/>
          </a:xfrm>
        </p:spPr>
        <p:txBody>
          <a:bodyPr/>
          <a:lstStyle/>
          <a:p>
            <a:r>
              <a:rPr lang="fr-FR"/>
              <a:t>Modifiez le style du titre</a:t>
            </a:r>
          </a:p>
        </p:txBody>
      </p:sp>
    </p:spTree>
    <p:extLst>
      <p:ext uri="{BB962C8B-B14F-4D97-AF65-F5344CB8AC3E}">
        <p14:creationId xmlns:p14="http://schemas.microsoft.com/office/powerpoint/2010/main" val="233402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4" name="Image 1">
            <a:extLst>
              <a:ext uri="{FF2B5EF4-FFF2-40B4-BE49-F238E27FC236}">
                <a16:creationId xmlns:a16="http://schemas.microsoft.com/office/drawing/2014/main" id="{A977DA08-5DFB-FAA2-F0A6-12955642C9CB}"/>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73879" y="128180"/>
            <a:ext cx="19621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02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817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CD0D6-98C2-4AAE-ADBE-C607DEFF0CAD}"/>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fld id="{2C122666-14E7-4E03-8F17-EC67BE68269C}" type="datetime1">
              <a:rPr lang="fr-FR" smtClean="0"/>
              <a:t>08/04/2026</a:t>
            </a:fld>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‹N°›</a:t>
            </a:fld>
            <a:endParaRPr lang="fr-FR"/>
          </a:p>
        </p:txBody>
      </p:sp>
      <p:sp>
        <p:nvSpPr>
          <p:cNvPr id="7" name="TextBox 6">
            <a:extLst>
              <a:ext uri="{FF2B5EF4-FFF2-40B4-BE49-F238E27FC236}">
                <a16:creationId xmlns:a16="http://schemas.microsoft.com/office/drawing/2014/main" id="{469B3A3B-FB4C-4390-B3AC-4DC5E39C88F3}"/>
              </a:ext>
            </a:extLst>
          </p:cNvPr>
          <p:cNvSpPr txBox="1"/>
          <p:nvPr userDrawn="1"/>
        </p:nvSpPr>
        <p:spPr>
          <a:xfrm>
            <a:off x="4940300" y="6591300"/>
            <a:ext cx="2311400" cy="26670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a:solidFill>
                  <a:schemeClr val="accent1"/>
                </a:solidFill>
              </a:rPr>
              <a:t>VERSION DE TRAVAIL</a:t>
            </a:r>
            <a:endParaRPr lang="en-US" sz="1200">
              <a:solidFill>
                <a:schemeClr val="accent1"/>
              </a:solidFill>
            </a:endParaRPr>
          </a:p>
        </p:txBody>
      </p:sp>
    </p:spTree>
    <p:extLst>
      <p:ext uri="{BB962C8B-B14F-4D97-AF65-F5344CB8AC3E}">
        <p14:creationId xmlns:p14="http://schemas.microsoft.com/office/powerpoint/2010/main" val="863069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200" y="1328975"/>
            <a:ext cx="5943600" cy="4200050"/>
          </a:xfrm>
          <a:prstGeom prst="rect">
            <a:avLst/>
          </a:prstGeom>
        </p:spPr>
      </p:pic>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039" y="330202"/>
            <a:ext cx="717805" cy="1076960"/>
          </a:xfrm>
          <a:prstGeom prst="rect">
            <a:avLst/>
          </a:prstGeom>
        </p:spPr>
      </p:pic>
    </p:spTree>
    <p:extLst>
      <p:ext uri="{BB962C8B-B14F-4D97-AF65-F5344CB8AC3E}">
        <p14:creationId xmlns:p14="http://schemas.microsoft.com/office/powerpoint/2010/main" val="3900906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CTION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702799"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16448527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CTION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7"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1804209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CTION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89738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CTION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3305235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sp>
        <p:nvSpPr>
          <p:cNvPr id="7" name="RectangleDark">
            <a:extLst>
              <a:ext uri="{FF2B5EF4-FFF2-40B4-BE49-F238E27FC236}">
                <a16:creationId xmlns:a16="http://schemas.microsoft.com/office/drawing/2014/main" id="{2365F90A-9CD8-40EE-93CD-2729135A9569}"/>
              </a:ext>
            </a:extLst>
          </p:cNvPr>
          <p:cNvSpPr/>
          <p:nvPr userDrawn="1">
            <p:custDataLst>
              <p:tags r:id="rId1"/>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rgbClr val="F0F0F0"/>
              </a:solidFill>
              <a:latin typeface="Arial" panose="020B0604020202020204" pitchFamily="34" charset="0"/>
            </a:endParaRPr>
          </a:p>
        </p:txBody>
      </p:sp>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29844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7" imgW="592" imgH="591" progId="TCLayout.ActiveDocument.1">
                  <p:embed/>
                </p:oleObj>
              </mc:Choice>
              <mc:Fallback>
                <p:oleObj name="Diapositive think-cell" r:id="rId7"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Slide Number">
            <a:extLst>
              <a:ext uri="{FF2B5EF4-FFF2-40B4-BE49-F238E27FC236}">
                <a16:creationId xmlns:a16="http://schemas.microsoft.com/office/drawing/2014/main" id="{37366216-A4EA-458F-8039-D88981895F07}"/>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4" name="5. Source" hidden="1">
            <a:extLst>
              <a:ext uri="{FF2B5EF4-FFF2-40B4-BE49-F238E27FC236}">
                <a16:creationId xmlns:a16="http://schemas.microsoft.com/office/drawing/2014/main" id="{EF7CC231-D33F-4AB7-8C35-E19FF32243FE}"/>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5" name="Straight Connector 24">
            <a:extLst>
              <a:ext uri="{FF2B5EF4-FFF2-40B4-BE49-F238E27FC236}">
                <a16:creationId xmlns:a16="http://schemas.microsoft.com/office/drawing/2014/main" id="{7D34365C-DCDA-4BA9-9493-7C0B8E7A03C6}"/>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93EADC56-22CA-45BD-8E4E-6BBF0474D01D}"/>
              </a:ext>
            </a:extLst>
          </p:cNvPr>
          <p:cNvSpPr>
            <a:spLocks noGrp="1"/>
          </p:cNvSpPr>
          <p:nvPr>
            <p:ph type="body" sz="quarter" idx="11"/>
          </p:nvPr>
        </p:nvSpPr>
        <p:spPr>
          <a:xfrm>
            <a:off x="6425738" y="2784475"/>
            <a:ext cx="5394960" cy="1107996"/>
          </a:xfrm>
        </p:spPr>
        <p:txBody>
          <a:bodyPr/>
          <a:lstStyle>
            <a:lvl1pPr>
              <a:defRPr sz="3600" b="1">
                <a:solidFill>
                  <a:schemeClr val="tx1"/>
                </a:solidFill>
              </a:defRPr>
            </a:lvl1pPr>
            <a:lvl2pPr>
              <a:defRPr sz="2400" b="1">
                <a:solidFill>
                  <a:schemeClr val="tx1"/>
                </a:solidFill>
              </a:defRPr>
            </a:lvl2pPr>
            <a:lvl3pPr>
              <a:defRPr sz="2400" b="1">
                <a:solidFill>
                  <a:schemeClr val="tx1"/>
                </a:solidFill>
              </a:defRPr>
            </a:lvl3pPr>
            <a:lvl4pPr>
              <a:defRPr sz="2400" b="1">
                <a:solidFill>
                  <a:schemeClr val="tx1"/>
                </a:solidFill>
              </a:defRPr>
            </a:lvl4pPr>
            <a:lvl5pPr>
              <a:defRPr sz="2400" b="1">
                <a:solidFill>
                  <a:schemeClr val="tx1"/>
                </a:solidFill>
              </a:defRPr>
            </a:lvl5pPr>
          </a:lstStyle>
          <a:p>
            <a:pPr lvl="0"/>
            <a:r>
              <a:rPr lang="fr-FR"/>
              <a:t>Cliquez pour modifier les styles du texte du masque</a:t>
            </a:r>
          </a:p>
        </p:txBody>
      </p:sp>
      <p:pic>
        <p:nvPicPr>
          <p:cNvPr id="22" name="Picture 2">
            <a:extLst>
              <a:ext uri="{FF2B5EF4-FFF2-40B4-BE49-F238E27FC236}">
                <a16:creationId xmlns:a16="http://schemas.microsoft.com/office/drawing/2014/main" id="{386E7442-1267-4E07-BCA7-85D93BFE474A}"/>
              </a:ext>
            </a:extLst>
          </p:cNvPr>
          <p:cNvPicPr>
            <a:picLocks noChangeAspect="1" noChangeArrowheads="1"/>
          </p:cNvPicPr>
          <p:nvPr userDrawn="1"/>
        </p:nvPicPr>
        <p:blipFill rotWithShape="1">
          <a:blip r:embed="rId9">
            <a:extLst>
              <a:ext uri="{28A0092B-C50C-407E-A947-70E740481C1C}">
                <a14:useLocalDpi xmlns:a14="http://schemas.microsoft.com/office/drawing/2010/main"/>
              </a:ext>
            </a:extLst>
          </a:blip>
          <a:srcRect l="23816" r="15580" b="607"/>
          <a:stretch/>
        </p:blipFill>
        <p:spPr bwMode="auto">
          <a:xfrm>
            <a:off x="-7931" y="0"/>
            <a:ext cx="6269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19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6" name="Picture 2">
            <a:extLst>
              <a:ext uri="{FF2B5EF4-FFF2-40B4-BE49-F238E27FC236}">
                <a16:creationId xmlns:a16="http://schemas.microsoft.com/office/drawing/2014/main" id="{F3CD46F9-BAFB-7D4E-ACC6-865F6D36CE3F}"/>
              </a:ext>
            </a:extLst>
          </p:cNvPr>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r="81294"/>
          <a:stretch/>
        </p:blipFill>
        <p:spPr bwMode="auto">
          <a:xfrm>
            <a:off x="11283351" y="0"/>
            <a:ext cx="908648" cy="1353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0276F8-F50B-6F52-F235-1176005CDA4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3663" y="302507"/>
            <a:ext cx="18097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5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3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CD0D6-98C2-4AAE-ADBE-C607DEFF0CAD}"/>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fld id="{2C122666-14E7-4E03-8F17-EC67BE68269C}" type="datetime1">
              <a:rPr lang="fr-FR" smtClean="0"/>
              <a:t>08/04/2026</a:t>
            </a:fld>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‹N°›</a:t>
            </a:fld>
            <a:endParaRPr lang="fr-FR"/>
          </a:p>
        </p:txBody>
      </p:sp>
      <p:sp>
        <p:nvSpPr>
          <p:cNvPr id="7" name="TextBox 6">
            <a:extLst>
              <a:ext uri="{FF2B5EF4-FFF2-40B4-BE49-F238E27FC236}">
                <a16:creationId xmlns:a16="http://schemas.microsoft.com/office/drawing/2014/main" id="{469B3A3B-FB4C-4390-B3AC-4DC5E39C88F3}"/>
              </a:ext>
            </a:extLst>
          </p:cNvPr>
          <p:cNvSpPr txBox="1"/>
          <p:nvPr userDrawn="1"/>
        </p:nvSpPr>
        <p:spPr>
          <a:xfrm>
            <a:off x="4940300" y="6591300"/>
            <a:ext cx="2311400" cy="26670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a:solidFill>
                  <a:schemeClr val="accent1"/>
                </a:solidFill>
              </a:rPr>
              <a:t>VERSION DE TRAVAIL</a:t>
            </a:r>
            <a:endParaRPr lang="en-US" sz="1200">
              <a:solidFill>
                <a:schemeClr val="accent1"/>
              </a:solidFill>
            </a:endParaRPr>
          </a:p>
        </p:txBody>
      </p:sp>
    </p:spTree>
    <p:extLst>
      <p:ext uri="{BB962C8B-B14F-4D97-AF65-F5344CB8AC3E}">
        <p14:creationId xmlns:p14="http://schemas.microsoft.com/office/powerpoint/2010/main" val="1787117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72"/>
            <a:ext cx="11178000" cy="4158000"/>
          </a:xfrm>
          <a:prstGeom prst="rect">
            <a:avLst/>
          </a:prstGeom>
          <a:solidFill>
            <a:schemeClr val="bg1">
              <a:lumMod val="95000"/>
            </a:schemeClr>
          </a:solidFill>
        </p:spPr>
        <p:txBody>
          <a:bodyPr anchor="ctr"/>
          <a:lstStyle>
            <a:lvl1pPr marL="0" indent="0" algn="ctr">
              <a:buNone/>
              <a:defRPr sz="1500" b="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r>
              <a:rPr lang="en-US"/>
              <a:t>Click icon to add picture</a:t>
            </a:r>
            <a:endParaRPr lang="fr-F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89" y="279407"/>
            <a:ext cx="4705351"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79"/>
            <a:ext cx="11193076" cy="4157999"/>
          </a:xfrm>
          <a:prstGeom prst="rect">
            <a:avLst/>
          </a:prstGeom>
          <a:no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08/04/2026</a:t>
            </a:fld>
            <a:endParaRPr lang="fr-FR"/>
          </a:p>
        </p:txBody>
      </p:sp>
      <p:sp>
        <p:nvSpPr>
          <p:cNvPr id="7" name="Espace réservé du texte 13"/>
          <p:cNvSpPr>
            <a:spLocks noGrp="1"/>
          </p:cNvSpPr>
          <p:nvPr>
            <p:ph type="body" sz="quarter" idx="12" hasCustomPrompt="1"/>
          </p:nvPr>
        </p:nvSpPr>
        <p:spPr>
          <a:xfrm>
            <a:off x="736525" y="5031325"/>
            <a:ext cx="10935221" cy="752475"/>
          </a:xfrm>
          <a:prstGeom prst="rect">
            <a:avLst/>
          </a:prstGeom>
        </p:spPr>
        <p:txBody>
          <a:bodyPr>
            <a:normAutofit/>
          </a:bodyPr>
          <a:lstStyle>
            <a:lvl1pPr>
              <a:lnSpc>
                <a:spcPct val="100000"/>
              </a:lnSpc>
              <a:spcAft>
                <a:spcPts val="0"/>
              </a:spcAft>
              <a:defRPr sz="23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34" y="5943582"/>
            <a:ext cx="7276241" cy="386895"/>
          </a:xfrm>
          <a:prstGeom prst="rect">
            <a:avLst/>
          </a:prstGeom>
        </p:spPr>
        <p:txBody>
          <a:bodyPr>
            <a:noAutofit/>
          </a:bodyPr>
          <a:lstStyle>
            <a:lvl1pPr marL="0" marR="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900" b="0" i="0">
                <a:solidFill>
                  <a:schemeClr val="bg1"/>
                </a:solidFill>
              </a:defRPr>
            </a:lvl1pPr>
          </a:lstStyle>
          <a:p>
            <a:pPr marL="0" marR="0" lvl="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0" name="Picture 6">
            <a:extLst>
              <a:ext uri="{FF2B5EF4-FFF2-40B4-BE49-F238E27FC236}">
                <a16:creationId xmlns:a16="http://schemas.microsoft.com/office/drawing/2014/main" id="{F29FD38D-2FA1-4F09-8AD1-8D7CF3ED08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6" y="5597801"/>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474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89" y="279407"/>
            <a:ext cx="4705351"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90" y="2188872"/>
            <a:ext cx="5247825" cy="4158000"/>
          </a:xfrm>
          <a:prstGeom prst="rect">
            <a:avLst/>
          </a:prstGeom>
          <a:solidFill>
            <a:schemeClr val="bg1">
              <a:lumMod val="95000"/>
            </a:schemeClr>
          </a:solidFill>
        </p:spPr>
        <p:txBody>
          <a:bodyPr anchor="ctr"/>
          <a:lstStyle>
            <a:lvl1pPr marL="0" indent="0" algn="ctr">
              <a:buNone/>
              <a:defRPr sz="1500" b="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13" y="2188879"/>
            <a:ext cx="5930575" cy="4157999"/>
          </a:xfrm>
          <a:prstGeom prst="rect">
            <a:avLst/>
          </a:prstGeom>
          <a:solidFill>
            <a:schemeClr val="tx1"/>
          </a:solid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3" y="6372000"/>
            <a:ext cx="1800000" cy="288000"/>
          </a:xfrm>
        </p:spPr>
        <p:txBody>
          <a:bodyPr/>
          <a:lstStyle/>
          <a:p>
            <a:fld id="{B8C3EE7F-F74B-C644-8F10-503D241C2E0D}" type="datetime1">
              <a:rPr lang="fr-FR" smtClean="0"/>
              <a:t>08/04/2026</a:t>
            </a:fld>
            <a:endParaRPr lang="fr-FR"/>
          </a:p>
        </p:txBody>
      </p:sp>
      <p:sp>
        <p:nvSpPr>
          <p:cNvPr id="6" name="Espace réservé du texte 13"/>
          <p:cNvSpPr>
            <a:spLocks noGrp="1"/>
          </p:cNvSpPr>
          <p:nvPr>
            <p:ph type="body" sz="quarter" idx="12" hasCustomPrompt="1"/>
          </p:nvPr>
        </p:nvSpPr>
        <p:spPr>
          <a:xfrm>
            <a:off x="701465" y="4989125"/>
            <a:ext cx="5724395" cy="752475"/>
          </a:xfrm>
          <a:prstGeom prst="rect">
            <a:avLst/>
          </a:prstGeom>
        </p:spPr>
        <p:txBody>
          <a:bodyPr>
            <a:noAutofit/>
          </a:bodyPr>
          <a:lstStyle>
            <a:lvl1pPr>
              <a:lnSpc>
                <a:spcPct val="100000"/>
              </a:lnSpc>
              <a:spcAft>
                <a:spcPts val="0"/>
              </a:spcAft>
              <a:defRPr sz="23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43" y="5987313"/>
            <a:ext cx="6748047" cy="329080"/>
          </a:xfrm>
          <a:prstGeom prst="rect">
            <a:avLst/>
          </a:prstGeom>
        </p:spPr>
        <p:txBody>
          <a:bodyPr>
            <a:noAutofit/>
          </a:bodyPr>
          <a:lstStyle>
            <a:lvl1pPr algn="r">
              <a:lnSpc>
                <a:spcPct val="100000"/>
              </a:lnSpc>
              <a:spcAft>
                <a:spcPts val="0"/>
              </a:spcAft>
              <a:defRPr sz="1900" b="0" i="0">
                <a:solidFill>
                  <a:schemeClr val="bg1"/>
                </a:solidFill>
              </a:defRPr>
            </a:lvl1pPr>
          </a:lstStyle>
          <a:p>
            <a:pPr lvl="0"/>
            <a:r>
              <a:rPr lang="fr-FR"/>
              <a:t>Cliquez pour ajouter du texte (nom de l’entité émettrice)</a:t>
            </a:r>
          </a:p>
        </p:txBody>
      </p:sp>
      <p:pic>
        <p:nvPicPr>
          <p:cNvPr id="11" name="Picture 6">
            <a:extLst>
              <a:ext uri="{FF2B5EF4-FFF2-40B4-BE49-F238E27FC236}">
                <a16:creationId xmlns:a16="http://schemas.microsoft.com/office/drawing/2014/main" id="{66E2E0DF-17C4-4CDE-B40F-FCE3530A72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6" y="5597801"/>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065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89" y="279407"/>
            <a:ext cx="4705351"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4" y="2188879"/>
            <a:ext cx="11178400" cy="4157999"/>
          </a:xfrm>
          <a:prstGeom prst="rect">
            <a:avLst/>
          </a:prstGeom>
          <a:solidFill>
            <a:schemeClr val="tx1"/>
          </a:solid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3" y="6372000"/>
            <a:ext cx="1800000" cy="288000"/>
          </a:xfrm>
        </p:spPr>
        <p:txBody>
          <a:bodyPr/>
          <a:lstStyle/>
          <a:p>
            <a:fld id="{283CFBEF-98C3-6C4D-AECE-A89E43EA2455}" type="datetime1">
              <a:rPr lang="fr-FR" smtClean="0"/>
              <a:t>08/04/2026</a:t>
            </a:fld>
            <a:endParaRPr lang="fr-FR"/>
          </a:p>
        </p:txBody>
      </p:sp>
      <p:sp>
        <p:nvSpPr>
          <p:cNvPr id="8" name="Espace réservé du texte 13"/>
          <p:cNvSpPr>
            <a:spLocks noGrp="1"/>
          </p:cNvSpPr>
          <p:nvPr>
            <p:ph type="body" sz="quarter" idx="12" hasCustomPrompt="1"/>
          </p:nvPr>
        </p:nvSpPr>
        <p:spPr>
          <a:xfrm>
            <a:off x="701465" y="4834377"/>
            <a:ext cx="10935221" cy="752475"/>
          </a:xfrm>
          <a:prstGeom prst="rect">
            <a:avLst/>
          </a:prstGeom>
        </p:spPr>
        <p:txBody>
          <a:bodyPr>
            <a:normAutofit/>
          </a:bodyPr>
          <a:lstStyle>
            <a:lvl1pPr>
              <a:lnSpc>
                <a:spcPct val="100000"/>
              </a:lnSpc>
              <a:spcAft>
                <a:spcPts val="0"/>
              </a:spcAft>
              <a:defRPr sz="2300">
                <a:solidFill>
                  <a:schemeClr val="bg1"/>
                </a:solidFill>
              </a:defRPr>
            </a:lvl1pPr>
          </a:lstStyle>
          <a:p>
            <a:pPr lvl="0"/>
            <a:r>
              <a:rPr lang="fr-FR"/>
              <a:t>CLIQUEZ POUR AJOUTER UN SOUS-TITRE</a:t>
            </a:r>
          </a:p>
        </p:txBody>
      </p:sp>
      <p:pic>
        <p:nvPicPr>
          <p:cNvPr id="14" name="Picture 6">
            <a:extLst>
              <a:ext uri="{FF2B5EF4-FFF2-40B4-BE49-F238E27FC236}">
                <a16:creationId xmlns:a16="http://schemas.microsoft.com/office/drawing/2014/main" id="{8F5ACDA2-FC75-4399-A724-6214615D105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6" y="5597801"/>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188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5" y="-49428"/>
            <a:ext cx="7587940"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72"/>
            <a:ext cx="11178000" cy="4158000"/>
          </a:xfrm>
          <a:prstGeom prst="rect">
            <a:avLst/>
          </a:prstGeom>
          <a:solidFill>
            <a:schemeClr val="bg1">
              <a:lumMod val="95000"/>
            </a:schemeClr>
          </a:solidFill>
        </p:spPr>
        <p:txBody>
          <a:bodyPr anchor="ctr"/>
          <a:lstStyle>
            <a:lvl1pPr marL="0" indent="0" algn="ctr">
              <a:buNone/>
              <a:defRPr sz="1500" b="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r>
              <a:rPr lang="en-US"/>
              <a:t>Click icon to add picture</a:t>
            </a:r>
            <a:endParaRPr lang="fr-F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5" y="2188879"/>
            <a:ext cx="6840000" cy="4157999"/>
          </a:xfrm>
          <a:prstGeom prst="rect">
            <a:avLst/>
          </a:prstGeom>
          <a:no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08/04/2026</a:t>
            </a:fld>
            <a:endParaRPr lang="fr-FR"/>
          </a:p>
        </p:txBody>
      </p:sp>
      <p:sp>
        <p:nvSpPr>
          <p:cNvPr id="7" name="Espace réservé du texte 13"/>
          <p:cNvSpPr>
            <a:spLocks noGrp="1"/>
          </p:cNvSpPr>
          <p:nvPr>
            <p:ph type="body" sz="quarter" idx="12" hasCustomPrompt="1"/>
          </p:nvPr>
        </p:nvSpPr>
        <p:spPr>
          <a:xfrm>
            <a:off x="701465" y="4834377"/>
            <a:ext cx="10935221" cy="752475"/>
          </a:xfrm>
          <a:prstGeom prst="rect">
            <a:avLst/>
          </a:prstGeom>
        </p:spPr>
        <p:txBody>
          <a:bodyPr>
            <a:normAutofit/>
          </a:bodyPr>
          <a:lstStyle>
            <a:lvl1pPr>
              <a:lnSpc>
                <a:spcPct val="100000"/>
              </a:lnSpc>
              <a:spcAft>
                <a:spcPts val="0"/>
              </a:spcAft>
              <a:defRPr sz="23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54"/>
            <a:ext cx="5688904" cy="324263"/>
          </a:xfrm>
          <a:prstGeom prst="rect">
            <a:avLst/>
          </a:prstGeom>
        </p:spPr>
        <p:txBody>
          <a:bodyPr>
            <a:noAutofit/>
          </a:bodyPr>
          <a:lstStyle>
            <a:lvl1pPr algn="r">
              <a:lnSpc>
                <a:spcPct val="100000"/>
              </a:lnSpc>
              <a:spcAft>
                <a:spcPts val="0"/>
              </a:spcAft>
              <a:defRPr sz="1900" b="0" i="0">
                <a:solidFill>
                  <a:schemeClr val="bg1"/>
                </a:solidFill>
              </a:defRPr>
            </a:lvl1pPr>
          </a:lstStyle>
          <a:p>
            <a:pPr lvl="0"/>
            <a:r>
              <a:rPr lang="fr-FR"/>
              <a:t>Cliquez pour ajouter du texte</a:t>
            </a:r>
          </a:p>
        </p:txBody>
      </p:sp>
      <p:pic>
        <p:nvPicPr>
          <p:cNvPr id="11" name="Picture 6">
            <a:extLst>
              <a:ext uri="{FF2B5EF4-FFF2-40B4-BE49-F238E27FC236}">
                <a16:creationId xmlns:a16="http://schemas.microsoft.com/office/drawing/2014/main" id="{749F3865-CE2C-4278-853A-F3A4D52770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6" y="5597801"/>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866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90" y="2188872"/>
            <a:ext cx="5247825" cy="4158000"/>
          </a:xfrm>
          <a:prstGeom prst="rect">
            <a:avLst/>
          </a:prstGeom>
          <a:solidFill>
            <a:schemeClr val="bg1">
              <a:lumMod val="95000"/>
            </a:schemeClr>
          </a:solidFill>
        </p:spPr>
        <p:txBody>
          <a:bodyPr anchor="ctr"/>
          <a:lstStyle>
            <a:lvl1pPr marL="0" indent="0" algn="ctr">
              <a:buNone/>
              <a:defRPr sz="1500" b="0"/>
            </a:lvl1pPr>
            <a:lvl2pPr marL="457107" indent="0">
              <a:buNone/>
              <a:defRPr sz="2800"/>
            </a:lvl2pPr>
            <a:lvl3pPr marL="914218" indent="0">
              <a:buNone/>
              <a:defRPr sz="2400"/>
            </a:lvl3pPr>
            <a:lvl4pPr marL="1371328" indent="0">
              <a:buNone/>
              <a:defRPr sz="2000"/>
            </a:lvl4pPr>
            <a:lvl5pPr marL="1828437" indent="0">
              <a:buNone/>
              <a:defRPr sz="2000"/>
            </a:lvl5pPr>
            <a:lvl6pPr marL="2285550" indent="0">
              <a:buNone/>
              <a:defRPr sz="2000"/>
            </a:lvl6pPr>
            <a:lvl7pPr marL="2742654" indent="0">
              <a:buNone/>
              <a:defRPr sz="2000"/>
            </a:lvl7pPr>
            <a:lvl8pPr marL="3199760" indent="0">
              <a:buNone/>
              <a:defRPr sz="2000"/>
            </a:lvl8pPr>
            <a:lvl9pPr marL="3656867" indent="0">
              <a:buNone/>
              <a:defRPr sz="2000"/>
            </a:lvl9pPr>
          </a:lstStyle>
          <a:p>
            <a:r>
              <a:rPr lang="en-US"/>
              <a:t>Click icon to add picture</a:t>
            </a:r>
            <a:endParaRPr lang="fr-F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13" y="2188879"/>
            <a:ext cx="5930575" cy="4157999"/>
          </a:xfrm>
          <a:prstGeom prst="rect">
            <a:avLst/>
          </a:prstGeom>
          <a:solidFill>
            <a:srgbClr val="2A9CA9"/>
          </a:solid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3" y="6372000"/>
            <a:ext cx="1800000" cy="288000"/>
          </a:xfrm>
        </p:spPr>
        <p:txBody>
          <a:bodyPr/>
          <a:lstStyle/>
          <a:p>
            <a:fld id="{B8C3EE7F-F74B-C644-8F10-503D241C2E0D}" type="datetime1">
              <a:rPr lang="fr-FR" smtClean="0"/>
              <a:t>08/04/2026</a:t>
            </a:fld>
            <a:endParaRPr lang="fr-FR"/>
          </a:p>
        </p:txBody>
      </p:sp>
      <p:sp>
        <p:nvSpPr>
          <p:cNvPr id="6" name="Espace réservé du texte 13"/>
          <p:cNvSpPr>
            <a:spLocks noGrp="1"/>
          </p:cNvSpPr>
          <p:nvPr>
            <p:ph type="body" sz="quarter" idx="12" hasCustomPrompt="1"/>
          </p:nvPr>
        </p:nvSpPr>
        <p:spPr>
          <a:xfrm>
            <a:off x="701465" y="4834377"/>
            <a:ext cx="5724395" cy="752475"/>
          </a:xfrm>
          <a:prstGeom prst="rect">
            <a:avLst/>
          </a:prstGeom>
        </p:spPr>
        <p:txBody>
          <a:bodyPr>
            <a:noAutofit/>
          </a:bodyPr>
          <a:lstStyle>
            <a:lvl1pPr>
              <a:lnSpc>
                <a:spcPct val="100000"/>
              </a:lnSpc>
              <a:spcAft>
                <a:spcPts val="0"/>
              </a:spcAft>
              <a:defRPr sz="23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91"/>
            <a:ext cx="5688904" cy="324263"/>
          </a:xfrm>
          <a:prstGeom prst="rect">
            <a:avLst/>
          </a:prstGeom>
        </p:spPr>
        <p:txBody>
          <a:bodyPr/>
          <a:lstStyle>
            <a:lvl1pPr marL="0" marR="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5" y="-49428"/>
            <a:ext cx="7587940" cy="2304000"/>
          </a:xfrm>
          <a:prstGeom prst="rect">
            <a:avLst/>
          </a:prstGeom>
        </p:spPr>
      </p:pic>
      <p:pic>
        <p:nvPicPr>
          <p:cNvPr id="12" name="Picture 6">
            <a:extLst>
              <a:ext uri="{FF2B5EF4-FFF2-40B4-BE49-F238E27FC236}">
                <a16:creationId xmlns:a16="http://schemas.microsoft.com/office/drawing/2014/main" id="{92C81616-22AB-44FD-AB43-9ECBC4BA34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7966" y="5597801"/>
            <a:ext cx="1268644" cy="7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063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4" y="2188879"/>
            <a:ext cx="11178400" cy="4157999"/>
          </a:xfrm>
          <a:prstGeom prst="rect">
            <a:avLst/>
          </a:prstGeom>
          <a:solidFill>
            <a:srgbClr val="2A9CA9"/>
          </a:solidFill>
        </p:spPr>
        <p:txBody>
          <a:bodyPr lIns="251950" tIns="269947" rIns="89984" bIns="46789"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3" y="6372000"/>
            <a:ext cx="1800000" cy="288000"/>
          </a:xfrm>
        </p:spPr>
        <p:txBody>
          <a:bodyPr/>
          <a:lstStyle/>
          <a:p>
            <a:fld id="{283CFBEF-98C3-6C4D-AECE-A89E43EA2455}" type="datetime1">
              <a:rPr lang="fr-FR" smtClean="0"/>
              <a:t>08/04/2026</a:t>
            </a:fld>
            <a:endParaRPr lang="fr-FR"/>
          </a:p>
        </p:txBody>
      </p:sp>
      <p:sp>
        <p:nvSpPr>
          <p:cNvPr id="8" name="Espace réservé du texte 13"/>
          <p:cNvSpPr>
            <a:spLocks noGrp="1"/>
          </p:cNvSpPr>
          <p:nvPr>
            <p:ph type="body" sz="quarter" idx="12" hasCustomPrompt="1"/>
          </p:nvPr>
        </p:nvSpPr>
        <p:spPr>
          <a:xfrm>
            <a:off x="701465" y="4834377"/>
            <a:ext cx="10935221" cy="752475"/>
          </a:xfrm>
          <a:prstGeom prst="rect">
            <a:avLst/>
          </a:prstGeom>
        </p:spPr>
        <p:txBody>
          <a:bodyPr>
            <a:normAutofit/>
          </a:bodyPr>
          <a:lstStyle>
            <a:lvl1pPr>
              <a:lnSpc>
                <a:spcPct val="100000"/>
              </a:lnSpc>
              <a:spcAft>
                <a:spcPts val="0"/>
              </a:spcAft>
              <a:defRPr sz="23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18"/>
            <a:ext cx="5688904" cy="324263"/>
          </a:xfrm>
          <a:prstGeom prst="rect">
            <a:avLst/>
          </a:prstGeom>
        </p:spPr>
        <p:txBody>
          <a:bodyPr/>
          <a:lstStyle>
            <a:lvl1pPr marL="0" marR="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218"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5" y="-49428"/>
            <a:ext cx="7587940" cy="2304000"/>
          </a:xfrm>
          <a:prstGeom prst="rect">
            <a:avLst/>
          </a:prstGeom>
        </p:spPr>
      </p:pic>
    </p:spTree>
    <p:extLst>
      <p:ext uri="{BB962C8B-B14F-4D97-AF65-F5344CB8AC3E}">
        <p14:creationId xmlns:p14="http://schemas.microsoft.com/office/powerpoint/2010/main" val="2750994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07" y="482917"/>
            <a:ext cx="11186809" cy="5406943"/>
          </a:xfrm>
          <a:prstGeom prst="rect">
            <a:avLst/>
          </a:prstGeom>
          <a:solidFill>
            <a:schemeClr val="tx1"/>
          </a:solidFill>
        </p:spPr>
        <p:txBody>
          <a:bodyPr lIns="395921" tIns="179968">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7"/>
            <a:ext cx="1080000" cy="552732"/>
          </a:xfrm>
          <a:prstGeom prst="rect">
            <a:avLst/>
          </a:prstGeom>
        </p:spPr>
        <p:txBody>
          <a:bodyPr anchor="t">
            <a:noAutofit/>
          </a:bodyPr>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5"/>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70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9"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9"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5"/>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9"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5"/>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68428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29844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7" imgW="592" imgH="591" progId="TCLayout.ActiveDocument.1">
                  <p:embed/>
                </p:oleObj>
              </mc:Choice>
              <mc:Fallback>
                <p:oleObj name="Diapositive think-cell" r:id="rId7"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rgbClr val="F0F0F0"/>
              </a:solidFill>
              <a:latin typeface="Arial" panose="020B0604020202020204" pitchFamily="34" charset="0"/>
            </a:endParaRPr>
          </a:p>
        </p:txBody>
      </p:sp>
      <p:sp>
        <p:nvSpPr>
          <p:cNvPr id="14" name="Rectangle 13">
            <a:extLst>
              <a:ext uri="{FF2B5EF4-FFF2-40B4-BE49-F238E27FC236}">
                <a16:creationId xmlns:a16="http://schemas.microsoft.com/office/drawing/2014/main" id="{08D7632E-BE42-4764-98E6-6BC9ABA43859}"/>
              </a:ext>
            </a:extLst>
          </p:cNvPr>
          <p:cNvSpPr>
            <a:spLocks/>
          </p:cNvSpPr>
          <p:nvPr userDrawn="1"/>
        </p:nvSpPr>
        <p:spPr>
          <a:xfrm>
            <a:off x="10363200" y="315896"/>
            <a:ext cx="1828799"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3" name="Slide Number">
            <a:extLst>
              <a:ext uri="{FF2B5EF4-FFF2-40B4-BE49-F238E27FC236}">
                <a16:creationId xmlns:a16="http://schemas.microsoft.com/office/drawing/2014/main" id="{37366216-A4EA-458F-8039-D88981895F07}"/>
              </a:ext>
            </a:extLst>
          </p:cNvPr>
          <p:cNvSpPr>
            <a:spLocks noChangeArrowheads="1"/>
          </p:cNvSpPr>
          <p:nvPr userDrawn="1">
            <p:custDataLst>
              <p:tags r:id="rId4"/>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4" name="5. Source" hidden="1">
            <a:extLst>
              <a:ext uri="{FF2B5EF4-FFF2-40B4-BE49-F238E27FC236}">
                <a16:creationId xmlns:a16="http://schemas.microsoft.com/office/drawing/2014/main" id="{EF7CC231-D33F-4AB7-8C35-E19FF32243FE}"/>
              </a:ext>
            </a:extLst>
          </p:cNvPr>
          <p:cNvSpPr txBox="1"/>
          <p:nvPr userDrawn="1">
            <p:custDataLst>
              <p:tags r:id="rId5"/>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5" name="Straight Connector 24">
            <a:extLst>
              <a:ext uri="{FF2B5EF4-FFF2-40B4-BE49-F238E27FC236}">
                <a16:creationId xmlns:a16="http://schemas.microsoft.com/office/drawing/2014/main" id="{7D34365C-DCDA-4BA9-9493-7C0B8E7A03C6}"/>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93EADC56-22CA-45BD-8E4E-6BBF0474D01D}"/>
              </a:ext>
            </a:extLst>
          </p:cNvPr>
          <p:cNvSpPr>
            <a:spLocks noGrp="1"/>
          </p:cNvSpPr>
          <p:nvPr>
            <p:ph type="body" sz="quarter" idx="11"/>
          </p:nvPr>
        </p:nvSpPr>
        <p:spPr>
          <a:xfrm>
            <a:off x="6425738" y="2784475"/>
            <a:ext cx="5394960" cy="1107996"/>
          </a:xfrm>
        </p:spPr>
        <p:txBody>
          <a:bodyPr/>
          <a:lstStyle>
            <a:lvl1pPr>
              <a:defRPr sz="3600" b="1">
                <a:solidFill>
                  <a:schemeClr val="tx1"/>
                </a:solidFill>
              </a:defRPr>
            </a:lvl1pPr>
            <a:lvl2pPr>
              <a:defRPr sz="2400" b="1">
                <a:solidFill>
                  <a:schemeClr val="tx1"/>
                </a:solidFill>
              </a:defRPr>
            </a:lvl2pPr>
            <a:lvl3pPr>
              <a:defRPr sz="2400" b="1">
                <a:solidFill>
                  <a:schemeClr val="tx1"/>
                </a:solidFill>
              </a:defRPr>
            </a:lvl3pPr>
            <a:lvl4pPr>
              <a:defRPr sz="2400" b="1">
                <a:solidFill>
                  <a:schemeClr val="tx1"/>
                </a:solidFill>
              </a:defRPr>
            </a:lvl4pPr>
            <a:lvl5pPr>
              <a:defRPr sz="2400" b="1">
                <a:solidFill>
                  <a:schemeClr val="tx1"/>
                </a:solidFill>
              </a:defRPr>
            </a:lvl5pPr>
          </a:lstStyle>
          <a:p>
            <a:pPr lvl="0"/>
            <a:r>
              <a:rPr lang="fr-FR"/>
              <a:t>Cliquez pour modifier les styles du texte du masque</a:t>
            </a:r>
          </a:p>
        </p:txBody>
      </p:sp>
      <p:pic>
        <p:nvPicPr>
          <p:cNvPr id="79874" name="Picture 2">
            <a:extLst>
              <a:ext uri="{FF2B5EF4-FFF2-40B4-BE49-F238E27FC236}">
                <a16:creationId xmlns:a16="http://schemas.microsoft.com/office/drawing/2014/main" id="{2D7356D7-087C-4C0F-9A94-D9C341524E3D}"/>
              </a:ext>
            </a:extLst>
          </p:cNvPr>
          <p:cNvPicPr>
            <a:picLocks noChangeAspect="1" noChangeArrowheads="1"/>
          </p:cNvPicPr>
          <p:nvPr userDrawn="1"/>
        </p:nvPicPr>
        <p:blipFill rotWithShape="1">
          <a:blip r:embed="rId9">
            <a:extLst>
              <a:ext uri="{28A0092B-C50C-407E-A947-70E740481C1C}">
                <a14:useLocalDpi xmlns:a14="http://schemas.microsoft.com/office/drawing/2010/main"/>
              </a:ext>
            </a:extLst>
          </a:blip>
          <a:srcRect l="24907" r="15982" b="349"/>
          <a:stretch/>
        </p:blipFill>
        <p:spPr bwMode="auto">
          <a:xfrm>
            <a:off x="-6096" y="0"/>
            <a:ext cx="60990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287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07" y="496985"/>
            <a:ext cx="11186809" cy="5406943"/>
          </a:xfrm>
          <a:prstGeom prst="rect">
            <a:avLst/>
          </a:prstGeom>
          <a:solidFill>
            <a:srgbClr val="2A9CA9"/>
          </a:solidFill>
        </p:spPr>
        <p:txBody>
          <a:bodyPr lIns="395921" tIns="179968">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70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9"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9"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9"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5"/>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458503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07" y="496985"/>
            <a:ext cx="11186809" cy="5406943"/>
          </a:xfrm>
          <a:prstGeom prst="rect">
            <a:avLst/>
          </a:prstGeom>
          <a:solidFill>
            <a:srgbClr val="E87C54"/>
          </a:solidFill>
        </p:spPr>
        <p:txBody>
          <a:bodyPr lIns="395921" tIns="179968">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70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9"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9"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9"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5"/>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116335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07" y="496985"/>
            <a:ext cx="11186809" cy="5406943"/>
          </a:xfrm>
          <a:prstGeom prst="rect">
            <a:avLst/>
          </a:prstGeom>
          <a:solidFill>
            <a:srgbClr val="E73083"/>
          </a:solidFill>
        </p:spPr>
        <p:txBody>
          <a:bodyPr lIns="395921" tIns="179968">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70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9" y="1808731"/>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9" y="2826893"/>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3"/>
            <a:ext cx="1080000" cy="552732"/>
          </a:xfrm>
          <a:prstGeom prst="rect">
            <a:avLst/>
          </a:prstGeom>
        </p:spPr>
        <p:txBody>
          <a:bodyPr anchor="t"/>
          <a:lstStyle>
            <a:lvl1pPr marL="0" indent="0">
              <a:buNone/>
              <a:defRPr sz="36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9" y="3845055"/>
            <a:ext cx="3600000" cy="360000"/>
          </a:xfrm>
          <a:prstGeom prst="rect">
            <a:avLst/>
          </a:prstGeom>
        </p:spPr>
        <p:txBody>
          <a:bodyPr anchor="t"/>
          <a:lstStyle>
            <a:lvl1pPr marL="0" indent="0">
              <a:spcAft>
                <a:spcPts val="0"/>
              </a:spcAft>
              <a:buNone/>
              <a:defRPr sz="16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5"/>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3"/>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7"/>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825713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82"/>
            <a:ext cx="2880000" cy="1299879"/>
          </a:xfrm>
          <a:prstGeom prst="rect">
            <a:avLst/>
          </a:prstGeom>
        </p:spPr>
        <p:txBody>
          <a:bodyPr anchor="t"/>
          <a:lstStyle>
            <a:lvl1pPr marL="0" indent="0">
              <a:buNone/>
              <a:defRPr sz="88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9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5"/>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804289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2A9CA9"/>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82"/>
            <a:ext cx="2880000" cy="1299879"/>
          </a:xfrm>
          <a:prstGeom prst="rect">
            <a:avLst/>
          </a:prstGeom>
        </p:spPr>
        <p:txBody>
          <a:bodyPr anchor="t"/>
          <a:lstStyle>
            <a:lvl1pPr marL="0" indent="0">
              <a:buNone/>
              <a:defRPr sz="88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9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5"/>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926530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E87C5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82"/>
            <a:ext cx="2880000" cy="1299879"/>
          </a:xfrm>
          <a:prstGeom prst="rect">
            <a:avLst/>
          </a:prstGeom>
        </p:spPr>
        <p:txBody>
          <a:bodyPr anchor="t"/>
          <a:lstStyle>
            <a:lvl1pPr marL="0" indent="0">
              <a:buNone/>
              <a:defRPr sz="88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9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5"/>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5061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E73083"/>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82"/>
            <a:ext cx="2880000" cy="1299879"/>
          </a:xfrm>
          <a:prstGeom prst="rect">
            <a:avLst/>
          </a:prstGeom>
        </p:spPr>
        <p:txBody>
          <a:bodyPr anchor="t"/>
          <a:lstStyle>
            <a:lvl1pPr marL="0" indent="0">
              <a:buNone/>
              <a:defRPr sz="8800" b="1">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900" b="1"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5"/>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390368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900" b="0"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76" y="2968289"/>
            <a:ext cx="45719" cy="1738379"/>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312013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2A9CA9"/>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900" b="0"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marL="0" marR="0" lvl="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76" y="2968289"/>
            <a:ext cx="45719" cy="1738379"/>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519221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E87C5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900" b="0"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marL="0" marR="0" lvl="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76" y="2968289"/>
            <a:ext cx="45719" cy="1738379"/>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31323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4842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pic>
        <p:nvPicPr>
          <p:cNvPr id="9" name="Image 8">
            <a:extLst>
              <a:ext uri="{FF2B5EF4-FFF2-40B4-BE49-F238E27FC236}">
                <a16:creationId xmlns:a16="http://schemas.microsoft.com/office/drawing/2014/main" id="{B9E6DE47-AAF8-4791-AD66-C61EA311125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456428" y="480492"/>
            <a:ext cx="1508742" cy="1372916"/>
          </a:xfrm>
          <a:prstGeom prst="rect">
            <a:avLst/>
          </a:prstGeom>
        </p:spPr>
      </p:pic>
      <p:pic>
        <p:nvPicPr>
          <p:cNvPr id="10" name="Image 9">
            <a:extLst>
              <a:ext uri="{FF2B5EF4-FFF2-40B4-BE49-F238E27FC236}">
                <a16:creationId xmlns:a16="http://schemas.microsoft.com/office/drawing/2014/main" id="{FF59AC27-9857-4641-B39A-7B0910BABB4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32788" y="589798"/>
            <a:ext cx="1691551" cy="1154305"/>
          </a:xfrm>
          <a:prstGeom prst="rect">
            <a:avLst/>
          </a:prstGeom>
        </p:spPr>
      </p:pic>
    </p:spTree>
    <p:extLst>
      <p:ext uri="{BB962C8B-B14F-4D97-AF65-F5344CB8AC3E}">
        <p14:creationId xmlns:p14="http://schemas.microsoft.com/office/powerpoint/2010/main" val="3243198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rgbClr val="E73083"/>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900" b="0" cap="all" baseline="0">
                <a:solidFill>
                  <a:schemeClr val="bg1"/>
                </a:solidFill>
              </a:defRPr>
            </a:lvl1pPr>
            <a:lvl2pPr marL="457107" indent="0">
              <a:buNone/>
              <a:defRPr sz="2000" b="1"/>
            </a:lvl2pPr>
            <a:lvl3pPr marL="914218" indent="0">
              <a:buNone/>
              <a:defRPr sz="1900" b="1"/>
            </a:lvl3pPr>
            <a:lvl4pPr marL="1371328" indent="0">
              <a:buNone/>
              <a:defRPr sz="1600" b="1"/>
            </a:lvl4pPr>
            <a:lvl5pPr marL="1828437" indent="0">
              <a:buNone/>
              <a:defRPr sz="1600" b="1"/>
            </a:lvl5pPr>
            <a:lvl6pPr marL="2285550" indent="0">
              <a:buNone/>
              <a:defRPr sz="1600" b="1"/>
            </a:lvl6pPr>
            <a:lvl7pPr marL="2742654" indent="0">
              <a:buNone/>
              <a:defRPr sz="1600" b="1"/>
            </a:lvl7pPr>
            <a:lvl8pPr marL="3199760" indent="0">
              <a:buNone/>
              <a:defRPr sz="1600" b="1"/>
            </a:lvl8pPr>
            <a:lvl9pPr marL="3656867" indent="0">
              <a:buNone/>
              <a:defRPr sz="1600" b="1"/>
            </a:lvl9pPr>
          </a:lstStyle>
          <a:p>
            <a:pPr marL="0" marR="0" lvl="0" indent="0" algn="l" defTabSz="914218"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76" y="2968289"/>
            <a:ext cx="45719" cy="1738379"/>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193419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102" y="2087578"/>
            <a:ext cx="10422018"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31649641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102" y="2087578"/>
            <a:ext cx="10422018"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2A9CA9"/>
          </a:solidFill>
        </p:spPr>
        <p:txBody>
          <a:bodyPr/>
          <a:lstStyle/>
          <a:p>
            <a:r>
              <a:rPr lang="fr-FR"/>
              <a:t>Cliquez pour ajouter un titre</a:t>
            </a:r>
          </a:p>
        </p:txBody>
      </p:sp>
    </p:spTree>
    <p:extLst>
      <p:ext uri="{BB962C8B-B14F-4D97-AF65-F5344CB8AC3E}">
        <p14:creationId xmlns:p14="http://schemas.microsoft.com/office/powerpoint/2010/main" val="7678768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102" y="2087578"/>
            <a:ext cx="10422018"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87C54"/>
          </a:solidFill>
        </p:spPr>
        <p:txBody>
          <a:bodyPr/>
          <a:lstStyle/>
          <a:p>
            <a:r>
              <a:rPr lang="fr-FR"/>
              <a:t>Cliquez pour ajouter un titre</a:t>
            </a:r>
          </a:p>
        </p:txBody>
      </p:sp>
    </p:spTree>
    <p:extLst>
      <p:ext uri="{BB962C8B-B14F-4D97-AF65-F5344CB8AC3E}">
        <p14:creationId xmlns:p14="http://schemas.microsoft.com/office/powerpoint/2010/main" val="151131742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102" y="2087578"/>
            <a:ext cx="10422018" cy="3767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rgbClr val="E73083"/>
          </a:solidFill>
        </p:spPr>
        <p:txBody>
          <a:bodyPr/>
          <a:lstStyle/>
          <a:p>
            <a:r>
              <a:rPr lang="fr-FR"/>
              <a:t>Cliquez pour ajouter un titre</a:t>
            </a:r>
          </a:p>
        </p:txBody>
      </p:sp>
    </p:spTree>
    <p:extLst>
      <p:ext uri="{BB962C8B-B14F-4D97-AF65-F5344CB8AC3E}">
        <p14:creationId xmlns:p14="http://schemas.microsoft.com/office/powerpoint/2010/main" val="19106407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5" y="1609600"/>
            <a:ext cx="5595939" cy="4294319"/>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5" y="2087577"/>
            <a:ext cx="5220000"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272979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5" y="1609600"/>
            <a:ext cx="5595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5" y="2087577"/>
            <a:ext cx="5220000"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653388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5" y="1609600"/>
            <a:ext cx="5595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5" y="2087577"/>
            <a:ext cx="5220000"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31414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5" y="1609600"/>
            <a:ext cx="5595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5" y="2087577"/>
            <a:ext cx="5220000" cy="3816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677542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5" y="1609600"/>
            <a:ext cx="5595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5" y="2087577"/>
            <a:ext cx="5220000" cy="3816351"/>
          </a:xfrm>
        </p:spPr>
        <p:txBody>
          <a:bodyPr/>
          <a:lstStyle>
            <a:lvl4pP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2897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228567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878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600"/>
            <a:ext cx="11193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4127346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600"/>
            <a:ext cx="11193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657517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600"/>
            <a:ext cx="11193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3293392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600"/>
            <a:ext cx="11193939" cy="4294319"/>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Tree>
    <p:extLst>
      <p:ext uri="{BB962C8B-B14F-4D97-AF65-F5344CB8AC3E}">
        <p14:creationId xmlns:p14="http://schemas.microsoft.com/office/powerpoint/2010/main" val="1732702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4" y="4888435"/>
            <a:ext cx="3527240" cy="915468"/>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4" y="4888445"/>
            <a:ext cx="3527240" cy="915471"/>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8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4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fr-FR"/>
              <a:t>Cliquez pour insérer un élément</a:t>
            </a:r>
          </a:p>
        </p:txBody>
      </p:sp>
    </p:spTree>
    <p:extLst>
      <p:ext uri="{BB962C8B-B14F-4D97-AF65-F5344CB8AC3E}">
        <p14:creationId xmlns:p14="http://schemas.microsoft.com/office/powerpoint/2010/main" val="4114348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2A9CA9"/>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8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4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4" y="4888435"/>
            <a:ext cx="3527240" cy="915468"/>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4" y="4888445"/>
            <a:ext cx="3527240" cy="915471"/>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1072719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87C54"/>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8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4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4" y="4888435"/>
            <a:ext cx="3527240" cy="915468"/>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4" y="4888445"/>
            <a:ext cx="3527240" cy="915471"/>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2755091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rgbClr val="E73083"/>
          </a:solidFill>
        </p:spPr>
        <p:txBody>
          <a:bodyPr/>
          <a:lstStyle/>
          <a:p>
            <a:r>
              <a:rPr lang="fr-FR"/>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8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48" y="1824041"/>
            <a:ext cx="3527425" cy="2849563"/>
          </a:xfrm>
          <a:prstGeom prst="rect">
            <a:avLst/>
          </a:prstGeom>
          <a:solidFill>
            <a:schemeClr val="bg1">
              <a:lumMod val="95000"/>
            </a:schemeClr>
          </a:solidFill>
        </p:spPr>
        <p:txBody>
          <a:bodyPr/>
          <a:lstStyle>
            <a:lvl1pPr>
              <a:defRPr>
                <a:solidFill>
                  <a:schemeClr val="tx1"/>
                </a:solidFill>
              </a:defRPr>
            </a:lvl1pPr>
          </a:lstStyle>
          <a:p>
            <a:pPr lvl="0"/>
            <a:r>
              <a:rPr lang="en-US"/>
              <a:t>Click to edit Master text styles</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4" y="4888435"/>
            <a:ext cx="3527240" cy="915468"/>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6"/>
            <a:ext cx="3527240" cy="915469"/>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4" y="4888445"/>
            <a:ext cx="3527240" cy="915471"/>
          </a:xfrm>
          <a:prstGeom prst="rect">
            <a:avLst/>
          </a:prstGeom>
        </p:spPr>
        <p:txBody>
          <a:bodyPr/>
          <a:lstStyle>
            <a:lvl1pPr>
              <a:lnSpc>
                <a:spcPct val="100000"/>
              </a:lnSpc>
              <a:spcAft>
                <a:spcPts val="500"/>
              </a:spcAft>
              <a:defRPr sz="1500">
                <a:solidFill>
                  <a:schemeClr val="tx2"/>
                </a:solidFill>
              </a:defRPr>
            </a:lvl1pPr>
          </a:lstStyle>
          <a:p>
            <a:pPr lvl="0"/>
            <a:r>
              <a:rPr lang="fr-FR"/>
              <a:t>Cliquez pour ajouter du texte</a:t>
            </a:r>
          </a:p>
        </p:txBody>
      </p:sp>
    </p:spTree>
    <p:extLst>
      <p:ext uri="{BB962C8B-B14F-4D97-AF65-F5344CB8AC3E}">
        <p14:creationId xmlns:p14="http://schemas.microsoft.com/office/powerpoint/2010/main" val="555268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14"/>
            <a:ext cx="11185200" cy="5407113"/>
          </a:xfrm>
          <a:prstGeom prst="rect">
            <a:avLst/>
          </a:prstGeom>
          <a:solidFill>
            <a:schemeClr val="tx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11" y="1437871"/>
            <a:ext cx="50599" cy="1343439"/>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8" y="1438290"/>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8" y="3747295"/>
            <a:ext cx="2998787" cy="1638300"/>
          </a:xfrm>
          <a:prstGeom prst="rect">
            <a:avLst/>
          </a:prstGeom>
        </p:spPr>
        <p:txBody>
          <a:bodyPr/>
          <a:lstStyle>
            <a:lvl1pPr>
              <a:lnSpc>
                <a:spcPct val="100000"/>
              </a:lnSpc>
              <a:spcAft>
                <a:spcPts val="500"/>
              </a:spcAft>
              <a:defRPr sz="1500" b="1" i="0" baseline="0">
                <a:solidFill>
                  <a:schemeClr val="bg1"/>
                </a:solidFill>
                <a:latin typeface="Arial" panose="020B0604020202020204" pitchFamily="34" charset="0"/>
                <a:cs typeface="Arial" panose="020B0604020202020204" pitchFamily="34" charset="0"/>
              </a:defRPr>
            </a:lvl1pPr>
          </a:lstStyle>
          <a:p>
            <a:pPr lvl="0"/>
            <a:r>
              <a:rPr lang="fr-FR"/>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6" y="3746507"/>
            <a:ext cx="2998787" cy="1638300"/>
          </a:xfrm>
          <a:prstGeom prst="rect">
            <a:avLst/>
          </a:prstGeom>
        </p:spPr>
        <p:txBody>
          <a:bodyPr/>
          <a:lstStyle>
            <a:lvl1pPr>
              <a:lnSpc>
                <a:spcPct val="100000"/>
              </a:lnSpc>
              <a:spcAft>
                <a:spcPts val="500"/>
              </a:spcAft>
              <a:defRPr sz="1500" b="1" i="0" baseline="0">
                <a:solidFill>
                  <a:schemeClr val="bg1"/>
                </a:solidFill>
              </a:defRPr>
            </a:lvl1pPr>
          </a:lstStyle>
          <a:p>
            <a:pPr lvl="0"/>
            <a:r>
              <a:rPr lang="fr-FR"/>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74" y="3746507"/>
            <a:ext cx="2998787" cy="1638300"/>
          </a:xfrm>
          <a:prstGeom prst="rect">
            <a:avLst/>
          </a:prstGeom>
        </p:spPr>
        <p:txBody>
          <a:bodyPr/>
          <a:lstStyle>
            <a:lvl1pPr>
              <a:lnSpc>
                <a:spcPct val="100000"/>
              </a:lnSpc>
              <a:spcAft>
                <a:spcPts val="500"/>
              </a:spcAft>
              <a:defRPr sz="1500" b="1" i="0" baseline="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1488060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_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08/04/2026</a:t>
            </a:fld>
            <a:endParaRPr lang="fr-F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68640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CD0D6-98C2-4AAE-ADBE-C607DEFF0CAD}"/>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fld id="{2C122666-14E7-4E03-8F17-EC67BE68269C}" type="datetime1">
              <a:rPr lang="fr-FR" smtClean="0"/>
              <a:t>08/04/2026</a:t>
            </a:fld>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‹N°›</a:t>
            </a:fld>
            <a:endParaRPr lang="fr-FR"/>
          </a:p>
        </p:txBody>
      </p:sp>
      <p:sp>
        <p:nvSpPr>
          <p:cNvPr id="7" name="TextBox 6">
            <a:extLst>
              <a:ext uri="{FF2B5EF4-FFF2-40B4-BE49-F238E27FC236}">
                <a16:creationId xmlns:a16="http://schemas.microsoft.com/office/drawing/2014/main" id="{469B3A3B-FB4C-4390-B3AC-4DC5E39C88F3}"/>
              </a:ext>
            </a:extLst>
          </p:cNvPr>
          <p:cNvSpPr txBox="1"/>
          <p:nvPr userDrawn="1"/>
        </p:nvSpPr>
        <p:spPr>
          <a:xfrm>
            <a:off x="4940300" y="6591300"/>
            <a:ext cx="2311400" cy="26670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a:solidFill>
                  <a:schemeClr val="accent1"/>
                </a:solidFill>
              </a:rPr>
              <a:t>VERSION DE TRAVAIL</a:t>
            </a:r>
            <a:endParaRPr lang="en-US" sz="1200">
              <a:solidFill>
                <a:schemeClr val="accent1"/>
              </a:solidFill>
            </a:endParaRPr>
          </a:p>
        </p:txBody>
      </p:sp>
    </p:spTree>
    <p:extLst>
      <p:ext uri="{BB962C8B-B14F-4D97-AF65-F5344CB8AC3E}">
        <p14:creationId xmlns:p14="http://schemas.microsoft.com/office/powerpoint/2010/main" val="3286579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559796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a:prstGeom prst="rect">
            <a:avLst/>
          </a:prstGeom>
        </p:spPr>
        <p:txBody>
          <a:bodyPr/>
          <a:lstStyle>
            <a:lvl1pPr>
              <a:defRPr>
                <a:solidFill>
                  <a:schemeClr val="bg1"/>
                </a:solidFill>
              </a:defRPr>
            </a:lvl1pPr>
          </a:lstStyle>
          <a:p>
            <a:r>
              <a:rPr lang="fr-FR"/>
              <a:t>Modifiez le style du titre</a:t>
            </a:r>
            <a:endParaRPr lang="en-US"/>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476250" y="6391838"/>
            <a:ext cx="11167453" cy="304799"/>
          </a:xfrm>
        </p:spPr>
        <p:txBody>
          <a:bodyPr/>
          <a:lstStyle/>
          <a:p>
            <a:r>
              <a:rPr lang="fr-FR"/>
              <a:t>11/05/2022</a:t>
            </a:r>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8F602E6-4D9D-42E9-B849-2FB7AAFA31EC}" type="slidenum">
              <a:rPr lang="fr-FR" smtClean="0"/>
              <a:t>‹N°›</a:t>
            </a:fld>
            <a:endParaRPr lang="fr-FR"/>
          </a:p>
        </p:txBody>
      </p:sp>
    </p:spTree>
    <p:extLst>
      <p:ext uri="{BB962C8B-B14F-4D97-AF65-F5344CB8AC3E}">
        <p14:creationId xmlns:p14="http://schemas.microsoft.com/office/powerpoint/2010/main" val="254116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a:prstGeom prst="rect">
            <a:avLst/>
          </a:prstGeom>
        </p:spPr>
        <p:txBody>
          <a:bodyPr/>
          <a:lstStyle/>
          <a:p>
            <a:endParaRPr lang="fr-FR">
              <a:solidFill>
                <a:srgbClr val="0C419A"/>
              </a:solidFill>
            </a:endParaRPr>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1700161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a:prstGeom prst="rect">
            <a:avLst/>
          </a:prstGeom>
        </p:spPr>
        <p:txBody>
          <a:bodyPr/>
          <a:lstStyle/>
          <a:p>
            <a:endParaRPr lang="fr-FR">
              <a:solidFill>
                <a:srgbClr val="0C419A"/>
              </a:solidFill>
            </a:endParaRPr>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 (nom de l’entité émettrice)</a:t>
            </a:r>
          </a:p>
        </p:txBody>
      </p:sp>
    </p:spTree>
    <p:extLst>
      <p:ext uri="{BB962C8B-B14F-4D97-AF65-F5344CB8AC3E}">
        <p14:creationId xmlns:p14="http://schemas.microsoft.com/office/powerpoint/2010/main" val="3672677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a:prstGeom prst="rect">
            <a:avLst/>
          </a:prstGeom>
        </p:spPr>
        <p:txBody>
          <a:bodyPr/>
          <a:lstStyle/>
          <a:p>
            <a:endParaRPr lang="fr-FR">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spTree>
    <p:extLst>
      <p:ext uri="{BB962C8B-B14F-4D97-AF65-F5344CB8AC3E}">
        <p14:creationId xmlns:p14="http://schemas.microsoft.com/office/powerpoint/2010/main" val="2590025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a:prstGeom prst="rect">
            <a:avLst/>
          </a:prstGeom>
        </p:spPr>
        <p:txBody>
          <a:bodyPr/>
          <a:lstStyle/>
          <a:p>
            <a:endParaRPr lang="fr-FR">
              <a:solidFill>
                <a:srgbClr val="0C419A"/>
              </a:solidFill>
            </a:endParaRPr>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a:t>Cliquez pour ajouter du texte</a:t>
            </a:r>
          </a:p>
        </p:txBody>
      </p:sp>
    </p:spTree>
    <p:extLst>
      <p:ext uri="{BB962C8B-B14F-4D97-AF65-F5344CB8AC3E}">
        <p14:creationId xmlns:p14="http://schemas.microsoft.com/office/powerpoint/2010/main" val="2124959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a:prstGeom prst="rect">
            <a:avLst/>
          </a:prstGeom>
        </p:spPr>
        <p:txBody>
          <a:bodyPr/>
          <a:lstStyle/>
          <a:p>
            <a:endParaRPr lang="fr-FR">
              <a:solidFill>
                <a:srgbClr val="0C419A"/>
              </a:solidFill>
            </a:endParaRPr>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673475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a:prstGeom prst="rect">
            <a:avLst/>
          </a:prstGeom>
        </p:spPr>
        <p:txBody>
          <a:bodyPr/>
          <a:lstStyle/>
          <a:p>
            <a:endParaRPr lang="fr-FR">
              <a:solidFill>
                <a:srgbClr val="0C419A"/>
              </a:solidFill>
            </a:endParaRPr>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a:t>Cliquez pour ajouter du texte (nom de l’entité émettrice)</a:t>
            </a:r>
          </a:p>
          <a:p>
            <a:pPr lvl="0"/>
            <a:endParaRPr lang="fr-FR"/>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328659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778797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59335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200" y="1328975"/>
            <a:ext cx="5943600" cy="4200050"/>
          </a:xfrm>
          <a:prstGeom prst="rect">
            <a:avLst/>
          </a:prstGeom>
        </p:spPr>
      </p:pic>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039" y="330202"/>
            <a:ext cx="717805" cy="1076960"/>
          </a:xfrm>
          <a:prstGeom prst="rect">
            <a:avLst/>
          </a:prstGeom>
        </p:spPr>
      </p:pic>
    </p:spTree>
    <p:extLst>
      <p:ext uri="{BB962C8B-B14F-4D97-AF65-F5344CB8AC3E}">
        <p14:creationId xmlns:p14="http://schemas.microsoft.com/office/powerpoint/2010/main" val="3076293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212522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525283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9955097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35062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079252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10812213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694200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98817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31867755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76242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CTION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702799"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3742164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66375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29550296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a:t>TITRE DE LA SOUS-PARTIE SUR PLUSIEURS LIGNES</a:t>
            </a:r>
          </a:p>
          <a:p>
            <a:pPr lvl="0"/>
            <a:endParaRPr lang="fr-FR"/>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a:t> </a:t>
            </a:r>
          </a:p>
        </p:txBody>
      </p:sp>
    </p:spTree>
    <p:extLst>
      <p:ext uri="{BB962C8B-B14F-4D97-AF65-F5344CB8AC3E}">
        <p14:creationId xmlns:p14="http://schemas.microsoft.com/office/powerpoint/2010/main" val="41916873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cxnSp>
        <p:nvCxnSpPr>
          <p:cNvPr id="7" name="Straight Connector 2">
            <a:extLst>
              <a:ext uri="{FF2B5EF4-FFF2-40B4-BE49-F238E27FC236}">
                <a16:creationId xmlns:a16="http://schemas.microsoft.com/office/drawing/2014/main" id="{ED983922-3409-46E9-A442-098F128BE873}"/>
              </a:ext>
            </a:extLst>
          </p:cNvPr>
          <p:cNvCxnSpPr/>
          <p:nvPr userDrawn="1"/>
        </p:nvCxnSpPr>
        <p:spPr>
          <a:xfrm>
            <a:off x="473075" y="981075"/>
            <a:ext cx="1435100" cy="0"/>
          </a:xfrm>
          <a:prstGeom prst="line">
            <a:avLst/>
          </a:prstGeom>
          <a:ln w="28575">
            <a:solidFill>
              <a:srgbClr val="0C419A"/>
            </a:solidFill>
          </a:ln>
        </p:spPr>
        <p:style>
          <a:lnRef idx="1">
            <a:schemeClr val="accent1"/>
          </a:lnRef>
          <a:fillRef idx="0">
            <a:schemeClr val="accent1"/>
          </a:fillRef>
          <a:effectRef idx="0">
            <a:schemeClr val="accent1"/>
          </a:effectRef>
          <a:fontRef idx="minor">
            <a:schemeClr val="tx1"/>
          </a:fontRef>
        </p:style>
      </p:cxnSp>
      <p:cxnSp>
        <p:nvCxnSpPr>
          <p:cNvPr id="8" name="Straight Connector 4">
            <a:extLst>
              <a:ext uri="{FF2B5EF4-FFF2-40B4-BE49-F238E27FC236}">
                <a16:creationId xmlns:a16="http://schemas.microsoft.com/office/drawing/2014/main" id="{599F3B44-58AD-48F8-A7CF-E215352F59C6}"/>
              </a:ext>
            </a:extLst>
          </p:cNvPr>
          <p:cNvCxnSpPr/>
          <p:nvPr userDrawn="1"/>
        </p:nvCxnSpPr>
        <p:spPr>
          <a:xfrm>
            <a:off x="473075" y="320675"/>
            <a:ext cx="1435100" cy="0"/>
          </a:xfrm>
          <a:prstGeom prst="line">
            <a:avLst/>
          </a:prstGeom>
          <a:ln w="28575">
            <a:solidFill>
              <a:srgbClr val="0C419A"/>
            </a:solidFill>
          </a:ln>
        </p:spPr>
        <p:style>
          <a:lnRef idx="1">
            <a:schemeClr val="accent1"/>
          </a:lnRef>
          <a:fillRef idx="0">
            <a:schemeClr val="accent1"/>
          </a:fillRef>
          <a:effectRef idx="0">
            <a:schemeClr val="accent1"/>
          </a:effectRef>
          <a:fontRef idx="minor">
            <a:schemeClr val="tx1"/>
          </a:fontRef>
        </p:style>
      </p:cxnSp>
      <p:sp>
        <p:nvSpPr>
          <p:cNvPr id="9" name="Titre 3">
            <a:extLst>
              <a:ext uri="{FF2B5EF4-FFF2-40B4-BE49-F238E27FC236}">
                <a16:creationId xmlns:a16="http://schemas.microsoft.com/office/drawing/2014/main" id="{1A61B617-ED8E-4174-95AC-5289C3D257A6}"/>
              </a:ext>
            </a:extLst>
          </p:cNvPr>
          <p:cNvSpPr>
            <a:spLocks noGrp="1"/>
          </p:cNvSpPr>
          <p:nvPr>
            <p:ph type="title"/>
          </p:nvPr>
        </p:nvSpPr>
        <p:spPr>
          <a:xfrm>
            <a:off x="473075" y="425125"/>
            <a:ext cx="10080000" cy="453413"/>
          </a:xfrm>
          <a:prstGeom prst="rect">
            <a:avLst/>
          </a:prstGeom>
        </p:spPr>
        <p:txBody>
          <a:bodyPr/>
          <a:lstStyle>
            <a:lvl1pPr>
              <a:defRPr sz="2800" b="1" cap="none">
                <a:solidFill>
                  <a:srgbClr val="0C419A"/>
                </a:solidFill>
                <a:latin typeface="Calibri Light" panose="020F0302020204030204" pitchFamily="34" charset="0"/>
                <a:cs typeface="Calibri Light" panose="020F0302020204030204" pitchFamily="34" charset="0"/>
              </a:defRPr>
            </a:lvl1pPr>
          </a:lstStyle>
          <a:p>
            <a:r>
              <a:rPr lang="fr-FR"/>
              <a:t>Modifiez le style du titre</a:t>
            </a:r>
          </a:p>
        </p:txBody>
      </p:sp>
    </p:spTree>
    <p:extLst>
      <p:ext uri="{BB962C8B-B14F-4D97-AF65-F5344CB8AC3E}">
        <p14:creationId xmlns:p14="http://schemas.microsoft.com/office/powerpoint/2010/main" val="41787268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498660" y="494778"/>
            <a:ext cx="11196000" cy="1114817"/>
          </a:xfrm>
          <a:prstGeom prst="rect">
            <a:avLst/>
          </a:prstGeom>
          <a:solidFill>
            <a:schemeClr val="tx2"/>
          </a:solidFill>
        </p:spPr>
        <p:txBody>
          <a:bodyPr/>
          <a:lstStyle/>
          <a:p>
            <a:r>
              <a:rPr lang="fr-FR"/>
              <a:t>Cliquez pour ajouter un titre</a:t>
            </a:r>
          </a:p>
        </p:txBody>
      </p:sp>
    </p:spTree>
    <p:extLst>
      <p:ext uri="{BB962C8B-B14F-4D97-AF65-F5344CB8AC3E}">
        <p14:creationId xmlns:p14="http://schemas.microsoft.com/office/powerpoint/2010/main" val="30485062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498660" y="494778"/>
            <a:ext cx="11196000" cy="1114817"/>
          </a:xfrm>
          <a:prstGeom prst="rect">
            <a:avLst/>
          </a:prstGeom>
          <a:solidFill>
            <a:schemeClr val="accent1"/>
          </a:solidFill>
        </p:spPr>
        <p:txBody>
          <a:bodyPr/>
          <a:lstStyle/>
          <a:p>
            <a:r>
              <a:rPr lang="fr-FR"/>
              <a:t>Cliquez pour ajouter un titre</a:t>
            </a:r>
          </a:p>
        </p:txBody>
      </p:sp>
    </p:spTree>
    <p:extLst>
      <p:ext uri="{BB962C8B-B14F-4D97-AF65-F5344CB8AC3E}">
        <p14:creationId xmlns:p14="http://schemas.microsoft.com/office/powerpoint/2010/main" val="67369427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498660" y="494778"/>
            <a:ext cx="11196000" cy="1114817"/>
          </a:xfrm>
          <a:prstGeom prst="rect">
            <a:avLst/>
          </a:prstGeom>
          <a:solidFill>
            <a:schemeClr val="accent2"/>
          </a:solidFill>
        </p:spPr>
        <p:txBody>
          <a:bodyPr/>
          <a:lstStyle/>
          <a:p>
            <a:r>
              <a:rPr lang="fr-FR"/>
              <a:t>Cliquez pour ajouter un titre</a:t>
            </a:r>
          </a:p>
        </p:txBody>
      </p:sp>
    </p:spTree>
    <p:extLst>
      <p:ext uri="{BB962C8B-B14F-4D97-AF65-F5344CB8AC3E}">
        <p14:creationId xmlns:p14="http://schemas.microsoft.com/office/powerpoint/2010/main" val="2198087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xfrm>
            <a:off x="498660" y="494778"/>
            <a:ext cx="11196000" cy="1114817"/>
          </a:xfrm>
          <a:prstGeom prst="rect">
            <a:avLst/>
          </a:prstGeom>
          <a:solidFill>
            <a:schemeClr val="accent4"/>
          </a:solidFill>
        </p:spPr>
        <p:txBody>
          <a:bodyPr/>
          <a:lstStyle/>
          <a:p>
            <a:r>
              <a:rPr lang="fr-FR"/>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Tree>
    <p:extLst>
      <p:ext uri="{BB962C8B-B14F-4D97-AF65-F5344CB8AC3E}">
        <p14:creationId xmlns:p14="http://schemas.microsoft.com/office/powerpoint/2010/main" val="23523411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Tree>
    <p:extLst>
      <p:ext uri="{BB962C8B-B14F-4D97-AF65-F5344CB8AC3E}">
        <p14:creationId xmlns:p14="http://schemas.microsoft.com/office/powerpoint/2010/main" val="23796346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a:xfrm>
            <a:off x="395469" y="6229647"/>
            <a:ext cx="720000" cy="288000"/>
          </a:xfrm>
          <a:prstGeom prst="rect">
            <a:avLst/>
          </a:prstGeom>
        </p:spPr>
        <p:txBody>
          <a:bodyPr/>
          <a:lstStyle/>
          <a:p>
            <a:fld id="{975A587B-5814-4D9B-9598-FE9CB954CB01}" type="slidenum">
              <a:rPr lang="fr-FR" smtClean="0">
                <a:solidFill>
                  <a:srgbClr val="0C419A"/>
                </a:solidFill>
              </a:rPr>
              <a:pPr/>
              <a:t>‹N°›</a:t>
            </a:fld>
            <a:endParaRPr lang="fr-FR">
              <a:solidFill>
                <a:srgbClr val="0C419A"/>
              </a:solidFill>
            </a:endParaRPr>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xfrm>
            <a:off x="498660" y="494778"/>
            <a:ext cx="11196000" cy="1114817"/>
          </a:xfrm>
          <a:prstGeom prst="rect">
            <a:avLst/>
          </a:prstGeom>
          <a:solidFill>
            <a:schemeClr val="tx2"/>
          </a:solidFill>
        </p:spPr>
        <p:txBody>
          <a:bodyPr/>
          <a:lstStyle/>
          <a:p>
            <a:r>
              <a:rPr lang="fr-FR"/>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Tree>
    <p:extLst>
      <p:ext uri="{BB962C8B-B14F-4D97-AF65-F5344CB8AC3E}">
        <p14:creationId xmlns:p14="http://schemas.microsoft.com/office/powerpoint/2010/main" val="289974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1.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41" Type="http://schemas.openxmlformats.org/officeDocument/2006/relationships/slideLayout" Target="../slideLayouts/slideLayout155.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image" Target="../media/image31.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theme" Target="../theme/theme10.xml"/><Relationship Id="rId8" Type="http://schemas.openxmlformats.org/officeDocument/2006/relationships/slideLayout" Target="../slideLayouts/slideLayout122.xml"/><Relationship Id="rId3" Type="http://schemas.openxmlformats.org/officeDocument/2006/relationships/slideLayout" Target="../slideLayouts/slideLayout117.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heme" Target="../theme/theme2.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slideLayout" Target="../slideLayouts/slideLayout2.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1.emf"/><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oleObject" Target="../embeddings/oleObject1.bin"/><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image" Target="../media/image2.emf"/><Relationship Id="rId3" Type="http://schemas.openxmlformats.org/officeDocument/2006/relationships/theme" Target="../theme/theme3.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oleObject" Target="../embeddings/oleObject3.bin"/><Relationship Id="rId2" Type="http://schemas.openxmlformats.org/officeDocument/2006/relationships/slideLayout" Target="../slideLayouts/slideLayout4.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slideLayout" Target="../slideLayouts/slideLayout3.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tags" Target="../tags/tag72.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 Type="http://schemas.openxmlformats.org/officeDocument/2006/relationships/slideLayout" Target="../slideLayouts/slideLayout7.xml"/><Relationship Id="rId21" Type="http://schemas.openxmlformats.org/officeDocument/2006/relationships/tags" Target="../tags/tag94.xml"/><Relationship Id="rId7" Type="http://schemas.openxmlformats.org/officeDocument/2006/relationships/slideLayout" Target="../slideLayouts/slideLayout11.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2" Type="http://schemas.openxmlformats.org/officeDocument/2006/relationships/slideLayout" Target="../slideLayouts/slideLayout6.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84.xml"/><Relationship Id="rId24" Type="http://schemas.openxmlformats.org/officeDocument/2006/relationships/tags" Target="../tags/tag97.xml"/><Relationship Id="rId5" Type="http://schemas.openxmlformats.org/officeDocument/2006/relationships/slideLayout" Target="../slideLayouts/slideLayout9.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theme" Target="../theme/theme4.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 Type="http://schemas.openxmlformats.org/officeDocument/2006/relationships/slideLayout" Target="../slideLayouts/slideLayout15.xml"/><Relationship Id="rId21" Type="http://schemas.openxmlformats.org/officeDocument/2006/relationships/tags" Target="../tags/tag124.xml"/><Relationship Id="rId7" Type="http://schemas.openxmlformats.org/officeDocument/2006/relationships/slideLayout" Target="../slideLayouts/slideLayout19.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2" Type="http://schemas.openxmlformats.org/officeDocument/2006/relationships/slideLayout" Target="../slideLayouts/slideLayout14.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image" Target="../media/image1.emf"/><Relationship Id="rId5" Type="http://schemas.openxmlformats.org/officeDocument/2006/relationships/slideLayout" Target="../slideLayouts/slideLayout17.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10" Type="http://schemas.openxmlformats.org/officeDocument/2006/relationships/theme" Target="../theme/theme5.xml"/><Relationship Id="rId19" Type="http://schemas.openxmlformats.org/officeDocument/2006/relationships/tags" Target="../tags/tag122.xml"/><Relationship Id="rId31"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 Type="http://schemas.openxmlformats.org/officeDocument/2006/relationships/slideLayout" Target="../slideLayouts/slideLayout24.xml"/><Relationship Id="rId21" Type="http://schemas.openxmlformats.org/officeDocument/2006/relationships/tags" Target="../tags/tag162.xml"/><Relationship Id="rId7" Type="http://schemas.openxmlformats.org/officeDocument/2006/relationships/slideLayout" Target="../slideLayouts/slideLayout2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2" Type="http://schemas.openxmlformats.org/officeDocument/2006/relationships/slideLayout" Target="../slideLayouts/slideLayout23.xml"/><Relationship Id="rId16" Type="http://schemas.openxmlformats.org/officeDocument/2006/relationships/tags" Target="../tags/tag157.xml"/><Relationship Id="rId20" Type="http://schemas.openxmlformats.org/officeDocument/2006/relationships/tags" Target="../tags/tag161.xml"/><Relationship Id="rId29" Type="http://schemas.openxmlformats.org/officeDocument/2006/relationships/tags" Target="../tags/tag17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152.xml"/><Relationship Id="rId24" Type="http://schemas.openxmlformats.org/officeDocument/2006/relationships/tags" Target="../tags/tag165.xml"/><Relationship Id="rId5" Type="http://schemas.openxmlformats.org/officeDocument/2006/relationships/slideLayout" Target="../slideLayouts/slideLayout26.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tags" Target="../tags/tag169.xml"/><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image" Target="../media/image1.emf"/><Relationship Id="rId4" Type="http://schemas.openxmlformats.org/officeDocument/2006/relationships/slideLayout" Target="../slideLayouts/slideLayout25.xml"/><Relationship Id="rId9" Type="http://schemas.openxmlformats.org/officeDocument/2006/relationships/theme" Target="../theme/theme6.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tags" Target="../tags/tag168.xml"/><Relationship Id="rId30"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image" Target="../media/image1.emf"/><Relationship Id="rId3" Type="http://schemas.openxmlformats.org/officeDocument/2006/relationships/slideLayout" Target="../slideLayouts/slideLayout32.xml"/><Relationship Id="rId21" Type="http://schemas.openxmlformats.org/officeDocument/2006/relationships/tags" Target="../tags/tag198.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oleObject" Target="../embeddings/oleObject1.bin"/><Relationship Id="rId2" Type="http://schemas.openxmlformats.org/officeDocument/2006/relationships/slideLayout" Target="../slideLayouts/slideLayout31.xml"/><Relationship Id="rId16" Type="http://schemas.openxmlformats.org/officeDocument/2006/relationships/tags" Target="../tags/tag193.xml"/><Relationship Id="rId20" Type="http://schemas.openxmlformats.org/officeDocument/2006/relationships/tags" Target="../tags/tag197.xml"/><Relationship Id="rId1" Type="http://schemas.openxmlformats.org/officeDocument/2006/relationships/slideLayout" Target="../slideLayouts/slideLayout30.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image" Target="../media/image20.png"/><Relationship Id="rId10" Type="http://schemas.openxmlformats.org/officeDocument/2006/relationships/tags" Target="../tags/tag187.xml"/><Relationship Id="rId19" Type="http://schemas.openxmlformats.org/officeDocument/2006/relationships/tags" Target="../tags/tag196.xml"/><Relationship Id="rId4" Type="http://schemas.openxmlformats.org/officeDocument/2006/relationships/theme" Target="../theme/theme7.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oleObject" Target="../embeddings/oleObject7.bin"/><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tags" Target="../tags/tag21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theme" Target="../theme/theme8.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image" Target="../media/image24.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image" Target="../media/image23.emf"/><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image" Target="../media/image29.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theme" Target="../theme/theme9.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8" Type="http://schemas.openxmlformats.org/officeDocument/2006/relationships/slideLayout" Target="../slideLayouts/slideLayout79.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20" Type="http://schemas.openxmlformats.org/officeDocument/2006/relationships/slideLayout" Target="../slideLayouts/slideLayout91.xml"/><Relationship Id="rId41"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226848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6"/>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3664331040"/>
      </p:ext>
    </p:extLst>
  </p:cSld>
  <p:clrMap bg1="lt1" tx1="dk1" bg2="lt2" tx2="dk2" accent1="accent1" accent2="accent2" accent3="accent3" accent4="accent4" accent5="accent5" accent6="accent6" hlink="hlink" folHlink="folHlink"/>
  <p:sldLayoutIdLst>
    <p:sldLayoutId id="2147483980" r:id="rId1"/>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08/04/2026</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5" r:id="rId4"/>
    <p:sldLayoutId id="2147483736" r:id="rId5"/>
    <p:sldLayoutId id="2147483737"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3"/>
            </p:custDataLst>
            <p:extLst>
              <p:ext uri="{D42A27DB-BD31-4B8C-83A1-F6EECF244321}">
                <p14:modId xmlns:p14="http://schemas.microsoft.com/office/powerpoint/2010/main" val="226848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13" imgH="416" progId="TCLayout.ActiveDocument.1">
                  <p:embed/>
                </p:oleObj>
              </mc:Choice>
              <mc:Fallback>
                <p:oleObj name="think-cell Slide" r:id="rId2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6"/>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err="1"/>
              <a:t>Sommaire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7"/>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1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1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1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1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3507530254"/>
      </p:ext>
    </p:extLst>
  </p:cSld>
  <p:clrMap bg1="lt1" tx1="dk1" bg2="lt2" tx2="dk2" accent1="accent1" accent2="accent2" accent3="accent3" accent4="accent4" accent5="accent5" accent6="accent6" hlink="hlink" folHlink="folHlink"/>
  <p:sldLayoutIdLst>
    <p:sldLayoutId id="2147483997" r:id="rId1"/>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4"/>
            </p:custDataLst>
            <p:extLst>
              <p:ext uri="{D42A27DB-BD31-4B8C-83A1-F6EECF244321}">
                <p14:modId xmlns:p14="http://schemas.microsoft.com/office/powerpoint/2010/main" val="23477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25" imgW="592" imgH="591" progId="TCLayout.ActiveDocument.1">
                  <p:embed/>
                </p:oleObj>
              </mc:Choice>
              <mc:Fallback>
                <p:oleObj name="Diapositive think-cell"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6"/>
            </p:custDataLst>
          </p:nvPr>
        </p:nvSpPr>
        <p:spPr>
          <a:xfrm>
            <a:off x="554736" y="499961"/>
            <a:ext cx="11082528" cy="384721"/>
          </a:xfrm>
          <a:prstGeom prst="rect">
            <a:avLst/>
          </a:prstGeom>
        </p:spPr>
        <p:txBody>
          <a:bodyPr vert="horz" wrap="square" lIns="0" tIns="0" rIns="0" bIns="0" rtlCol="0" anchor="b" anchorCtr="0">
            <a:spAutoFit/>
          </a:bodyPr>
          <a:lstStyle/>
          <a:p>
            <a:pPr lvl="0"/>
            <a:r>
              <a:rPr lang="fr-FR"/>
              <a:t>Click to </a:t>
            </a:r>
            <a:r>
              <a:rPr lang="fr-FR" err="1"/>
              <a:t>edit</a:t>
            </a:r>
            <a:r>
              <a:rPr lang="fr-FR"/>
              <a:t> Master </a:t>
            </a:r>
            <a:r>
              <a:rPr lang="fr-FR" err="1"/>
              <a:t>title</a:t>
            </a:r>
            <a:r>
              <a:rPr lang="fr-FR"/>
              <a:t>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8"/>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a:br>
            <a:r>
              <a:rPr lang="fr-FR" sz="1400" b="0"/>
              <a:t>Unité de mesure</a:t>
            </a:r>
          </a:p>
        </p:txBody>
      </p:sp>
      <p:sp>
        <p:nvSpPr>
          <p:cNvPr id="4" name="Text Placeholder 3">
            <a:extLst>
              <a:ext uri="{FF2B5EF4-FFF2-40B4-BE49-F238E27FC236}">
                <a16:creationId xmlns:a16="http://schemas.microsoft.com/office/drawing/2014/main" id="{60363473-8964-4CE8-A83C-353CAC0AED7E}"/>
              </a:ext>
            </a:extLst>
          </p:cNvPr>
          <p:cNvSpPr>
            <a:spLocks noGrp="1"/>
          </p:cNvSpPr>
          <p:nvPr>
            <p:ph type="body" idx="1"/>
          </p:nvPr>
        </p:nvSpPr>
        <p:spPr>
          <a:xfrm>
            <a:off x="554735" y="2170800"/>
            <a:ext cx="2861021" cy="1384995"/>
          </a:xfrm>
          <a:prstGeom prst="rect">
            <a:avLst/>
          </a:prstGeom>
        </p:spPr>
        <p:txBody>
          <a:bodyPr vert="horz" wrap="square"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grpSp>
        <p:nvGrpSpPr>
          <p:cNvPr id="146" name="LegendBoxes" hidden="1">
            <a:extLst>
              <a:ext uri="{FF2B5EF4-FFF2-40B4-BE49-F238E27FC236}">
                <a16:creationId xmlns:a16="http://schemas.microsoft.com/office/drawing/2014/main" id="{736F861F-6025-4721-BF84-6723C00693EB}"/>
              </a:ext>
            </a:extLst>
          </p:cNvPr>
          <p:cNvGrpSpPr/>
          <p:nvPr userDrawn="1"/>
        </p:nvGrpSpPr>
        <p:grpSpPr>
          <a:xfrm>
            <a:off x="10615415" y="4381500"/>
            <a:ext cx="1021849" cy="1717282"/>
            <a:chOff x="10554770" y="4322824"/>
            <a:chExt cx="1021849" cy="1717282"/>
          </a:xfrm>
        </p:grpSpPr>
        <p:sp>
          <p:nvSpPr>
            <p:cNvPr id="147" name="RectangleLegend1">
              <a:extLst>
                <a:ext uri="{FF2B5EF4-FFF2-40B4-BE49-F238E27FC236}">
                  <a16:creationId xmlns:a16="http://schemas.microsoft.com/office/drawing/2014/main" id="{D20C859A-A72C-43E9-99B0-07BD62A84A2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8" name="RectangleLegend2">
              <a:extLst>
                <a:ext uri="{FF2B5EF4-FFF2-40B4-BE49-F238E27FC236}">
                  <a16:creationId xmlns:a16="http://schemas.microsoft.com/office/drawing/2014/main" id="{A18B6B67-ED48-4640-BB14-1972A20A6F56}"/>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9" name="RectangleLegend3">
              <a:extLst>
                <a:ext uri="{FF2B5EF4-FFF2-40B4-BE49-F238E27FC236}">
                  <a16:creationId xmlns:a16="http://schemas.microsoft.com/office/drawing/2014/main" id="{5ECCEE31-DCE9-4124-80A7-E4E41B48D5D0}"/>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0" name="RectangleLegend4">
              <a:extLst>
                <a:ext uri="{FF2B5EF4-FFF2-40B4-BE49-F238E27FC236}">
                  <a16:creationId xmlns:a16="http://schemas.microsoft.com/office/drawing/2014/main" id="{1F81EE4C-D04D-4881-8C93-A49A7962DB10}"/>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1" name="RectangleLegend5">
              <a:extLst>
                <a:ext uri="{FF2B5EF4-FFF2-40B4-BE49-F238E27FC236}">
                  <a16:creationId xmlns:a16="http://schemas.microsoft.com/office/drawing/2014/main" id="{635E5E12-A078-4E70-BFB9-2D2EA8A79B8D}"/>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2" name="Legend1">
              <a:extLst>
                <a:ext uri="{FF2B5EF4-FFF2-40B4-BE49-F238E27FC236}">
                  <a16:creationId xmlns:a16="http://schemas.microsoft.com/office/drawing/2014/main" id="{6F544BCA-86F4-4073-A092-AD41E93D912C}"/>
                </a:ext>
              </a:extLst>
            </p:cNvPr>
            <p:cNvSpPr txBox="1"/>
            <p:nvPr/>
          </p:nvSpPr>
          <p:spPr>
            <a:xfrm>
              <a:off x="1088091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3" name="Legend2">
              <a:extLst>
                <a:ext uri="{FF2B5EF4-FFF2-40B4-BE49-F238E27FC236}">
                  <a16:creationId xmlns:a16="http://schemas.microsoft.com/office/drawing/2014/main" id="{2ED3E8BC-EA83-408D-AC39-5425D7DE88DE}"/>
                </a:ext>
              </a:extLst>
            </p:cNvPr>
            <p:cNvSpPr txBox="1"/>
            <p:nvPr/>
          </p:nvSpPr>
          <p:spPr>
            <a:xfrm>
              <a:off x="1088091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4" name="Legend3">
              <a:extLst>
                <a:ext uri="{FF2B5EF4-FFF2-40B4-BE49-F238E27FC236}">
                  <a16:creationId xmlns:a16="http://schemas.microsoft.com/office/drawing/2014/main" id="{7808C9E7-7BE4-4136-BADE-46AB57704EA0}"/>
                </a:ext>
              </a:extLst>
            </p:cNvPr>
            <p:cNvSpPr txBox="1"/>
            <p:nvPr/>
          </p:nvSpPr>
          <p:spPr>
            <a:xfrm>
              <a:off x="1088091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5" name="Legend4">
              <a:extLst>
                <a:ext uri="{FF2B5EF4-FFF2-40B4-BE49-F238E27FC236}">
                  <a16:creationId xmlns:a16="http://schemas.microsoft.com/office/drawing/2014/main" id="{98BD0667-BF41-4AFE-8932-643C964AAFF6}"/>
                </a:ext>
              </a:extLst>
            </p:cNvPr>
            <p:cNvSpPr txBox="1"/>
            <p:nvPr/>
          </p:nvSpPr>
          <p:spPr>
            <a:xfrm>
              <a:off x="1088091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6" name="Legend5">
              <a:extLst>
                <a:ext uri="{FF2B5EF4-FFF2-40B4-BE49-F238E27FC236}">
                  <a16:creationId xmlns:a16="http://schemas.microsoft.com/office/drawing/2014/main" id="{FC9BC109-96FD-43E0-A5FD-7C073808EA30}"/>
                </a:ext>
              </a:extLst>
            </p:cNvPr>
            <p:cNvSpPr txBox="1"/>
            <p:nvPr/>
          </p:nvSpPr>
          <p:spPr>
            <a:xfrm>
              <a:off x="1088091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grpSp>
        <p:nvGrpSpPr>
          <p:cNvPr id="157" name="LegendLines" hidden="1">
            <a:extLst>
              <a:ext uri="{FF2B5EF4-FFF2-40B4-BE49-F238E27FC236}">
                <a16:creationId xmlns:a16="http://schemas.microsoft.com/office/drawing/2014/main" id="{87CE2A94-5E8B-4A4C-9C5D-B184ADF15F13}"/>
              </a:ext>
            </a:extLst>
          </p:cNvPr>
          <p:cNvGrpSpPr/>
          <p:nvPr userDrawn="1"/>
        </p:nvGrpSpPr>
        <p:grpSpPr>
          <a:xfrm>
            <a:off x="10217918" y="3265262"/>
            <a:ext cx="1419346" cy="958286"/>
            <a:chOff x="10162879" y="3243772"/>
            <a:chExt cx="1419346" cy="958286"/>
          </a:xfrm>
        </p:grpSpPr>
        <p:sp>
          <p:nvSpPr>
            <p:cNvPr id="158" name="Legend1">
              <a:extLst>
                <a:ext uri="{FF2B5EF4-FFF2-40B4-BE49-F238E27FC236}">
                  <a16:creationId xmlns:a16="http://schemas.microsoft.com/office/drawing/2014/main" id="{8EF1824B-FD5C-4F32-8808-C7FDA283C8DE}"/>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9" name="Legend2">
              <a:extLst>
                <a:ext uri="{FF2B5EF4-FFF2-40B4-BE49-F238E27FC236}">
                  <a16:creationId xmlns:a16="http://schemas.microsoft.com/office/drawing/2014/main" id="{C8CC1DAA-C4FF-4F17-88EA-0863AA0B859C}"/>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0" name="Legend3">
              <a:extLst>
                <a:ext uri="{FF2B5EF4-FFF2-40B4-BE49-F238E27FC236}">
                  <a16:creationId xmlns:a16="http://schemas.microsoft.com/office/drawing/2014/main" id="{B586EC0A-F331-47CD-8106-95A46D46F7A3}"/>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1" name="LineLegend3">
              <a:extLst>
                <a:ext uri="{FF2B5EF4-FFF2-40B4-BE49-F238E27FC236}">
                  <a16:creationId xmlns:a16="http://schemas.microsoft.com/office/drawing/2014/main" id="{7012112C-0D42-439A-BD2D-85192A86A17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sp>
          <p:nvSpPr>
            <p:cNvPr id="162" name="LineLegend2">
              <a:extLst>
                <a:ext uri="{FF2B5EF4-FFF2-40B4-BE49-F238E27FC236}">
                  <a16:creationId xmlns:a16="http://schemas.microsoft.com/office/drawing/2014/main" id="{0EC28028-1420-4325-B898-CCAC7CA966F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sp>
          <p:nvSpPr>
            <p:cNvPr id="163" name="LineLegend1">
              <a:extLst>
                <a:ext uri="{FF2B5EF4-FFF2-40B4-BE49-F238E27FC236}">
                  <a16:creationId xmlns:a16="http://schemas.microsoft.com/office/drawing/2014/main" id="{A78FCBBF-AF28-4CBD-AF32-6DF45137E09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grpSp>
      <p:grpSp>
        <p:nvGrpSpPr>
          <p:cNvPr id="164" name="LegendMoons" hidden="1">
            <a:extLst>
              <a:ext uri="{FF2B5EF4-FFF2-40B4-BE49-F238E27FC236}">
                <a16:creationId xmlns:a16="http://schemas.microsoft.com/office/drawing/2014/main" id="{7CD0DECA-12CF-4C33-8F14-510AFE2C0C42}"/>
              </a:ext>
            </a:extLst>
          </p:cNvPr>
          <p:cNvGrpSpPr/>
          <p:nvPr userDrawn="1"/>
        </p:nvGrpSpPr>
        <p:grpSpPr>
          <a:xfrm>
            <a:off x="10588929" y="1375451"/>
            <a:ext cx="1048335" cy="1731859"/>
            <a:chOff x="7716535" y="2630582"/>
            <a:chExt cx="1048335" cy="1731859"/>
          </a:xfrm>
        </p:grpSpPr>
        <p:sp>
          <p:nvSpPr>
            <p:cNvPr id="165" name="Legend1">
              <a:extLst>
                <a:ext uri="{FF2B5EF4-FFF2-40B4-BE49-F238E27FC236}">
                  <a16:creationId xmlns:a16="http://schemas.microsoft.com/office/drawing/2014/main" id="{31EFC7CE-4974-4D5F-A242-F262A122E1C8}"/>
                </a:ext>
              </a:extLst>
            </p:cNvPr>
            <p:cNvSpPr txBox="1"/>
            <p:nvPr/>
          </p:nvSpPr>
          <p:spPr>
            <a:xfrm>
              <a:off x="8069167" y="26379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6" name="Legend2">
              <a:extLst>
                <a:ext uri="{FF2B5EF4-FFF2-40B4-BE49-F238E27FC236}">
                  <a16:creationId xmlns:a16="http://schemas.microsoft.com/office/drawing/2014/main" id="{7B01262E-DA27-4F05-BF2F-F14292D68A30}"/>
                </a:ext>
              </a:extLst>
            </p:cNvPr>
            <p:cNvSpPr txBox="1"/>
            <p:nvPr/>
          </p:nvSpPr>
          <p:spPr>
            <a:xfrm>
              <a:off x="8069167" y="301340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7" name="Legend3">
              <a:extLst>
                <a:ext uri="{FF2B5EF4-FFF2-40B4-BE49-F238E27FC236}">
                  <a16:creationId xmlns:a16="http://schemas.microsoft.com/office/drawing/2014/main" id="{7F517185-D4C3-4A93-8C99-8CABE1806C6D}"/>
                </a:ext>
              </a:extLst>
            </p:cNvPr>
            <p:cNvSpPr txBox="1"/>
            <p:nvPr/>
          </p:nvSpPr>
          <p:spPr>
            <a:xfrm>
              <a:off x="8069167" y="338885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8" name="Legend4">
              <a:extLst>
                <a:ext uri="{FF2B5EF4-FFF2-40B4-BE49-F238E27FC236}">
                  <a16:creationId xmlns:a16="http://schemas.microsoft.com/office/drawing/2014/main" id="{F7E22D06-96B6-4AFF-9BD1-CA453CA10013}"/>
                </a:ext>
              </a:extLst>
            </p:cNvPr>
            <p:cNvSpPr txBox="1"/>
            <p:nvPr/>
          </p:nvSpPr>
          <p:spPr>
            <a:xfrm>
              <a:off x="8069167" y="3764318"/>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9" name="Legend5">
              <a:extLst>
                <a:ext uri="{FF2B5EF4-FFF2-40B4-BE49-F238E27FC236}">
                  <a16:creationId xmlns:a16="http://schemas.microsoft.com/office/drawing/2014/main" id="{06FB02E5-3A8A-497F-AB1D-7DBE98894F0E}"/>
                </a:ext>
              </a:extLst>
            </p:cNvPr>
            <p:cNvSpPr txBox="1"/>
            <p:nvPr/>
          </p:nvSpPr>
          <p:spPr>
            <a:xfrm>
              <a:off x="8069167" y="413977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10" name="MoonLegend1">
              <a:extLst>
                <a:ext uri="{FF2B5EF4-FFF2-40B4-BE49-F238E27FC236}">
                  <a16:creationId xmlns:a16="http://schemas.microsoft.com/office/drawing/2014/main" id="{7F7D8AA2-425F-40E4-B845-860DD8B65F12}"/>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7231BC44-0FF7-4382-99CF-584B6EF788E6}"/>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4" name="Arc 223">
                <a:extLst>
                  <a:ext uri="{FF2B5EF4-FFF2-40B4-BE49-F238E27FC236}">
                    <a16:creationId xmlns:a16="http://schemas.microsoft.com/office/drawing/2014/main" id="{7AA2DB49-B28E-4C69-9ACF-3F32B5C76AB9}"/>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1" name="MoonLegend2">
              <a:extLst>
                <a:ext uri="{FF2B5EF4-FFF2-40B4-BE49-F238E27FC236}">
                  <a16:creationId xmlns:a16="http://schemas.microsoft.com/office/drawing/2014/main" id="{B23C5B83-B488-47E8-BDA2-7EE315A3CD62}"/>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2E77522A-1BD0-41CB-95B7-F736BC744F7F}"/>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2" name="Arc 221">
                <a:extLst>
                  <a:ext uri="{FF2B5EF4-FFF2-40B4-BE49-F238E27FC236}">
                    <a16:creationId xmlns:a16="http://schemas.microsoft.com/office/drawing/2014/main" id="{D908B1A1-7B12-4C4C-B556-27639D35055B}"/>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2" name="MoonLegend3">
              <a:extLst>
                <a:ext uri="{FF2B5EF4-FFF2-40B4-BE49-F238E27FC236}">
                  <a16:creationId xmlns:a16="http://schemas.microsoft.com/office/drawing/2014/main" id="{996D51DB-9854-49B7-9AB1-79808D4DE30D}"/>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F0AECDB5-FF4A-4C63-9285-C6BE1F5FE589}"/>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0" name="Arc 219">
                <a:extLst>
                  <a:ext uri="{FF2B5EF4-FFF2-40B4-BE49-F238E27FC236}">
                    <a16:creationId xmlns:a16="http://schemas.microsoft.com/office/drawing/2014/main" id="{489A6A98-4DF7-4581-BF38-E1B8F175166A}"/>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3" name="MoonLegend4">
              <a:extLst>
                <a:ext uri="{FF2B5EF4-FFF2-40B4-BE49-F238E27FC236}">
                  <a16:creationId xmlns:a16="http://schemas.microsoft.com/office/drawing/2014/main" id="{1C5D4EB9-A346-4111-BFF7-028B60ADECBF}"/>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2DD4642D-E45A-4349-9279-D16A982A5841}"/>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8" name="Arc 217">
                <a:extLst>
                  <a:ext uri="{FF2B5EF4-FFF2-40B4-BE49-F238E27FC236}">
                    <a16:creationId xmlns:a16="http://schemas.microsoft.com/office/drawing/2014/main" id="{A9E88730-93A7-43C6-836B-D461DC1DEAC2}"/>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4" name="MoonLegend5">
              <a:extLst>
                <a:ext uri="{FF2B5EF4-FFF2-40B4-BE49-F238E27FC236}">
                  <a16:creationId xmlns:a16="http://schemas.microsoft.com/office/drawing/2014/main" id="{83ECA2FC-1F06-40CE-B0F0-2F726C232869}"/>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89029954-0E89-4549-9BFA-63A426131416}"/>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6" name="Arc 215">
                <a:extLst>
                  <a:ext uri="{FF2B5EF4-FFF2-40B4-BE49-F238E27FC236}">
                    <a16:creationId xmlns:a16="http://schemas.microsoft.com/office/drawing/2014/main" id="{8DBB11BD-5E50-4D8C-B64A-05676A2608DB}"/>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sp>
        <p:nvSpPr>
          <p:cNvPr id="168" name="Rectangle 167">
            <a:extLst>
              <a:ext uri="{FF2B5EF4-FFF2-40B4-BE49-F238E27FC236}">
                <a16:creationId xmlns:a16="http://schemas.microsoft.com/office/drawing/2014/main" id="{6A00AA69-CD72-4323-AB32-8AC7BD9A18EA}"/>
              </a:ext>
            </a:extLst>
          </p:cNvPr>
          <p:cNvSpPr>
            <a:spLocks/>
          </p:cNvSpPr>
          <p:nvPr userDrawn="1"/>
        </p:nvSpPr>
        <p:spPr>
          <a:xfrm>
            <a:off x="10360153" y="1239704"/>
            <a:ext cx="1828799"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169" name="Espace réservé du texte 14">
            <a:extLst>
              <a:ext uri="{FF2B5EF4-FFF2-40B4-BE49-F238E27FC236}">
                <a16:creationId xmlns:a16="http://schemas.microsoft.com/office/drawing/2014/main" id="{11224EDB-8A24-416B-BBEA-2CFE00377B9E}"/>
              </a:ext>
            </a:extLst>
          </p:cNvPr>
          <p:cNvSpPr txBox="1">
            <a:spLocks/>
          </p:cNvSpPr>
          <p:nvPr userDrawn="1"/>
        </p:nvSpPr>
        <p:spPr>
          <a:xfrm>
            <a:off x="10592720" y="1485049"/>
            <a:ext cx="1363663" cy="553998"/>
          </a:xfrm>
          <a:prstGeom prst="rect">
            <a:avLst/>
          </a:prstGeom>
        </p:spPr>
        <p:txBody>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ClrTx/>
              <a:buSzPct val="95000"/>
              <a:buFont typeface="Arial" panose="020B0604020202020204" pitchFamily="34" charset="0"/>
              <a:buNone/>
              <a:defRPr sz="1800" b="1" kern="1200">
                <a:solidFill>
                  <a:schemeClr val="bg1"/>
                </a:solidFill>
                <a:latin typeface="+mn-lt"/>
                <a:ea typeface="+mn-ea"/>
                <a:cs typeface="Arial" panose="020B0604020202020204" pitchFamily="34" charset="0"/>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a:r>
              <a:rPr lang="fr-FR"/>
              <a:t>Insérez votre logo</a:t>
            </a:r>
          </a:p>
        </p:txBody>
      </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74" r:id="rId1"/>
    <p:sldLayoutId id="2147483993" r:id="rId2"/>
  </p:sldLayoutIdLst>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2914962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3" imgH="416" progId="TCLayout.ActiveDocument.1">
                  <p:embed/>
                </p:oleObj>
              </mc:Choice>
              <mc:Fallback>
                <p:oleObj name="think-cell Slide" r:id="rId3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2"/>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3"/>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4"/>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59000096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7840057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4" r:id="rId3"/>
    <p:sldLayoutId id="2147484015" r:id="rId4"/>
    <p:sldLayoutId id="2147484016" r:id="rId5"/>
    <p:sldLayoutId id="2147484017" r:id="rId6"/>
    <p:sldLayoutId id="2147484018" r:id="rId7"/>
    <p:sldLayoutId id="2147484033" r:id="rId8"/>
    <p:sldLayoutId id="2147485318" r:id="rId9"/>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3" imgH="416" progId="TCLayout.ActiveDocument.1">
                  <p:embed/>
                </p:oleObj>
              </mc:Choice>
              <mc:Fallback>
                <p:oleObj name="think-cell Slide" r:id="rId3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2"/>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3"/>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4"/>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222124646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13" imgH="416" progId="TCLayout.ActiveDocument.1">
                  <p:embed/>
                </p:oleObj>
              </mc:Choice>
              <mc:Fallback>
                <p:oleObj name="think-cell Slide" r:id="rId2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8"/>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0"/>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1"/>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2"/>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3"/>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14"/>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pic>
        <p:nvPicPr>
          <p:cNvPr id="6" name="Picture 2">
            <a:extLst>
              <a:ext uri="{FF2B5EF4-FFF2-40B4-BE49-F238E27FC236}">
                <a16:creationId xmlns:a16="http://schemas.microsoft.com/office/drawing/2014/main" id="{60DCD6F2-E11F-CA92-0181-F1ED9E57018E}"/>
              </a:ext>
            </a:extLst>
          </p:cNvPr>
          <p:cNvPicPr>
            <a:picLocks noChangeAspect="1" noChangeArrowheads="1"/>
          </p:cNvPicPr>
          <p:nvPr userDrawn="1"/>
        </p:nvPicPr>
        <p:blipFill rotWithShape="1">
          <a:blip r:embed="rId27" cstate="email">
            <a:extLst>
              <a:ext uri="{28A0092B-C50C-407E-A947-70E740481C1C}">
                <a14:useLocalDpi xmlns:a14="http://schemas.microsoft.com/office/drawing/2010/main"/>
              </a:ext>
            </a:extLst>
          </a:blip>
          <a:srcRect l="21428"/>
          <a:stretch/>
        </p:blipFill>
        <p:spPr bwMode="auto">
          <a:xfrm>
            <a:off x="9471803" y="205507"/>
            <a:ext cx="1840721" cy="6526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6C3575B-12A5-5AFA-DA43-22EA6EA3E9E2}"/>
              </a:ext>
            </a:extLst>
          </p:cNvPr>
          <p:cNvPicPr>
            <a:picLocks noChangeAspect="1" noChangeArrowheads="1"/>
          </p:cNvPicPr>
          <p:nvPr userDrawn="1"/>
        </p:nvPicPr>
        <p:blipFill rotWithShape="1">
          <a:blip r:embed="rId28" cstate="email">
            <a:extLst>
              <a:ext uri="{28A0092B-C50C-407E-A947-70E740481C1C}">
                <a14:useLocalDpi xmlns:a14="http://schemas.microsoft.com/office/drawing/2010/main"/>
              </a:ext>
            </a:extLst>
          </a:blip>
          <a:srcRect r="81294"/>
          <a:stretch/>
        </p:blipFill>
        <p:spPr bwMode="auto">
          <a:xfrm>
            <a:off x="11614925" y="0"/>
            <a:ext cx="577073" cy="85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85006"/>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C2D97A6C-063F-45C1-BEBB-8E71F66E497D}"/>
              </a:ext>
            </a:extLst>
          </p:cNvPr>
          <p:cNvGraphicFramePr>
            <a:graphicFrameLocks noChangeAspect="1"/>
          </p:cNvGraphicFramePr>
          <p:nvPr userDrawn="1">
            <p:custDataLst>
              <p:tags r:id="rId41"/>
            </p:custDataLst>
          </p:nvPr>
        </p:nvGraphicFramePr>
        <p:xfrm>
          <a:off x="1595" y="1591"/>
          <a:ext cx="1588" cy="1588"/>
        </p:xfrm>
        <a:graphic>
          <a:graphicData uri="http://schemas.openxmlformats.org/presentationml/2006/ole">
            <mc:AlternateContent xmlns:mc="http://schemas.openxmlformats.org/markup-compatibility/2006">
              <mc:Choice xmlns:v="urn:schemas-microsoft-com:vml" Requires="v">
                <p:oleObj name="think-cell Slide" r:id="rId42" imgW="498" imgH="499" progId="TCLayout.ActiveDocument.1">
                  <p:embed/>
                </p:oleObj>
              </mc:Choice>
              <mc:Fallback>
                <p:oleObj name="think-cell Slide" r:id="rId42" imgW="498" imgH="499" progId="TCLayout.ActiveDocument.1">
                  <p:embed/>
                  <p:pic>
                    <p:nvPicPr>
                      <p:cNvPr id="16" name="Object 15" hidden="1">
                        <a:extLst>
                          <a:ext uri="{FF2B5EF4-FFF2-40B4-BE49-F238E27FC236}">
                            <a16:creationId xmlns:a16="http://schemas.microsoft.com/office/drawing/2014/main" id="{C2D97A6C-063F-45C1-BEBB-8E71F66E497D}"/>
                          </a:ext>
                        </a:extLst>
                      </p:cNvPr>
                      <p:cNvPicPr/>
                      <p:nvPr/>
                    </p:nvPicPr>
                    <p:blipFill>
                      <a:blip r:embed="rId43"/>
                      <a:stretch>
                        <a:fillRect/>
                      </a:stretch>
                    </p:blipFill>
                    <p:spPr>
                      <a:xfrm>
                        <a:off x="1595" y="1591"/>
                        <a:ext cx="1588" cy="1588"/>
                      </a:xfrm>
                      <a:prstGeom prst="rect">
                        <a:avLst/>
                      </a:prstGeom>
                    </p:spPr>
                  </p:pic>
                </p:oleObj>
              </mc:Fallback>
            </mc:AlternateContent>
          </a:graphicData>
        </a:graphic>
      </p:graphicFrame>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406" y="5907629"/>
            <a:ext cx="2099671" cy="961075"/>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24" tIns="45718" rIns="0" bIns="45718" rtlCol="0" anchor="ctr">
            <a:noAutofit/>
          </a:bodyPr>
          <a:lstStyle>
            <a:lvl1pPr algn="r">
              <a:defRPr sz="1200">
                <a:solidFill>
                  <a:schemeClr val="tx1"/>
                </a:solidFill>
              </a:defRPr>
            </a:lvl1pPr>
          </a:lstStyle>
          <a:p>
            <a:fld id="{A860558D-47B3-CE46-BCFD-EEB8EC94E2E9}" type="datetime1">
              <a:rPr lang="fr-FR" smtClean="0"/>
              <a:t>08/04/2026</a:t>
            </a:fld>
            <a:endParaRPr lang="fr-F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24" tIns="45718" rIns="91424" bIns="45718" rtlCol="0" anchor="ctr">
            <a:noAutofit/>
          </a:bodyPr>
          <a:lstStyle>
            <a:lvl1pPr algn="l">
              <a:defRPr sz="1200">
                <a:solidFill>
                  <a:schemeClr val="tx1"/>
                </a:solidFill>
              </a:defRPr>
            </a:lvl1pPr>
          </a:lstStyle>
          <a:p>
            <a:fld id="{975A587B-5814-4D9B-9598-FE9CB954CB01}" type="slidenum">
              <a:rPr lang="fr-FR" smtClean="0"/>
              <a:pPr/>
              <a:t>‹N°›</a:t>
            </a:fld>
            <a:endParaRPr lang="fr-FR"/>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93"/>
            <a:ext cx="11196000" cy="1114817"/>
          </a:xfrm>
          <a:prstGeom prst="rect">
            <a:avLst/>
          </a:prstGeom>
          <a:solidFill>
            <a:schemeClr val="tx1"/>
          </a:solidFill>
          <a:ln w="3175">
            <a:noFill/>
          </a:ln>
        </p:spPr>
        <p:txBody>
          <a:bodyPr vert="horz" lIns="863829" tIns="71989" rIns="71989" bIns="71989" rtlCol="0" anchor="ctr">
            <a:normAutofit/>
          </a:bodyPr>
          <a:lstStyle/>
          <a:p>
            <a:r>
              <a:rPr lang="fr-FR"/>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7" y="2087735"/>
            <a:ext cx="10421565" cy="3780000"/>
          </a:xfrm>
          <a:prstGeom prst="rect">
            <a:avLst/>
          </a:prstGeom>
          <a:ln w="3175">
            <a:noFill/>
          </a:ln>
        </p:spPr>
        <p:txBody>
          <a:bodyPr vert="horz" lIns="91424" tIns="45718" rIns="91424"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40474812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 id="2147483820" r:id="rId36"/>
    <p:sldLayoutId id="2147483821" r:id="rId37"/>
    <p:sldLayoutId id="2147483822" r:id="rId38"/>
    <p:sldLayoutId id="2147483823" r:id="rId39"/>
  </p:sldLayoutIdLst>
  <p:hf hdr="0" ftr="0"/>
  <p:txStyles>
    <p:titleStyle>
      <a:lvl1pPr algn="l" defTabSz="914218" rtl="0" eaLnBrk="1" latinLnBrk="0" hangingPunct="1">
        <a:lnSpc>
          <a:spcPct val="90000"/>
        </a:lnSpc>
        <a:spcBef>
          <a:spcPct val="0"/>
        </a:spcBef>
        <a:buNone/>
        <a:defRPr sz="2300" b="1" kern="1200" cap="all" baseline="0">
          <a:solidFill>
            <a:schemeClr val="bg1"/>
          </a:solidFill>
          <a:latin typeface="+mj-lt"/>
          <a:ea typeface="+mj-ea"/>
          <a:cs typeface="+mj-cs"/>
        </a:defRPr>
      </a:lvl1pPr>
    </p:titleStyle>
    <p:bodyStyle>
      <a:lvl1pPr marL="0" indent="0" algn="l" defTabSz="914218"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593" indent="-174593" algn="l" defTabSz="914218"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10" indent="-184118" algn="l" defTabSz="914218"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119" indent="-171418" algn="l" defTabSz="914218"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056" indent="-80947" algn="l" defTabSz="914218"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09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4218" rtl="0" eaLnBrk="1" latinLnBrk="0" hangingPunct="1">
        <a:defRPr sz="1900" kern="1200">
          <a:solidFill>
            <a:schemeClr val="tx1"/>
          </a:solidFill>
          <a:latin typeface="+mn-lt"/>
          <a:ea typeface="+mn-ea"/>
          <a:cs typeface="+mn-cs"/>
        </a:defRPr>
      </a:lvl1pPr>
      <a:lvl2pPr marL="457107"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8" algn="l" defTabSz="914218" rtl="0" eaLnBrk="1" latinLnBrk="0" hangingPunct="1">
        <a:defRPr sz="1900" kern="1200">
          <a:solidFill>
            <a:schemeClr val="tx1"/>
          </a:solidFill>
          <a:latin typeface="+mn-lt"/>
          <a:ea typeface="+mn-ea"/>
          <a:cs typeface="+mn-cs"/>
        </a:defRPr>
      </a:lvl4pPr>
      <a:lvl5pPr marL="1828437" algn="l" defTabSz="914218" rtl="0" eaLnBrk="1" latinLnBrk="0" hangingPunct="1">
        <a:defRPr sz="1900" kern="1200">
          <a:solidFill>
            <a:schemeClr val="tx1"/>
          </a:solidFill>
          <a:latin typeface="+mn-lt"/>
          <a:ea typeface="+mn-ea"/>
          <a:cs typeface="+mn-cs"/>
        </a:defRPr>
      </a:lvl5pPr>
      <a:lvl6pPr marL="2285550" algn="l" defTabSz="914218" rtl="0" eaLnBrk="1" latinLnBrk="0" hangingPunct="1">
        <a:defRPr sz="1900" kern="1200">
          <a:solidFill>
            <a:schemeClr val="tx1"/>
          </a:solidFill>
          <a:latin typeface="+mn-lt"/>
          <a:ea typeface="+mn-ea"/>
          <a:cs typeface="+mn-cs"/>
        </a:defRPr>
      </a:lvl6pPr>
      <a:lvl7pPr marL="2742654"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7" algn="l" defTabSz="91421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userDrawn="1"/>
        </p:nvPicPr>
        <p:blipFill>
          <a:blip r:embed="rId45"/>
          <a:stretch>
            <a:fillRect/>
          </a:stretch>
        </p:blipFill>
        <p:spPr>
          <a:xfrm>
            <a:off x="10457000" y="6045646"/>
            <a:ext cx="1625223" cy="743907"/>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a:solidFill>
                <a:srgbClr val="0C419A"/>
              </a:solidFill>
            </a:endParaRP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3"/>
            <a:endParaRPr lang="fr-FR"/>
          </a:p>
          <a:p>
            <a:pPr lvl="4"/>
            <a:endParaRPr lang="fr-FR"/>
          </a:p>
        </p:txBody>
      </p:sp>
    </p:spTree>
    <p:extLst>
      <p:ext uri="{BB962C8B-B14F-4D97-AF65-F5344CB8AC3E}">
        <p14:creationId xmlns:p14="http://schemas.microsoft.com/office/powerpoint/2010/main" val="30260058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 id="2147483858" r:id="rId34"/>
    <p:sldLayoutId id="2147483859" r:id="rId35"/>
    <p:sldLayoutId id="2147483860" r:id="rId36"/>
    <p:sldLayoutId id="2147483861" r:id="rId37"/>
    <p:sldLayoutId id="2147483862" r:id="rId38"/>
    <p:sldLayoutId id="2147483863" r:id="rId39"/>
    <p:sldLayoutId id="2147483864" r:id="rId40"/>
    <p:sldLayoutId id="2147483865" r:id="rId41"/>
    <p:sldLayoutId id="2147483866" r:id="rId42"/>
    <p:sldLayoutId id="2147483868" r:id="rId43"/>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8.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35.png"/><Relationship Id="rId4" Type="http://schemas.openxmlformats.org/officeDocument/2006/relationships/image" Target="../media/image57.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58.png"/><Relationship Id="rId10" Type="http://schemas.openxmlformats.org/officeDocument/2006/relationships/image" Target="../media/image66.svg"/><Relationship Id="rId4" Type="http://schemas.openxmlformats.org/officeDocument/2006/relationships/image" Target="../media/image62.pn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3.xml"/><Relationship Id="rId7" Type="http://schemas.openxmlformats.org/officeDocument/2006/relationships/image" Target="../media/image58.png"/><Relationship Id="rId12" Type="http://schemas.openxmlformats.org/officeDocument/2006/relationships/image" Target="../media/image35.png"/><Relationship Id="rId2" Type="http://schemas.openxmlformats.org/officeDocument/2006/relationships/slideLayout" Target="../slideLayouts/slideLayout20.xml"/><Relationship Id="rId1" Type="http://schemas.openxmlformats.org/officeDocument/2006/relationships/tags" Target="../tags/tag219.xml"/><Relationship Id="rId6" Type="http://schemas.openxmlformats.org/officeDocument/2006/relationships/image" Target="../media/image62.png"/><Relationship Id="rId11" Type="http://schemas.openxmlformats.org/officeDocument/2006/relationships/image" Target="../media/image71.png"/><Relationship Id="rId5" Type="http://schemas.openxmlformats.org/officeDocument/2006/relationships/image" Target="../media/image38.png"/><Relationship Id="rId10" Type="http://schemas.openxmlformats.org/officeDocument/2006/relationships/image" Target="../media/image70.png"/><Relationship Id="rId4" Type="http://schemas.openxmlformats.org/officeDocument/2006/relationships/image" Target="../media/image34.png"/><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hyperlink" Target="Kit%20Mon%20Espace%20Sant&#233;%20pour%20le%20secteur%20m&#233;dico-social" TargetMode="External"/><Relationship Id="rId3" Type="http://schemas.openxmlformats.org/officeDocument/2006/relationships/image" Target="../media/image34.png"/><Relationship Id="rId7" Type="http://schemas.openxmlformats.org/officeDocument/2006/relationships/hyperlink" Target="https://esante.gouv.fr/sites/default/files/media_entity/documents/20250917_guide-ps_consultation_mesdmp_-vff.pdf" TargetMode="External"/><Relationship Id="rId12"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hyperlink" Target="https://sante-gouv-9827.slite.page/p/vCDDGVTLsWw2km/Fondamentaux-et-principes-operationnels-du-partage-des-donnees-de-sante" TargetMode="External"/><Relationship Id="rId11" Type="http://schemas.openxmlformats.org/officeDocument/2006/relationships/image" Target="../media/image38.png"/><Relationship Id="rId5" Type="http://schemas.openxmlformats.org/officeDocument/2006/relationships/hyperlink" Target="https://esante.gouv.fr/sites/default/files/media_entity/documents/memo---detail-des-droits-et-regles-dacces-mon-espace-sante---dmp.pdf" TargetMode="External"/><Relationship Id="rId10"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png"/><Relationship Id="rId1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75.png"/><Relationship Id="rId12" Type="http://schemas.openxmlformats.org/officeDocument/2006/relationships/image" Target="../media/image80.svg"/><Relationship Id="rId17" Type="http://schemas.microsoft.com/office/2007/relationships/hdphoto" Target="../media/hdphoto1.wdp"/><Relationship Id="rId2" Type="http://schemas.openxmlformats.org/officeDocument/2006/relationships/notesSlide" Target="../notesSlides/notesSlide15.xml"/><Relationship Id="rId16" Type="http://schemas.openxmlformats.org/officeDocument/2006/relationships/image" Target="../media/image84.png"/><Relationship Id="rId1" Type="http://schemas.openxmlformats.org/officeDocument/2006/relationships/slideLayout" Target="../slideLayouts/slideLayout20.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svg"/><Relationship Id="rId10" Type="http://schemas.openxmlformats.org/officeDocument/2006/relationships/image" Target="../media/image78.svg"/><Relationship Id="rId19" Type="http://schemas.openxmlformats.org/officeDocument/2006/relationships/image" Target="../media/image35.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35.png"/><Relationship Id="rId4" Type="http://schemas.openxmlformats.org/officeDocument/2006/relationships/image" Target="../media/image85.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87.sv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86.png"/><Relationship Id="rId5" Type="http://schemas.openxmlformats.org/officeDocument/2006/relationships/image" Target="../media/image6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Layout" Target="../slideLayouts/slideLayout20.xml"/><Relationship Id="rId7" Type="http://schemas.openxmlformats.org/officeDocument/2006/relationships/image" Target="../media/image39.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notesSlide" Target="../notesSlides/notesSlide2.xml"/><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8.pn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89.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90.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38.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38.png"/><Relationship Id="rId7"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93.png"/><Relationship Id="rId5" Type="http://schemas.openxmlformats.org/officeDocument/2006/relationships/image" Target="../media/image63.png"/><Relationship Id="rId10"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96.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98.sv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97.png"/><Relationship Id="rId5" Type="http://schemas.openxmlformats.org/officeDocument/2006/relationships/image" Target="../media/image87.svg"/><Relationship Id="rId10" Type="http://schemas.openxmlformats.org/officeDocument/2006/relationships/image" Target="../media/image35.png"/><Relationship Id="rId4" Type="http://schemas.openxmlformats.org/officeDocument/2006/relationships/image" Target="../media/image86.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8.png"/><Relationship Id="rId11" Type="http://schemas.openxmlformats.org/officeDocument/2006/relationships/image" Target="../media/image104.svg"/><Relationship Id="rId5" Type="http://schemas.openxmlformats.org/officeDocument/2006/relationships/image" Target="../media/image63.png"/><Relationship Id="rId10" Type="http://schemas.openxmlformats.org/officeDocument/2006/relationships/image" Target="../media/image103.png"/><Relationship Id="rId4" Type="http://schemas.openxmlformats.org/officeDocument/2006/relationships/image" Target="../media/image99.png"/><Relationship Id="rId9" Type="http://schemas.openxmlformats.org/officeDocument/2006/relationships/image" Target="../media/image102.sv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4.png"/><Relationship Id="rId7" Type="http://schemas.openxmlformats.org/officeDocument/2006/relationships/image" Target="../media/image106.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87.svg"/><Relationship Id="rId11" Type="http://schemas.openxmlformats.org/officeDocument/2006/relationships/image" Target="../media/image35.png"/><Relationship Id="rId5" Type="http://schemas.openxmlformats.org/officeDocument/2006/relationships/image" Target="../media/image86.png"/><Relationship Id="rId10" Type="http://schemas.openxmlformats.org/officeDocument/2006/relationships/image" Target="../media/image107.png"/><Relationship Id="rId4" Type="http://schemas.openxmlformats.org/officeDocument/2006/relationships/hyperlink" Target="https://esante.gouv.fr/actualites/publication-du-referentiel-maturite-numerique-maturin-sms-version-2024" TargetMode="Externa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87.svg"/><Relationship Id="rId10" Type="http://schemas.openxmlformats.org/officeDocument/2006/relationships/image" Target="../media/image35.png"/><Relationship Id="rId4" Type="http://schemas.openxmlformats.org/officeDocument/2006/relationships/image" Target="../media/image86.png"/><Relationship Id="rId9" Type="http://schemas.openxmlformats.org/officeDocument/2006/relationships/image" Target="../media/image109.png"/></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1.xml"/><Relationship Id="rId6" Type="http://schemas.openxmlformats.org/officeDocument/2006/relationships/image" Target="../media/image44.jpeg"/><Relationship Id="rId5" Type="http://schemas.openxmlformats.org/officeDocument/2006/relationships/image" Target="../media/image34.png"/><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8" Type="http://schemas.openxmlformats.org/officeDocument/2006/relationships/image" Target="../media/image114.svg"/><Relationship Id="rId13" Type="http://schemas.openxmlformats.org/officeDocument/2006/relationships/image" Target="../media/image35.png"/><Relationship Id="rId3" Type="http://schemas.openxmlformats.org/officeDocument/2006/relationships/image" Target="../media/image38.png"/><Relationship Id="rId7" Type="http://schemas.openxmlformats.org/officeDocument/2006/relationships/image" Target="../media/image113.png"/><Relationship Id="rId12"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image" Target="../media/image112.svg"/><Relationship Id="rId11" Type="http://schemas.openxmlformats.org/officeDocument/2006/relationships/image" Target="../media/image115.png"/><Relationship Id="rId5" Type="http://schemas.openxmlformats.org/officeDocument/2006/relationships/image" Target="../media/image111.png"/><Relationship Id="rId10" Type="http://schemas.openxmlformats.org/officeDocument/2006/relationships/hyperlink" Target="https://esante.gouv.fr/segur/solutions" TargetMode="External"/><Relationship Id="rId4" Type="http://schemas.openxmlformats.org/officeDocument/2006/relationships/image" Target="../media/image34.png"/><Relationship Id="rId9" Type="http://schemas.openxmlformats.org/officeDocument/2006/relationships/hyperlink" Target="https://esante.gouv.fr/segur/medico-socia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116.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118.png"/><Relationship Id="rId4" Type="http://schemas.openxmlformats.org/officeDocument/2006/relationships/image" Target="../media/image117.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hyperlink" Target="https://esante.gouv.fr/decouvrez-votre-parcours-guide-esms" TargetMode="External"/><Relationship Id="rId4" Type="http://schemas.openxmlformats.org/officeDocument/2006/relationships/image" Target="../media/image119.png"/></Relationships>
</file>

<file path=ppt/slides/_rels/slide37.xml.rels><?xml version="1.0" encoding="UTF-8" standalone="yes"?>
<Relationships xmlns="http://schemas.openxmlformats.org/package/2006/relationships"><Relationship Id="rId8" Type="http://schemas.openxmlformats.org/officeDocument/2006/relationships/hyperlink" Target="https://esante.gouv.fr/webinaires/les-chroniques-de-lusage-de-la-mssante-0" TargetMode="External"/><Relationship Id="rId3" Type="http://schemas.openxmlformats.org/officeDocument/2006/relationships/image" Target="../media/image34.png"/><Relationship Id="rId7" Type="http://schemas.openxmlformats.org/officeDocument/2006/relationships/hyperlink" Target="https://esante.gouv.fr/sites/default/files/media_entity/documents/guide-de-bonnes-pratiques-de-communicationesms-v1-publiee.pdf"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image" Target="../media/image119.png"/><Relationship Id="rId11" Type="http://schemas.openxmlformats.org/officeDocument/2006/relationships/image" Target="../media/image35.png"/><Relationship Id="rId5" Type="http://schemas.openxmlformats.org/officeDocument/2006/relationships/image" Target="../media/image121.png"/><Relationship Id="rId10" Type="http://schemas.openxmlformats.org/officeDocument/2006/relationships/image" Target="../media/image123.png"/><Relationship Id="rId4" Type="http://schemas.openxmlformats.org/officeDocument/2006/relationships/image" Target="../media/image38.png"/><Relationship Id="rId9" Type="http://schemas.openxmlformats.org/officeDocument/2006/relationships/image" Target="../media/image122.png"/></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hyperlink" Target="https://esante.gouv.fr/ViaTrajectoire" TargetMode="External"/><Relationship Id="rId5" Type="http://schemas.openxmlformats.org/officeDocument/2006/relationships/hyperlink" Target="https://esante.gouv.fr/decouvrez-votre-parcours-guide-esms" TargetMode="External"/><Relationship Id="rId4" Type="http://schemas.openxmlformats.org/officeDocument/2006/relationships/image" Target="../media/image119.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hyperlink" Target="https://esante.gouv.fr/strategie-nationale/mon-espace-sante/etablissements-services-medico-sociaux" TargetMode="External"/><Relationship Id="rId3" Type="http://schemas.openxmlformats.org/officeDocument/2006/relationships/image" Target="../media/image34.png"/><Relationship Id="rId7" Type="http://schemas.openxmlformats.org/officeDocument/2006/relationships/hyperlink" Target="https://esante.gouv.fr/essms" TargetMode="External"/><Relationship Id="rId12"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hyperlink" Target="https://esante.gouv.fr/segur/medico-social" TargetMode="External"/><Relationship Id="rId11" Type="http://schemas.openxmlformats.org/officeDocument/2006/relationships/image" Target="../media/image38.png"/><Relationship Id="rId5" Type="http://schemas.openxmlformats.org/officeDocument/2006/relationships/hyperlink" Target="https://esante.gouv.fr/decouvrez-votre-parcours-guide-esms" TargetMode="External"/><Relationship Id="rId10" Type="http://schemas.openxmlformats.org/officeDocument/2006/relationships/hyperlink" Target="https://esante.gouv.fr/webinaires" TargetMode="External"/><Relationship Id="rId4" Type="http://schemas.openxmlformats.org/officeDocument/2006/relationships/hyperlink" Target="https://www.coorpacademy.com/ans-formation/" TargetMode="External"/><Relationship Id="rId9" Type="http://schemas.openxmlformats.org/officeDocument/2006/relationships/hyperlink" Target="https://esante.gouv.fr/segur/solu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4.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52.png"/><Relationship Id="rId11" Type="http://schemas.openxmlformats.org/officeDocument/2006/relationships/image" Target="../media/image35.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hyperlink" Target="https://esante.gouv.fr/ens/segur-numerique-sante/vague-2/dispositif-dui-couloir-social-medico-social" TargetMode="Externa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C6BB9DA-5735-4183-9FF6-A30D62597641}"/>
              </a:ext>
            </a:extLst>
          </p:cNvPr>
          <p:cNvSpPr>
            <a:spLocks noGrp="1"/>
          </p:cNvSpPr>
          <p:nvPr>
            <p:ph type="subTitle" idx="1"/>
          </p:nvPr>
        </p:nvSpPr>
        <p:spPr>
          <a:xfrm>
            <a:off x="838198" y="3531950"/>
            <a:ext cx="6208869" cy="2398092"/>
          </a:xfrm>
        </p:spPr>
        <p:txBody>
          <a:bodyPr/>
          <a:lstStyle/>
          <a:p>
            <a:pPr>
              <a:buNone/>
            </a:pPr>
            <a:r>
              <a:rPr lang="fr-FR" sz="2400">
                <a:cs typeface="Arial"/>
              </a:rPr>
              <a:t>Couloir social et médico-social</a:t>
            </a:r>
          </a:p>
          <a:p>
            <a:pPr>
              <a:buNone/>
            </a:pPr>
            <a:endParaRPr lang="fr-FR" sz="2400"/>
          </a:p>
          <a:p>
            <a:pPr>
              <a:spcBef>
                <a:spcPts val="0"/>
              </a:spcBef>
              <a:spcAft>
                <a:spcPts val="500"/>
              </a:spcAft>
              <a:buClrTx/>
              <a:buSzTx/>
              <a:buNone/>
              <a:defRPr/>
            </a:pPr>
            <a:r>
              <a:rPr lang="fr-FR" sz="2400" b="1">
                <a:solidFill>
                  <a:schemeClr val="bg1"/>
                </a:solidFill>
                <a:latin typeface="Arial"/>
                <a:cs typeface="+mn-cs"/>
              </a:rPr>
              <a:t>Webinaire de présentation de la Vague 2 Médico-Social</a:t>
            </a:r>
            <a:endParaRPr lang="fr-FR" sz="2400" b="1">
              <a:solidFill>
                <a:schemeClr val="bg1"/>
              </a:solidFill>
              <a:latin typeface="Arial"/>
              <a:cs typeface="Arial"/>
            </a:endParaRP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endParaRPr lang="fr-FR" sz="2800" b="1">
              <a:solidFill>
                <a:srgbClr val="FFF196"/>
              </a:solidFill>
              <a:latin typeface="Arial"/>
            </a:endParaRPr>
          </a:p>
          <a:p>
            <a:pPr marL="0" lvl="1" indent="0">
              <a:buNone/>
            </a:pPr>
            <a:r>
              <a:rPr lang="fr-FR" i="1">
                <a:solidFill>
                  <a:schemeClr val="bg1"/>
                </a:solidFill>
              </a:rPr>
              <a:t>31 mars 2026</a:t>
            </a:r>
            <a:endParaRPr lang="fr-FR" i="1">
              <a:solidFill>
                <a:schemeClr val="bg1"/>
              </a:solidFill>
              <a:cs typeface="Arial"/>
            </a:endParaRPr>
          </a:p>
        </p:txBody>
      </p:sp>
      <p:sp>
        <p:nvSpPr>
          <p:cNvPr id="4" name="Titre 3">
            <a:extLst>
              <a:ext uri="{FF2B5EF4-FFF2-40B4-BE49-F238E27FC236}">
                <a16:creationId xmlns:a16="http://schemas.microsoft.com/office/drawing/2014/main" id="{873EA29D-97AB-4E11-9DDC-C4BF7D41036E}"/>
              </a:ext>
            </a:extLst>
          </p:cNvPr>
          <p:cNvSpPr>
            <a:spLocks noGrp="1"/>
          </p:cNvSpPr>
          <p:nvPr>
            <p:ph type="title"/>
          </p:nvPr>
        </p:nvSpPr>
        <p:spPr>
          <a:xfrm>
            <a:off x="829322" y="2989104"/>
            <a:ext cx="9440536" cy="492443"/>
          </a:xfrm>
        </p:spPr>
        <p:txBody>
          <a:bodyPr/>
          <a:lstStyle/>
          <a:p>
            <a:r>
              <a:rPr lang="fr-FR" sz="3200">
                <a:solidFill>
                  <a:schemeClr val="bg1"/>
                </a:solidFill>
              </a:rPr>
              <a:t>Ségur DU NUMÉRIQUE EN SANTÉ</a:t>
            </a:r>
          </a:p>
        </p:txBody>
      </p:sp>
      <p:pic>
        <p:nvPicPr>
          <p:cNvPr id="5" name="Espace réservé pour une image  11">
            <a:extLst>
              <a:ext uri="{FF2B5EF4-FFF2-40B4-BE49-F238E27FC236}">
                <a16:creationId xmlns:a16="http://schemas.microsoft.com/office/drawing/2014/main" id="{458E1E85-A56E-49D6-8194-72E6482AB45D}"/>
              </a:ext>
            </a:extLst>
          </p:cNvPr>
          <p:cNvPicPr>
            <a:picLocks/>
          </p:cNvPicPr>
          <p:nvPr/>
        </p:nvPicPr>
        <p:blipFill>
          <a:blip r:embed="rId3" cstate="screen">
            <a:extLst>
              <a:ext uri="{28A0092B-C50C-407E-A947-70E740481C1C}">
                <a14:useLocalDpi xmlns:a14="http://schemas.microsoft.com/office/drawing/2010/main"/>
              </a:ext>
            </a:extLst>
          </a:blip>
          <a:srcRect l="16544" r="16544"/>
          <a:stretch>
            <a:fillRect/>
          </a:stretch>
        </p:blipFill>
        <p:spPr bwMode="auto">
          <a:xfrm>
            <a:off x="8149701" y="2343703"/>
            <a:ext cx="4042299" cy="4514297"/>
          </a:xfrm>
          <a:prstGeom prst="rect">
            <a:avLst/>
          </a:prstGeom>
          <a:noFill/>
          <a:ln>
            <a:noFill/>
          </a:ln>
        </p:spPr>
      </p:pic>
      <p:pic>
        <p:nvPicPr>
          <p:cNvPr id="6" name="Image 5">
            <a:extLst>
              <a:ext uri="{FF2B5EF4-FFF2-40B4-BE49-F238E27FC236}">
                <a16:creationId xmlns:a16="http://schemas.microsoft.com/office/drawing/2014/main" id="{D218788E-8C2B-DD8C-01AD-BFE3A8A89E66}"/>
              </a:ext>
            </a:extLst>
          </p:cNvPr>
          <p:cNvPicPr>
            <a:picLocks noChangeAspect="1"/>
          </p:cNvPicPr>
          <p:nvPr/>
        </p:nvPicPr>
        <p:blipFill>
          <a:blip r:embed="rId4"/>
          <a:stretch>
            <a:fillRect/>
          </a:stretch>
        </p:blipFill>
        <p:spPr>
          <a:xfrm>
            <a:off x="11013097" y="275005"/>
            <a:ext cx="983517" cy="1355068"/>
          </a:xfrm>
          <a:prstGeom prst="rect">
            <a:avLst/>
          </a:prstGeom>
        </p:spPr>
      </p:pic>
      <p:sp>
        <p:nvSpPr>
          <p:cNvPr id="9" name="ZoneTexte 8">
            <a:extLst>
              <a:ext uri="{FF2B5EF4-FFF2-40B4-BE49-F238E27FC236}">
                <a16:creationId xmlns:a16="http://schemas.microsoft.com/office/drawing/2014/main" id="{CC0708B3-040D-EAB6-0E06-A38D65DEDECC}"/>
              </a:ext>
            </a:extLst>
          </p:cNvPr>
          <p:cNvSpPr txBox="1"/>
          <p:nvPr/>
        </p:nvSpPr>
        <p:spPr>
          <a:xfrm>
            <a:off x="2743200" y="819150"/>
            <a:ext cx="2533650" cy="2119551"/>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pic>
        <p:nvPicPr>
          <p:cNvPr id="7" name="Image 6">
            <a:extLst>
              <a:ext uri="{FF2B5EF4-FFF2-40B4-BE49-F238E27FC236}">
                <a16:creationId xmlns:a16="http://schemas.microsoft.com/office/drawing/2014/main" id="{57FE541E-2A90-3FAD-48E5-26101BA76C58}"/>
              </a:ext>
            </a:extLst>
          </p:cNvPr>
          <p:cNvPicPr>
            <a:picLocks noChangeAspect="1"/>
          </p:cNvPicPr>
          <p:nvPr/>
        </p:nvPicPr>
        <p:blipFill>
          <a:blip r:embed="rId5"/>
          <a:stretch>
            <a:fillRect/>
          </a:stretch>
        </p:blipFill>
        <p:spPr>
          <a:xfrm>
            <a:off x="290636" y="275005"/>
            <a:ext cx="3745178" cy="1191845"/>
          </a:xfrm>
          <a:prstGeom prst="rect">
            <a:avLst/>
          </a:prstGeom>
        </p:spPr>
      </p:pic>
      <p:pic>
        <p:nvPicPr>
          <p:cNvPr id="8" name="Google Shape;218;g33f658c17af_0_0" descr="Logo&#10;&#10;Description automatically generated">
            <a:extLst>
              <a:ext uri="{FF2B5EF4-FFF2-40B4-BE49-F238E27FC236}">
                <a16:creationId xmlns:a16="http://schemas.microsoft.com/office/drawing/2014/main" id="{D8B78A92-0C91-4A00-5DA1-0E5054ACA8F9}"/>
              </a:ext>
            </a:extLst>
          </p:cNvPr>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9942239" y="551584"/>
            <a:ext cx="801909" cy="801909"/>
          </a:xfrm>
          <a:prstGeom prst="rect">
            <a:avLst/>
          </a:prstGeom>
          <a:noFill/>
          <a:ln>
            <a:noFill/>
          </a:ln>
        </p:spPr>
      </p:pic>
      <p:pic>
        <p:nvPicPr>
          <p:cNvPr id="10" name="Google Shape;13;g33f658c17af_0_103" descr="Text&#10;&#10;Description automatically generated">
            <a:extLst>
              <a:ext uri="{FF2B5EF4-FFF2-40B4-BE49-F238E27FC236}">
                <a16:creationId xmlns:a16="http://schemas.microsoft.com/office/drawing/2014/main" id="{11FC0700-17C4-C860-9F01-C465C91D8349}"/>
              </a:ext>
            </a:extLst>
          </p:cNvPr>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10048364" y="1798624"/>
            <a:ext cx="1833439" cy="400539"/>
          </a:xfrm>
          <a:prstGeom prst="rect">
            <a:avLst/>
          </a:prstGeom>
          <a:solidFill>
            <a:schemeClr val="bg1"/>
          </a:solidFill>
          <a:ln>
            <a:noFill/>
          </a:ln>
        </p:spPr>
      </p:pic>
    </p:spTree>
    <p:extLst>
      <p:ext uri="{BB962C8B-B14F-4D97-AF65-F5344CB8AC3E}">
        <p14:creationId xmlns:p14="http://schemas.microsoft.com/office/powerpoint/2010/main" val="429348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A824-6A07-E4F5-AA29-0004D1513075}"/>
            </a:ext>
          </a:extLst>
        </p:cNvPr>
        <p:cNvGrpSpPr/>
        <p:nvPr/>
      </p:nvGrpSpPr>
      <p:grpSpPr>
        <a:xfrm>
          <a:off x="0" y="0"/>
          <a:ext cx="0" cy="0"/>
          <a:chOff x="0" y="0"/>
          <a:chExt cx="0" cy="0"/>
        </a:xfrm>
      </p:grpSpPr>
      <p:cxnSp>
        <p:nvCxnSpPr>
          <p:cNvPr id="34" name="Connecteur droit 33">
            <a:extLst>
              <a:ext uri="{FF2B5EF4-FFF2-40B4-BE49-F238E27FC236}">
                <a16:creationId xmlns:a16="http://schemas.microsoft.com/office/drawing/2014/main" id="{B04AE008-7846-A158-D513-C90EA115614D}"/>
              </a:ext>
            </a:extLst>
          </p:cNvPr>
          <p:cNvCxnSpPr>
            <a:cxnSpLocks/>
          </p:cNvCxnSpPr>
          <p:nvPr/>
        </p:nvCxnSpPr>
        <p:spPr>
          <a:xfrm>
            <a:off x="10691427" y="4151864"/>
            <a:ext cx="0" cy="432000"/>
          </a:xfrm>
          <a:prstGeom prst="line">
            <a:avLst/>
          </a:prstGeom>
          <a:ln w="19050" cap="flat">
            <a:solidFill>
              <a:srgbClr val="E01680"/>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1EC071AC-89DF-1FCB-F4F0-65330585F35F}"/>
              </a:ext>
            </a:extLst>
          </p:cNvPr>
          <p:cNvPicPr>
            <a:picLocks noChangeAspect="1"/>
          </p:cNvPicPr>
          <p:nvPr/>
        </p:nvPicPr>
        <p:blipFill>
          <a:blip r:embed="rId3"/>
          <a:stretch>
            <a:fillRect/>
          </a:stretch>
        </p:blipFill>
        <p:spPr>
          <a:xfrm>
            <a:off x="11313267" y="205117"/>
            <a:ext cx="534865" cy="736925"/>
          </a:xfrm>
          <a:prstGeom prst="rect">
            <a:avLst/>
          </a:prstGeom>
        </p:spPr>
      </p:pic>
      <p:sp>
        <p:nvSpPr>
          <p:cNvPr id="5" name="Title 1">
            <a:extLst>
              <a:ext uri="{FF2B5EF4-FFF2-40B4-BE49-F238E27FC236}">
                <a16:creationId xmlns:a16="http://schemas.microsoft.com/office/drawing/2014/main" id="{7E1AB50F-F91A-3C50-4B14-8E60F60D7B05}"/>
              </a:ext>
            </a:extLst>
          </p:cNvPr>
          <p:cNvSpPr txBox="1">
            <a:spLocks/>
          </p:cNvSpPr>
          <p:nvPr/>
        </p:nvSpPr>
        <p:spPr>
          <a:xfrm>
            <a:off x="429129" y="233694"/>
            <a:ext cx="9697339" cy="586427"/>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a:defRPr/>
            </a:pPr>
            <a:r>
              <a:rPr lang="fr-FR" sz="2400">
                <a:solidFill>
                  <a:srgbClr val="4472C4"/>
                </a:solidFill>
                <a:latin typeface="Arial"/>
              </a:rPr>
              <a:t>Le calendrier</a:t>
            </a: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 de la Vague 2 du Ségur Médico-social</a:t>
            </a:r>
          </a:p>
        </p:txBody>
      </p:sp>
      <p:grpSp>
        <p:nvGrpSpPr>
          <p:cNvPr id="100" name="Groupe 99">
            <a:extLst>
              <a:ext uri="{FF2B5EF4-FFF2-40B4-BE49-F238E27FC236}">
                <a16:creationId xmlns:a16="http://schemas.microsoft.com/office/drawing/2014/main" id="{052269EA-B6D5-3249-4522-E264BCEB633F}"/>
              </a:ext>
            </a:extLst>
          </p:cNvPr>
          <p:cNvGrpSpPr/>
          <p:nvPr/>
        </p:nvGrpSpPr>
        <p:grpSpPr>
          <a:xfrm>
            <a:off x="472943" y="2697413"/>
            <a:ext cx="11605331" cy="526461"/>
            <a:chOff x="188276" y="2037085"/>
            <a:chExt cx="9112864" cy="600397"/>
          </a:xfrm>
        </p:grpSpPr>
        <p:sp>
          <p:nvSpPr>
            <p:cNvPr id="101" name="Flèche : droite 100">
              <a:extLst>
                <a:ext uri="{FF2B5EF4-FFF2-40B4-BE49-F238E27FC236}">
                  <a16:creationId xmlns:a16="http://schemas.microsoft.com/office/drawing/2014/main" id="{35789514-D8F4-DBCF-E6CC-37938A8286B8}"/>
                </a:ext>
              </a:extLst>
            </p:cNvPr>
            <p:cNvSpPr/>
            <p:nvPr/>
          </p:nvSpPr>
          <p:spPr>
            <a:xfrm>
              <a:off x="188276" y="2037085"/>
              <a:ext cx="8575167" cy="534665"/>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sz="1800"/>
            </a:p>
          </p:txBody>
        </p:sp>
        <p:cxnSp>
          <p:nvCxnSpPr>
            <p:cNvPr id="102" name="Connecteur droit 101">
              <a:extLst>
                <a:ext uri="{FF2B5EF4-FFF2-40B4-BE49-F238E27FC236}">
                  <a16:creationId xmlns:a16="http://schemas.microsoft.com/office/drawing/2014/main" id="{7032E124-3464-D9F8-5EB5-699D2DC077B7}"/>
                </a:ext>
              </a:extLst>
            </p:cNvPr>
            <p:cNvCxnSpPr/>
            <p:nvPr/>
          </p:nvCxnSpPr>
          <p:spPr>
            <a:xfrm>
              <a:off x="2854065" y="2085718"/>
              <a:ext cx="0" cy="486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335F284-B2AA-C28C-2A8E-E72828BC2A12}"/>
                </a:ext>
              </a:extLst>
            </p:cNvPr>
            <p:cNvCxnSpPr/>
            <p:nvPr/>
          </p:nvCxnSpPr>
          <p:spPr>
            <a:xfrm>
              <a:off x="5400701" y="2151450"/>
              <a:ext cx="0" cy="486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5E789013-3E1D-C98F-9032-B22B63076C52}"/>
                </a:ext>
              </a:extLst>
            </p:cNvPr>
            <p:cNvCxnSpPr>
              <a:cxnSpLocks/>
            </p:cNvCxnSpPr>
            <p:nvPr/>
          </p:nvCxnSpPr>
          <p:spPr>
            <a:xfrm>
              <a:off x="415592" y="2151450"/>
              <a:ext cx="0" cy="3278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ZoneTexte 105">
              <a:extLst>
                <a:ext uri="{FF2B5EF4-FFF2-40B4-BE49-F238E27FC236}">
                  <a16:creationId xmlns:a16="http://schemas.microsoft.com/office/drawing/2014/main" id="{5226E6A4-3A72-EC09-6F55-726A4082B1CE}"/>
                </a:ext>
              </a:extLst>
            </p:cNvPr>
            <p:cNvSpPr txBox="1"/>
            <p:nvPr/>
          </p:nvSpPr>
          <p:spPr>
            <a:xfrm>
              <a:off x="1291665" y="2140740"/>
              <a:ext cx="1562400" cy="386100"/>
            </a:xfrm>
            <a:prstGeom prst="rect">
              <a:avLst/>
            </a:prstGeom>
            <a:noFill/>
          </p:spPr>
          <p:txBody>
            <a:bodyPr wrap="square" rtlCol="0">
              <a:spAutoFit/>
            </a:bodyPr>
            <a:lstStyle/>
            <a:p>
              <a:r>
                <a:rPr lang="fr-FR" sz="1600" b="1">
                  <a:solidFill>
                    <a:schemeClr val="bg1"/>
                  </a:solidFill>
                </a:rPr>
                <a:t>2026</a:t>
              </a:r>
            </a:p>
          </p:txBody>
        </p:sp>
        <p:sp>
          <p:nvSpPr>
            <p:cNvPr id="107" name="ZoneTexte 106">
              <a:extLst>
                <a:ext uri="{FF2B5EF4-FFF2-40B4-BE49-F238E27FC236}">
                  <a16:creationId xmlns:a16="http://schemas.microsoft.com/office/drawing/2014/main" id="{1C21BE2B-4C56-29D5-396F-796F7275923B}"/>
                </a:ext>
              </a:extLst>
            </p:cNvPr>
            <p:cNvSpPr txBox="1"/>
            <p:nvPr/>
          </p:nvSpPr>
          <p:spPr>
            <a:xfrm>
              <a:off x="3870465" y="2130738"/>
              <a:ext cx="1562400" cy="386100"/>
            </a:xfrm>
            <a:prstGeom prst="rect">
              <a:avLst/>
            </a:prstGeom>
            <a:noFill/>
          </p:spPr>
          <p:txBody>
            <a:bodyPr wrap="square" rtlCol="0">
              <a:spAutoFit/>
            </a:bodyPr>
            <a:lstStyle/>
            <a:p>
              <a:r>
                <a:rPr lang="fr-FR" sz="1600" b="1">
                  <a:solidFill>
                    <a:schemeClr val="bg1"/>
                  </a:solidFill>
                </a:rPr>
                <a:t>2027</a:t>
              </a:r>
            </a:p>
          </p:txBody>
        </p:sp>
        <p:sp>
          <p:nvSpPr>
            <p:cNvPr id="108" name="ZoneTexte 107">
              <a:extLst>
                <a:ext uri="{FF2B5EF4-FFF2-40B4-BE49-F238E27FC236}">
                  <a16:creationId xmlns:a16="http://schemas.microsoft.com/office/drawing/2014/main" id="{FD956516-6169-5373-3627-D94FD9AC27B0}"/>
                </a:ext>
              </a:extLst>
            </p:cNvPr>
            <p:cNvSpPr txBox="1"/>
            <p:nvPr/>
          </p:nvSpPr>
          <p:spPr>
            <a:xfrm>
              <a:off x="6176340" y="2130738"/>
              <a:ext cx="1562400" cy="386100"/>
            </a:xfrm>
            <a:prstGeom prst="rect">
              <a:avLst/>
            </a:prstGeom>
            <a:noFill/>
          </p:spPr>
          <p:txBody>
            <a:bodyPr wrap="square" rtlCol="0">
              <a:spAutoFit/>
            </a:bodyPr>
            <a:lstStyle/>
            <a:p>
              <a:r>
                <a:rPr lang="fr-FR" sz="1600" b="1">
                  <a:solidFill>
                    <a:schemeClr val="bg1"/>
                  </a:solidFill>
                </a:rPr>
                <a:t>2028</a:t>
              </a:r>
            </a:p>
          </p:txBody>
        </p:sp>
        <p:cxnSp>
          <p:nvCxnSpPr>
            <p:cNvPr id="109" name="Connecteur droit 108">
              <a:extLst>
                <a:ext uri="{FF2B5EF4-FFF2-40B4-BE49-F238E27FC236}">
                  <a16:creationId xmlns:a16="http://schemas.microsoft.com/office/drawing/2014/main" id="{FF858050-5B1D-FF59-827C-2A918E653B25}"/>
                </a:ext>
              </a:extLst>
            </p:cNvPr>
            <p:cNvCxnSpPr/>
            <p:nvPr/>
          </p:nvCxnSpPr>
          <p:spPr>
            <a:xfrm>
              <a:off x="7593836" y="2151450"/>
              <a:ext cx="0" cy="486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ZoneTexte 111">
              <a:extLst>
                <a:ext uri="{FF2B5EF4-FFF2-40B4-BE49-F238E27FC236}">
                  <a16:creationId xmlns:a16="http://schemas.microsoft.com/office/drawing/2014/main" id="{97B5F7B6-6A1F-D53B-DDD4-0CFA3E73ED3D}"/>
                </a:ext>
              </a:extLst>
            </p:cNvPr>
            <p:cNvSpPr txBox="1"/>
            <p:nvPr/>
          </p:nvSpPr>
          <p:spPr>
            <a:xfrm>
              <a:off x="7738740" y="2130738"/>
              <a:ext cx="1562400" cy="386100"/>
            </a:xfrm>
            <a:prstGeom prst="rect">
              <a:avLst/>
            </a:prstGeom>
            <a:noFill/>
          </p:spPr>
          <p:txBody>
            <a:bodyPr wrap="square" rtlCol="0">
              <a:spAutoFit/>
            </a:bodyPr>
            <a:lstStyle/>
            <a:p>
              <a:r>
                <a:rPr lang="fr-FR" sz="1600" b="1">
                  <a:solidFill>
                    <a:schemeClr val="bg1"/>
                  </a:solidFill>
                </a:rPr>
                <a:t>2029</a:t>
              </a:r>
            </a:p>
          </p:txBody>
        </p:sp>
      </p:grpSp>
      <p:grpSp>
        <p:nvGrpSpPr>
          <p:cNvPr id="116" name="Groupe 115">
            <a:extLst>
              <a:ext uri="{FF2B5EF4-FFF2-40B4-BE49-F238E27FC236}">
                <a16:creationId xmlns:a16="http://schemas.microsoft.com/office/drawing/2014/main" id="{5126C86E-CAFC-D256-E78A-5A214E43DD7D}"/>
              </a:ext>
            </a:extLst>
          </p:cNvPr>
          <p:cNvGrpSpPr/>
          <p:nvPr/>
        </p:nvGrpSpPr>
        <p:grpSpPr>
          <a:xfrm>
            <a:off x="875070" y="3400253"/>
            <a:ext cx="9816355" cy="1454734"/>
            <a:chOff x="450224" y="4413383"/>
            <a:chExt cx="10558908" cy="2061926"/>
          </a:xfrm>
        </p:grpSpPr>
        <p:sp>
          <p:nvSpPr>
            <p:cNvPr id="117" name="Flèche : pentagone 116">
              <a:extLst>
                <a:ext uri="{FF2B5EF4-FFF2-40B4-BE49-F238E27FC236}">
                  <a16:creationId xmlns:a16="http://schemas.microsoft.com/office/drawing/2014/main" id="{2438B24B-E7DB-5081-3982-6EB536D1A532}"/>
                </a:ext>
              </a:extLst>
            </p:cNvPr>
            <p:cNvSpPr/>
            <p:nvPr/>
          </p:nvSpPr>
          <p:spPr>
            <a:xfrm>
              <a:off x="1111316" y="4413383"/>
              <a:ext cx="6498385" cy="598988"/>
            </a:xfrm>
            <a:prstGeom prst="homePlate">
              <a:avLst/>
            </a:prstGeom>
            <a:solidFill>
              <a:srgbClr val="E941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Mise en conformité des logiciels</a:t>
              </a:r>
            </a:p>
          </p:txBody>
        </p:sp>
        <p:sp>
          <p:nvSpPr>
            <p:cNvPr id="118" name="Flèche : pentagone 117">
              <a:extLst>
                <a:ext uri="{FF2B5EF4-FFF2-40B4-BE49-F238E27FC236}">
                  <a16:creationId xmlns:a16="http://schemas.microsoft.com/office/drawing/2014/main" id="{21223A15-028B-5679-FB34-09BDE3329F74}"/>
                </a:ext>
              </a:extLst>
            </p:cNvPr>
            <p:cNvSpPr/>
            <p:nvPr/>
          </p:nvSpPr>
          <p:spPr>
            <a:xfrm>
              <a:off x="3940198" y="5154821"/>
              <a:ext cx="4785929" cy="598988"/>
            </a:xfrm>
            <a:prstGeom prst="homePlate">
              <a:avLst/>
            </a:prstGeom>
            <a:solidFill>
              <a:srgbClr val="E941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Commande des versions logicielles par les ESMS</a:t>
              </a:r>
            </a:p>
          </p:txBody>
        </p:sp>
        <p:sp>
          <p:nvSpPr>
            <p:cNvPr id="121" name="Flèche : pentagone 120">
              <a:extLst>
                <a:ext uri="{FF2B5EF4-FFF2-40B4-BE49-F238E27FC236}">
                  <a16:creationId xmlns:a16="http://schemas.microsoft.com/office/drawing/2014/main" id="{12E155E4-4BCA-BF30-078E-EE16D12EFD34}"/>
                </a:ext>
              </a:extLst>
            </p:cNvPr>
            <p:cNvSpPr/>
            <p:nvPr/>
          </p:nvSpPr>
          <p:spPr>
            <a:xfrm>
              <a:off x="6695118" y="5876321"/>
              <a:ext cx="4314014" cy="598988"/>
            </a:xfrm>
            <a:prstGeom prst="homePlate">
              <a:avLst/>
            </a:prstGeom>
            <a:solidFill>
              <a:srgbClr val="E941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Déploiement des versions logicielles</a:t>
              </a:r>
            </a:p>
          </p:txBody>
        </p:sp>
        <p:sp>
          <p:nvSpPr>
            <p:cNvPr id="128" name="Organigramme : Décision 127">
              <a:extLst>
                <a:ext uri="{FF2B5EF4-FFF2-40B4-BE49-F238E27FC236}">
                  <a16:creationId xmlns:a16="http://schemas.microsoft.com/office/drawing/2014/main" id="{500C8237-BD9C-9A0D-6966-077BEAE7164A}"/>
                </a:ext>
              </a:extLst>
            </p:cNvPr>
            <p:cNvSpPr/>
            <p:nvPr/>
          </p:nvSpPr>
          <p:spPr>
            <a:xfrm>
              <a:off x="450224" y="6072249"/>
              <a:ext cx="192000" cy="192000"/>
            </a:xfrm>
            <a:prstGeom prst="flowChartDecisi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000"/>
            </a:p>
          </p:txBody>
        </p:sp>
      </p:grpSp>
      <p:sp>
        <p:nvSpPr>
          <p:cNvPr id="136" name="ZoneTexte 135">
            <a:extLst>
              <a:ext uri="{FF2B5EF4-FFF2-40B4-BE49-F238E27FC236}">
                <a16:creationId xmlns:a16="http://schemas.microsoft.com/office/drawing/2014/main" id="{A3860B9B-FD9D-98F1-643F-9D640B4F6772}"/>
              </a:ext>
            </a:extLst>
          </p:cNvPr>
          <p:cNvSpPr txBox="1"/>
          <p:nvPr/>
        </p:nvSpPr>
        <p:spPr>
          <a:xfrm>
            <a:off x="372932" y="1636614"/>
            <a:ext cx="10906840" cy="369332"/>
          </a:xfrm>
          <a:prstGeom prst="rect">
            <a:avLst/>
          </a:prstGeom>
          <a:noFill/>
          <a:ln w="6350">
            <a:noFill/>
            <a:miter lim="800000"/>
          </a:ln>
        </p:spPr>
        <p:txBody>
          <a:bodyPr wrap="square">
            <a:spAutoFit/>
          </a:bodyPr>
          <a:lstStyle/>
          <a:p>
            <a:r>
              <a:rPr lang="fr-FR" sz="1800" b="1">
                <a:solidFill>
                  <a:schemeClr val="bg1"/>
                </a:solidFill>
                <a:highlight>
                  <a:srgbClr val="2552A1"/>
                </a:highlight>
              </a:rPr>
              <a:t>L’arrêté de lancement de la vague 2 médico-social a été </a:t>
            </a:r>
            <a:r>
              <a:rPr lang="fr-FR" b="1">
                <a:solidFill>
                  <a:schemeClr val="bg1"/>
                </a:solidFill>
                <a:highlight>
                  <a:srgbClr val="2552A1"/>
                </a:highlight>
              </a:rPr>
              <a:t>publié au journal officiel le 03 mars 2026</a:t>
            </a:r>
            <a:endParaRPr lang="fr-FR" sz="1800" b="1">
              <a:solidFill>
                <a:schemeClr val="bg1"/>
              </a:solidFill>
              <a:highlight>
                <a:srgbClr val="2552A1"/>
              </a:highlight>
            </a:endParaRPr>
          </a:p>
        </p:txBody>
      </p:sp>
      <p:sp>
        <p:nvSpPr>
          <p:cNvPr id="137" name="ZoneTexte 136">
            <a:extLst>
              <a:ext uri="{FF2B5EF4-FFF2-40B4-BE49-F238E27FC236}">
                <a16:creationId xmlns:a16="http://schemas.microsoft.com/office/drawing/2014/main" id="{1DE48641-6BD6-F578-321C-5B7C7B6C6C2E}"/>
              </a:ext>
            </a:extLst>
          </p:cNvPr>
          <p:cNvSpPr txBox="1"/>
          <p:nvPr/>
        </p:nvSpPr>
        <p:spPr>
          <a:xfrm>
            <a:off x="599163" y="2351798"/>
            <a:ext cx="9982992" cy="281142"/>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600" b="1">
                <a:solidFill>
                  <a:schemeClr val="accent3"/>
                </a:solidFill>
              </a:rPr>
              <a:t>Macro-calendrier de mise en conformité, de commande et de déploiement des versions logicielles</a:t>
            </a:r>
          </a:p>
        </p:txBody>
      </p:sp>
      <p:sp>
        <p:nvSpPr>
          <p:cNvPr id="8" name="ZoneTexte 7">
            <a:extLst>
              <a:ext uri="{FF2B5EF4-FFF2-40B4-BE49-F238E27FC236}">
                <a16:creationId xmlns:a16="http://schemas.microsoft.com/office/drawing/2014/main" id="{9C4A7B1B-CDF8-3261-9445-0900B647C8C0}"/>
              </a:ext>
            </a:extLst>
          </p:cNvPr>
          <p:cNvSpPr txBox="1"/>
          <p:nvPr/>
        </p:nvSpPr>
        <p:spPr>
          <a:xfrm>
            <a:off x="10257877" y="4035670"/>
            <a:ext cx="903646" cy="231625"/>
          </a:xfrm>
          <a:prstGeom prst="rect">
            <a:avLst/>
          </a:prstGeom>
          <a:solidFill>
            <a:srgbClr val="DEDEF6"/>
          </a:solidFill>
          <a:ln w="19050">
            <a:noFill/>
            <a:miter lim="800000"/>
          </a:ln>
        </p:spPr>
        <p:txBody>
          <a:bodyPr vert="horz" wrap="square" lIns="36000" tIns="72000" rIns="36000" bIns="7200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srgbClr val="000000"/>
                </a:solidFill>
                <a:effectLst/>
                <a:uLnTx/>
                <a:uFillTx/>
                <a:latin typeface="Arial"/>
                <a:ea typeface="+mn-ea"/>
                <a:cs typeface="+mn-cs"/>
              </a:rPr>
              <a:t>15/03/2029</a:t>
            </a:r>
          </a:p>
        </p:txBody>
      </p:sp>
      <p:cxnSp>
        <p:nvCxnSpPr>
          <p:cNvPr id="36" name="Connecteur droit 35">
            <a:extLst>
              <a:ext uri="{FF2B5EF4-FFF2-40B4-BE49-F238E27FC236}">
                <a16:creationId xmlns:a16="http://schemas.microsoft.com/office/drawing/2014/main" id="{6AB69F48-C773-F245-8E12-D14C3EAAC6CE}"/>
              </a:ext>
            </a:extLst>
          </p:cNvPr>
          <p:cNvCxnSpPr>
            <a:cxnSpLocks/>
          </p:cNvCxnSpPr>
          <p:nvPr/>
        </p:nvCxnSpPr>
        <p:spPr>
          <a:xfrm>
            <a:off x="8535583" y="3640770"/>
            <a:ext cx="0" cy="432000"/>
          </a:xfrm>
          <a:prstGeom prst="line">
            <a:avLst/>
          </a:prstGeom>
          <a:ln w="19050" cap="flat">
            <a:solidFill>
              <a:srgbClr val="E0168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3D6C783E-87FA-6DB7-0CE1-D77A0DE239B1}"/>
              </a:ext>
            </a:extLst>
          </p:cNvPr>
          <p:cNvSpPr txBox="1"/>
          <p:nvPr/>
        </p:nvSpPr>
        <p:spPr>
          <a:xfrm>
            <a:off x="8140131" y="3524284"/>
            <a:ext cx="766801" cy="231625"/>
          </a:xfrm>
          <a:prstGeom prst="rect">
            <a:avLst/>
          </a:prstGeom>
          <a:solidFill>
            <a:srgbClr val="DEDEF6"/>
          </a:solidFill>
          <a:ln w="19050">
            <a:noFill/>
            <a:miter lim="800000"/>
          </a:ln>
        </p:spPr>
        <p:txBody>
          <a:bodyPr vert="horz" wrap="square" lIns="36000" tIns="72000" rIns="36000" bIns="7200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srgbClr val="000000"/>
                </a:solidFill>
                <a:effectLst/>
                <a:uLnTx/>
                <a:uFillTx/>
                <a:latin typeface="Arial"/>
                <a:ea typeface="+mn-ea"/>
                <a:cs typeface="+mn-cs"/>
              </a:rPr>
              <a:t>15/06/2028</a:t>
            </a:r>
          </a:p>
        </p:txBody>
      </p:sp>
      <p:sp>
        <p:nvSpPr>
          <p:cNvPr id="39" name="ZoneTexte 38">
            <a:extLst>
              <a:ext uri="{FF2B5EF4-FFF2-40B4-BE49-F238E27FC236}">
                <a16:creationId xmlns:a16="http://schemas.microsoft.com/office/drawing/2014/main" id="{1DDE9E71-05C8-7F57-41EA-B7E355C36C2A}"/>
              </a:ext>
            </a:extLst>
          </p:cNvPr>
          <p:cNvSpPr txBox="1"/>
          <p:nvPr/>
        </p:nvSpPr>
        <p:spPr>
          <a:xfrm>
            <a:off x="9965267" y="3669018"/>
            <a:ext cx="1314505" cy="336187"/>
          </a:xfrm>
          <a:prstGeom prst="rect">
            <a:avLst/>
          </a:prstGeom>
          <a:ln w="6350">
            <a:solidFill>
              <a:schemeClr val="accent1"/>
            </a:solidFill>
            <a:miter lim="800000"/>
          </a:ln>
        </p:spPr>
        <p:txBody>
          <a:bodyPr vert="horz" wrap="square" lIns="0" tIns="0" rIns="0" bIns="0" rtlCol="0" anchor="ctr">
            <a:noAutofit/>
          </a:bodyPr>
          <a:lstStyle/>
          <a:p>
            <a:pPr algn="ctr">
              <a:spcBef>
                <a:spcPts val="300"/>
              </a:spcBef>
              <a:spcAft>
                <a:spcPts val="300"/>
              </a:spcAft>
              <a:buNone/>
            </a:pPr>
            <a:r>
              <a:rPr lang="fr-FR" sz="1050">
                <a:solidFill>
                  <a:schemeClr val="accent1"/>
                </a:solidFill>
              </a:rPr>
              <a:t>Fin des déploiements de solution DUI</a:t>
            </a:r>
          </a:p>
        </p:txBody>
      </p:sp>
      <p:sp>
        <p:nvSpPr>
          <p:cNvPr id="40" name="ZoneTexte 39">
            <a:extLst>
              <a:ext uri="{FF2B5EF4-FFF2-40B4-BE49-F238E27FC236}">
                <a16:creationId xmlns:a16="http://schemas.microsoft.com/office/drawing/2014/main" id="{4BF82019-309A-B4C6-2168-1B15A7B02B86}"/>
              </a:ext>
            </a:extLst>
          </p:cNvPr>
          <p:cNvSpPr txBox="1"/>
          <p:nvPr/>
        </p:nvSpPr>
        <p:spPr>
          <a:xfrm>
            <a:off x="7753777" y="3177658"/>
            <a:ext cx="1514744" cy="320872"/>
          </a:xfrm>
          <a:prstGeom prst="rect">
            <a:avLst/>
          </a:prstGeom>
          <a:ln w="6350">
            <a:solidFill>
              <a:schemeClr val="accent1"/>
            </a:solidFill>
            <a:miter lim="800000"/>
          </a:ln>
        </p:spPr>
        <p:txBody>
          <a:bodyPr vert="horz" wrap="square" lIns="0" tIns="0" rIns="0" bIns="0" rtlCol="0" anchor="ctr">
            <a:noAutofit/>
          </a:bodyPr>
          <a:lstStyle/>
          <a:p>
            <a:pPr algn="ctr">
              <a:spcBef>
                <a:spcPts val="300"/>
              </a:spcBef>
              <a:spcAft>
                <a:spcPts val="300"/>
              </a:spcAft>
              <a:buNone/>
            </a:pPr>
            <a:r>
              <a:rPr lang="fr-FR" sz="1050">
                <a:solidFill>
                  <a:schemeClr val="accent1"/>
                </a:solidFill>
              </a:rPr>
              <a:t>Date de fin de signature des bons de commande</a:t>
            </a:r>
          </a:p>
        </p:txBody>
      </p:sp>
      <p:pic>
        <p:nvPicPr>
          <p:cNvPr id="1026" name="Picture 2" descr="ampoule ">
            <a:extLst>
              <a:ext uri="{FF2B5EF4-FFF2-40B4-BE49-F238E27FC236}">
                <a16:creationId xmlns:a16="http://schemas.microsoft.com/office/drawing/2014/main" id="{CBF7A52B-A29A-456E-A7A8-4C6865203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678" y="3572615"/>
            <a:ext cx="452960" cy="452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mpoule ">
            <a:extLst>
              <a:ext uri="{FF2B5EF4-FFF2-40B4-BE49-F238E27FC236}">
                <a16:creationId xmlns:a16="http://schemas.microsoft.com/office/drawing/2014/main" id="{6B369D3B-0FA7-A48C-032C-6C3608652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4857" y="4058917"/>
            <a:ext cx="452960" cy="452960"/>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43">
            <a:extLst>
              <a:ext uri="{FF2B5EF4-FFF2-40B4-BE49-F238E27FC236}">
                <a16:creationId xmlns:a16="http://schemas.microsoft.com/office/drawing/2014/main" id="{218D2981-3873-6A50-C78E-CA266EB5FFA1}"/>
              </a:ext>
            </a:extLst>
          </p:cNvPr>
          <p:cNvPicPr>
            <a:picLocks noChangeAspect="1"/>
          </p:cNvPicPr>
          <p:nvPr/>
        </p:nvPicPr>
        <p:blipFill>
          <a:blip r:embed="rId5"/>
          <a:srcRect t="1178" b="-4951"/>
          <a:stretch>
            <a:fillRect/>
          </a:stretch>
        </p:blipFill>
        <p:spPr>
          <a:xfrm>
            <a:off x="10250081" y="205118"/>
            <a:ext cx="849328" cy="963663"/>
          </a:xfrm>
          <a:prstGeom prst="rect">
            <a:avLst/>
          </a:prstGeom>
        </p:spPr>
      </p:pic>
      <p:pic>
        <p:nvPicPr>
          <p:cNvPr id="3" name="Image 2">
            <a:extLst>
              <a:ext uri="{FF2B5EF4-FFF2-40B4-BE49-F238E27FC236}">
                <a16:creationId xmlns:a16="http://schemas.microsoft.com/office/drawing/2014/main" id="{D2EB6CE9-E7E5-4450-4B13-2C123F5E0E92}"/>
              </a:ext>
            </a:extLst>
          </p:cNvPr>
          <p:cNvPicPr>
            <a:picLocks noChangeAspect="1"/>
          </p:cNvPicPr>
          <p:nvPr/>
        </p:nvPicPr>
        <p:blipFill>
          <a:blip r:embed="rId6"/>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87664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904A6-CA18-3055-C293-EDC7D9D2ECCC}"/>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872B1B45-5A67-BD47-A958-7C156A80F9DB}"/>
              </a:ext>
            </a:extLst>
          </p:cNvPr>
          <p:cNvSpPr>
            <a:spLocks noGrp="1"/>
          </p:cNvSpPr>
          <p:nvPr>
            <p:ph type="title"/>
          </p:nvPr>
        </p:nvSpPr>
        <p:spPr>
          <a:xfrm>
            <a:off x="592426" y="367457"/>
            <a:ext cx="10921696" cy="384721"/>
          </a:xfrm>
        </p:spPr>
        <p:txBody>
          <a:bodyPr/>
          <a:lstStyle/>
          <a:p>
            <a:r>
              <a:rPr lang="fr-FR">
                <a:solidFill>
                  <a:srgbClr val="4472C4"/>
                </a:solidFill>
              </a:rPr>
              <a:t>Agenda</a:t>
            </a:r>
            <a:endParaRPr lang="fr-FR" b="0">
              <a:solidFill>
                <a:schemeClr val="tx1"/>
              </a:solidFill>
            </a:endParaRPr>
          </a:p>
        </p:txBody>
      </p:sp>
      <p:pic>
        <p:nvPicPr>
          <p:cNvPr id="5" name="Image 4">
            <a:extLst>
              <a:ext uri="{FF2B5EF4-FFF2-40B4-BE49-F238E27FC236}">
                <a16:creationId xmlns:a16="http://schemas.microsoft.com/office/drawing/2014/main" id="{FC345F27-5CCE-1687-47D2-E50AD09A13DF}"/>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31E53BEA-E18E-9D20-26A5-F2E40D5170B3}"/>
              </a:ext>
            </a:extLst>
          </p:cNvPr>
          <p:cNvSpPr txBox="1"/>
          <p:nvPr/>
        </p:nvSpPr>
        <p:spPr>
          <a:xfrm>
            <a:off x="1102114" y="2399097"/>
            <a:ext cx="9535029" cy="2066376"/>
          </a:xfrm>
          <a:prstGeom prst="rect">
            <a:avLst/>
          </a:prstGeom>
          <a:ln w="6350">
            <a:noFill/>
            <a:miter lim="800000"/>
          </a:ln>
        </p:spPr>
        <p:txBody>
          <a:bodyPr vert="horz" wrap="square" lIns="0" tIns="0" rIns="0" bIns="0" rtlCol="0" anchor="t">
            <a:noAutofit/>
          </a:bodyPr>
          <a:lstStyle/>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Qu'est-ce que le Ségur numérique ? </a:t>
            </a: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Le calendrier de la Vague 2 du Ségur numérique Médico-social</a:t>
            </a:r>
            <a:endParaRPr lang="fr-FR" sz="2000" b="1">
              <a:solidFill>
                <a:schemeClr val="accent3"/>
              </a:solidFill>
              <a:highlight>
                <a:srgbClr val="A6D6CD"/>
              </a:highlight>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highlight>
                  <a:srgbClr val="A6D6CD"/>
                </a:highlight>
              </a:rPr>
              <a:t>Et concrètement, que m’apporte la vague 2 du Ségur numérique ?</a:t>
            </a:r>
            <a:endParaRPr lang="fr-FR" sz="2000" b="1">
              <a:solidFill>
                <a:schemeClr val="accent3"/>
              </a:solidFill>
              <a:highlight>
                <a:srgbClr val="A6D6CD"/>
              </a:highlight>
              <a:cs typeface="Arial"/>
            </a:endParaRPr>
          </a:p>
          <a:p>
            <a:pPr marL="285750" indent="-285750">
              <a:spcBef>
                <a:spcPts val="300"/>
              </a:spcBef>
              <a:spcAft>
                <a:spcPts val="1800"/>
              </a:spcAft>
              <a:buClr>
                <a:schemeClr val="accent3"/>
              </a:buClr>
              <a:buSzPct val="125000"/>
              <a:buFont typeface="Wingdings" panose="05000000000000000000" pitchFamily="2" charset="2"/>
              <a:buChar char="§"/>
            </a:pPr>
            <a:r>
              <a:rPr lang="fr-FR" sz="2000" b="1">
                <a:solidFill>
                  <a:schemeClr val="accent3"/>
                </a:solidFill>
              </a:rPr>
              <a:t>Les modalités administratives </a:t>
            </a:r>
            <a:r>
              <a:rPr lang="fr-FR" sz="2000" b="1">
                <a:solidFill>
                  <a:schemeClr val="accent3"/>
                </a:solidFill>
                <a:cs typeface="Arial"/>
              </a:rPr>
              <a:t>et</a:t>
            </a:r>
            <a:r>
              <a:rPr lang="fr-FR" sz="2000" b="1">
                <a:solidFill>
                  <a:schemeClr val="accent3"/>
                </a:solidFill>
              </a:rPr>
              <a:t> financières </a:t>
            </a:r>
            <a:r>
              <a:rPr lang="fr-FR" sz="2000" b="1">
                <a:solidFill>
                  <a:schemeClr val="accent3"/>
                </a:solidFill>
                <a:cs typeface="Arial"/>
              </a:rPr>
              <a:t>de la vague 2</a:t>
            </a:r>
          </a:p>
          <a:p>
            <a:pPr>
              <a:spcBef>
                <a:spcPts val="300"/>
              </a:spcBef>
              <a:spcAft>
                <a:spcPts val="1800"/>
              </a:spcAft>
            </a:pPr>
            <a:endParaRPr lang="fr-FR" sz="2000" b="1">
              <a:solidFill>
                <a:schemeClr val="accent3"/>
              </a:solidFill>
              <a:cs typeface="Arial"/>
            </a:endParaRPr>
          </a:p>
        </p:txBody>
      </p:sp>
      <p:sp>
        <p:nvSpPr>
          <p:cNvPr id="3" name="Rectangle 2">
            <a:extLst>
              <a:ext uri="{FF2B5EF4-FFF2-40B4-BE49-F238E27FC236}">
                <a16:creationId xmlns:a16="http://schemas.microsoft.com/office/drawing/2014/main" id="{9D60CF64-984D-8FF6-7A87-609319554492}"/>
              </a:ext>
            </a:extLst>
          </p:cNvPr>
          <p:cNvSpPr/>
          <p:nvPr/>
        </p:nvSpPr>
        <p:spPr>
          <a:xfrm>
            <a:off x="592426" y="2383606"/>
            <a:ext cx="302518" cy="2081866"/>
          </a:xfrm>
          <a:prstGeom prst="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4" name="Image 3">
            <a:extLst>
              <a:ext uri="{FF2B5EF4-FFF2-40B4-BE49-F238E27FC236}">
                <a16:creationId xmlns:a16="http://schemas.microsoft.com/office/drawing/2014/main" id="{84096437-C418-FF7D-D4FB-630A793E247F}"/>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6" name="Image 5">
            <a:extLst>
              <a:ext uri="{FF2B5EF4-FFF2-40B4-BE49-F238E27FC236}">
                <a16:creationId xmlns:a16="http://schemas.microsoft.com/office/drawing/2014/main" id="{8E2F8C0C-020C-E841-4DCE-E20911FC0744}"/>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67744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53841-78C9-60A4-8009-4FB78A15716F}"/>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530F228A-2BF5-ED34-A96C-917492E78D88}"/>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3" name="Rectangle 2">
            <a:extLst>
              <a:ext uri="{FF2B5EF4-FFF2-40B4-BE49-F238E27FC236}">
                <a16:creationId xmlns:a16="http://schemas.microsoft.com/office/drawing/2014/main" id="{B3435C18-C3CB-9F5C-72F4-2467642B909A}"/>
              </a:ext>
            </a:extLst>
          </p:cNvPr>
          <p:cNvSpPr/>
          <p:nvPr/>
        </p:nvSpPr>
        <p:spPr>
          <a:xfrm>
            <a:off x="0" y="6272712"/>
            <a:ext cx="12018051" cy="3118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srgbClr val="FFFFFF"/>
              </a:solidFill>
              <a:latin typeface="Arial"/>
            </a:endParaRPr>
          </a:p>
        </p:txBody>
      </p:sp>
      <p:sp>
        <p:nvSpPr>
          <p:cNvPr id="5" name="Rectangle 4">
            <a:extLst>
              <a:ext uri="{FF2B5EF4-FFF2-40B4-BE49-F238E27FC236}">
                <a16:creationId xmlns:a16="http://schemas.microsoft.com/office/drawing/2014/main" id="{B98DE775-CFCE-9E41-F55C-36F350210791}"/>
              </a:ext>
            </a:extLst>
          </p:cNvPr>
          <p:cNvSpPr/>
          <p:nvPr/>
        </p:nvSpPr>
        <p:spPr>
          <a:xfrm>
            <a:off x="419725" y="356895"/>
            <a:ext cx="1079292" cy="573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srgbClr val="FFFFFF"/>
              </a:solidFill>
              <a:latin typeface="Arial"/>
            </a:endParaRPr>
          </a:p>
        </p:txBody>
      </p:sp>
      <p:sp>
        <p:nvSpPr>
          <p:cNvPr id="8" name="Google Shape;1434;p101">
            <a:extLst>
              <a:ext uri="{FF2B5EF4-FFF2-40B4-BE49-F238E27FC236}">
                <a16:creationId xmlns:a16="http://schemas.microsoft.com/office/drawing/2014/main" id="{EEF98AD8-85E1-8128-2929-AEE6F73CC2BF}"/>
              </a:ext>
            </a:extLst>
          </p:cNvPr>
          <p:cNvSpPr/>
          <p:nvPr/>
        </p:nvSpPr>
        <p:spPr>
          <a:xfrm>
            <a:off x="4372311" y="3595218"/>
            <a:ext cx="2197320" cy="575516"/>
          </a:xfrm>
          <a:prstGeom prst="rect">
            <a:avLst/>
          </a:prstGeom>
          <a:solidFill>
            <a:srgbClr val="A6D6CD"/>
          </a:solidFill>
          <a:ln>
            <a:noFill/>
          </a:ln>
        </p:spPr>
        <p:txBody>
          <a:bodyPr spcFirstLastPara="1" wrap="square" lIns="36000" tIns="45700" rIns="36000" bIns="45700" anchor="ctr" anchorCtr="0">
            <a:noAutofit/>
          </a:bodyPr>
          <a:lstStyle/>
          <a:p>
            <a:pPr algn="ctr" defTabSz="914377"/>
            <a:r>
              <a:rPr lang="fr-FR" sz="1067" b="1">
                <a:solidFill>
                  <a:srgbClr val="0070C0"/>
                </a:solidFill>
                <a:latin typeface="Arial"/>
                <a:cs typeface="Arial"/>
              </a:rPr>
              <a:t>ESSMS pour personnes âgées</a:t>
            </a:r>
          </a:p>
        </p:txBody>
      </p:sp>
      <p:sp>
        <p:nvSpPr>
          <p:cNvPr id="10" name="Rectangle 9">
            <a:extLst>
              <a:ext uri="{FF2B5EF4-FFF2-40B4-BE49-F238E27FC236}">
                <a16:creationId xmlns:a16="http://schemas.microsoft.com/office/drawing/2014/main" id="{0EF606F9-A3A4-A11F-474A-BE4AD51B3348}"/>
              </a:ext>
            </a:extLst>
          </p:cNvPr>
          <p:cNvSpPr/>
          <p:nvPr/>
        </p:nvSpPr>
        <p:spPr>
          <a:xfrm>
            <a:off x="166992" y="3567112"/>
            <a:ext cx="1853264" cy="3006067"/>
          </a:xfrm>
          <a:prstGeom prst="rect">
            <a:avLst/>
          </a:prstGeom>
          <a:solidFill>
            <a:schemeClr val="bg1"/>
          </a:solid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11" name="ZoneTexte 10">
            <a:extLst>
              <a:ext uri="{FF2B5EF4-FFF2-40B4-BE49-F238E27FC236}">
                <a16:creationId xmlns:a16="http://schemas.microsoft.com/office/drawing/2014/main" id="{6052A63E-6080-24FE-CBFD-C5F5F7BF193D}"/>
              </a:ext>
            </a:extLst>
          </p:cNvPr>
          <p:cNvSpPr txBox="1"/>
          <p:nvPr/>
        </p:nvSpPr>
        <p:spPr>
          <a:xfrm>
            <a:off x="180529" y="1507585"/>
            <a:ext cx="11591855" cy="2184940"/>
          </a:xfrm>
          <a:prstGeom prst="rect">
            <a:avLst/>
          </a:prstGeom>
          <a:ln w="6350">
            <a:noFill/>
            <a:miter lim="800000"/>
          </a:ln>
        </p:spPr>
        <p:txBody>
          <a:bodyPr vert="horz" wrap="square" lIns="0" tIns="0" rIns="0" bIns="0" rtlCol="0" anchor="t">
            <a:noAutofit/>
          </a:bodyPr>
          <a:lstStyle/>
          <a:p>
            <a:pPr marL="742315" lvl="1" indent="-285115" defTabSz="1219170">
              <a:spcBef>
                <a:spcPts val="300"/>
              </a:spcBef>
              <a:spcAft>
                <a:spcPts val="800"/>
              </a:spcAft>
              <a:buFont typeface="Arial" panose="020B0604020202020204" pitchFamily="34" charset="0"/>
              <a:buChar char="•"/>
            </a:pPr>
            <a:r>
              <a:rPr lang="fr-FR" sz="1067" b="1">
                <a:solidFill>
                  <a:srgbClr val="000000"/>
                </a:solidFill>
                <a:latin typeface="Arial"/>
              </a:rPr>
              <a:t>Facilitation de la gestion de l’identité nationale de santé </a:t>
            </a:r>
            <a:r>
              <a:rPr lang="fr-FR" sz="1067">
                <a:solidFill>
                  <a:srgbClr val="000000"/>
                </a:solidFill>
                <a:latin typeface="Arial"/>
              </a:rPr>
              <a:t>par le professionnel pour sécuriser le parcours de la personne accompagnée</a:t>
            </a:r>
            <a:endParaRPr lang="en-US"/>
          </a:p>
          <a:p>
            <a:pPr marL="742315" lvl="1" indent="-285115" defTabSz="1219170">
              <a:spcBef>
                <a:spcPts val="300"/>
              </a:spcBef>
              <a:spcAft>
                <a:spcPts val="800"/>
              </a:spcAft>
              <a:buFont typeface="Arial" panose="020B0604020202020204" pitchFamily="34" charset="0"/>
              <a:buChar char="•"/>
            </a:pPr>
            <a:r>
              <a:rPr lang="fr-FR" sz="1067" b="1">
                <a:solidFill>
                  <a:srgbClr val="000000"/>
                </a:solidFill>
                <a:latin typeface="Arial"/>
              </a:rPr>
              <a:t>Amélioration de l’alimentation automatique et implémentation de la consultation intégrée de Mon espace santé (MES) </a:t>
            </a:r>
            <a:r>
              <a:rPr lang="fr-FR" sz="1067">
                <a:solidFill>
                  <a:srgbClr val="000000"/>
                </a:solidFill>
                <a:latin typeface="Arial"/>
              </a:rPr>
              <a:t>pour favoriser le partage de données de santé avec l’usager et les professionnels</a:t>
            </a:r>
            <a:endParaRPr lang="fr-FR" sz="1067">
              <a:solidFill>
                <a:srgbClr val="000000"/>
              </a:solidFill>
              <a:latin typeface="Arial"/>
              <a:cs typeface="Arial"/>
            </a:endParaRPr>
          </a:p>
          <a:p>
            <a:pPr marL="742315" lvl="1" indent="-285115" defTabSz="1219170">
              <a:spcBef>
                <a:spcPts val="300"/>
              </a:spcBef>
              <a:spcAft>
                <a:spcPts val="800"/>
              </a:spcAft>
              <a:buFont typeface="Arial" panose="020B0604020202020204" pitchFamily="34" charset="0"/>
              <a:buChar char="•"/>
            </a:pPr>
            <a:r>
              <a:rPr lang="fr-FR" sz="1067" b="1">
                <a:solidFill>
                  <a:srgbClr val="000000"/>
                </a:solidFill>
                <a:latin typeface="Arial"/>
              </a:rPr>
              <a:t>Optimisation de la Messagerie sécurisée de santé </a:t>
            </a:r>
            <a:r>
              <a:rPr lang="fr-FR" sz="1067">
                <a:solidFill>
                  <a:srgbClr val="000000"/>
                </a:solidFill>
                <a:latin typeface="Arial"/>
              </a:rPr>
              <a:t>pour permettre à l’ESMS de choisir l’opérateur de MSS qu’il souhaite et faciliter l’intégration de documents reçus par messagerie</a:t>
            </a:r>
            <a:endParaRPr lang="fr-FR" sz="1067">
              <a:solidFill>
                <a:srgbClr val="000000"/>
              </a:solidFill>
              <a:latin typeface="Arial"/>
              <a:cs typeface="Arial"/>
            </a:endParaRPr>
          </a:p>
          <a:p>
            <a:pPr marL="742315" lvl="1" indent="-285115" defTabSz="1219170">
              <a:spcBef>
                <a:spcPts val="300"/>
              </a:spcBef>
              <a:spcAft>
                <a:spcPts val="800"/>
              </a:spcAft>
              <a:buFont typeface="Arial" panose="020B0604020202020204" pitchFamily="34" charset="0"/>
              <a:buChar char="•"/>
            </a:pPr>
            <a:r>
              <a:rPr lang="fr-FR" sz="1050" b="1">
                <a:solidFill>
                  <a:srgbClr val="000000"/>
                </a:solidFill>
                <a:latin typeface="Arial"/>
              </a:rPr>
              <a:t>Implémentation de </a:t>
            </a:r>
            <a:r>
              <a:rPr lang="fr-FR" sz="1050" b="1" err="1">
                <a:solidFill>
                  <a:srgbClr val="000000"/>
                </a:solidFill>
                <a:latin typeface="Arial"/>
              </a:rPr>
              <a:t>ProSanté</a:t>
            </a:r>
            <a:r>
              <a:rPr lang="fr-FR" sz="1050" b="1">
                <a:solidFill>
                  <a:srgbClr val="000000"/>
                </a:solidFill>
                <a:latin typeface="Arial"/>
              </a:rPr>
              <a:t> </a:t>
            </a:r>
            <a:r>
              <a:rPr lang="fr-FR" sz="1050" b="1" err="1">
                <a:solidFill>
                  <a:srgbClr val="000000"/>
                </a:solidFill>
                <a:latin typeface="Arial"/>
              </a:rPr>
              <a:t>Connect</a:t>
            </a:r>
            <a:r>
              <a:rPr lang="fr-FR" sz="1050" b="1">
                <a:solidFill>
                  <a:srgbClr val="000000"/>
                </a:solidFill>
                <a:latin typeface="Arial"/>
              </a:rPr>
              <a:t> et de l’espace de confiance Pro Santé </a:t>
            </a:r>
            <a:r>
              <a:rPr lang="fr-FR" sz="1050" b="1" err="1">
                <a:solidFill>
                  <a:srgbClr val="000000"/>
                </a:solidFill>
                <a:latin typeface="Arial"/>
              </a:rPr>
              <a:t>Connect</a:t>
            </a:r>
            <a:r>
              <a:rPr lang="fr-FR" sz="1050" b="1">
                <a:solidFill>
                  <a:srgbClr val="000000"/>
                </a:solidFill>
                <a:latin typeface="Arial"/>
              </a:rPr>
              <a:t> </a:t>
            </a:r>
            <a:r>
              <a:rPr lang="fr-FR" sz="1050">
                <a:solidFill>
                  <a:srgbClr val="000000"/>
                </a:solidFill>
                <a:latin typeface="Arial"/>
              </a:rPr>
              <a:t>pour sécuriser l’authentification du professionnel et faciliter la navigation entre les services (le DUI, l’Ordonnance numérique, l’INS, Mon espace santé) </a:t>
            </a:r>
            <a:endParaRPr lang="fr-FR" sz="1050">
              <a:solidFill>
                <a:srgbClr val="000000"/>
              </a:solidFill>
              <a:latin typeface="Arial"/>
              <a:cs typeface="Arial"/>
            </a:endParaRPr>
          </a:p>
          <a:p>
            <a:pPr marL="742315" lvl="1" indent="-285115" defTabSz="1219170">
              <a:spcBef>
                <a:spcPts val="300"/>
              </a:spcBef>
              <a:spcAft>
                <a:spcPts val="800"/>
              </a:spcAft>
              <a:buFont typeface="Arial" panose="020B0604020202020204" pitchFamily="34" charset="0"/>
              <a:buChar char="•"/>
            </a:pPr>
            <a:r>
              <a:rPr lang="fr-FR" sz="1067" b="1">
                <a:solidFill>
                  <a:srgbClr val="000000"/>
                </a:solidFill>
                <a:latin typeface="Arial"/>
              </a:rPr>
              <a:t>Renforcement de la cybersécurité des logiciels de DUI </a:t>
            </a:r>
            <a:r>
              <a:rPr lang="fr-FR" sz="1067">
                <a:solidFill>
                  <a:srgbClr val="000000"/>
                </a:solidFill>
                <a:latin typeface="Arial"/>
              </a:rPr>
              <a:t>du marché pour assurer le contrôle et l’intégrité des données sensibles</a:t>
            </a:r>
            <a:endParaRPr lang="fr-FR" sz="1067">
              <a:solidFill>
                <a:srgbClr val="000000"/>
              </a:solidFill>
              <a:latin typeface="Arial"/>
              <a:cs typeface="Arial"/>
            </a:endParaRPr>
          </a:p>
        </p:txBody>
      </p:sp>
      <p:sp>
        <p:nvSpPr>
          <p:cNvPr id="12" name="Google Shape;1434;p101">
            <a:extLst>
              <a:ext uri="{FF2B5EF4-FFF2-40B4-BE49-F238E27FC236}">
                <a16:creationId xmlns:a16="http://schemas.microsoft.com/office/drawing/2014/main" id="{C328B594-B20E-FB86-AFF5-8F684FDACFEA}"/>
              </a:ext>
            </a:extLst>
          </p:cNvPr>
          <p:cNvSpPr/>
          <p:nvPr/>
        </p:nvSpPr>
        <p:spPr>
          <a:xfrm>
            <a:off x="2151993" y="3579425"/>
            <a:ext cx="2088587" cy="572788"/>
          </a:xfrm>
          <a:prstGeom prst="rect">
            <a:avLst/>
          </a:prstGeom>
          <a:solidFill>
            <a:srgbClr val="A6D6CD"/>
          </a:solidFill>
          <a:ln>
            <a:noFill/>
          </a:ln>
        </p:spPr>
        <p:txBody>
          <a:bodyPr spcFirstLastPara="1" wrap="square" lIns="36000" tIns="45700" rIns="36000" bIns="45700" anchor="ctr" anchorCtr="0">
            <a:noAutofit/>
          </a:bodyPr>
          <a:lstStyle/>
          <a:p>
            <a:pPr algn="ctr" defTabSz="914377"/>
            <a:r>
              <a:rPr lang="fr-FR" sz="1067" b="1">
                <a:solidFill>
                  <a:srgbClr val="0070C0"/>
                </a:solidFill>
                <a:latin typeface="Arial"/>
                <a:cs typeface="Arial"/>
              </a:rPr>
              <a:t>ESSMS pour personnes handicapées</a:t>
            </a:r>
          </a:p>
        </p:txBody>
      </p:sp>
      <p:sp>
        <p:nvSpPr>
          <p:cNvPr id="13" name="Google Shape;1434;p101">
            <a:extLst>
              <a:ext uri="{FF2B5EF4-FFF2-40B4-BE49-F238E27FC236}">
                <a16:creationId xmlns:a16="http://schemas.microsoft.com/office/drawing/2014/main" id="{8E4E5B38-C4E0-7006-915A-9E73002449FA}"/>
              </a:ext>
            </a:extLst>
          </p:cNvPr>
          <p:cNvSpPr/>
          <p:nvPr/>
        </p:nvSpPr>
        <p:spPr>
          <a:xfrm>
            <a:off x="10316908" y="3596147"/>
            <a:ext cx="1538352" cy="585100"/>
          </a:xfrm>
          <a:prstGeom prst="rect">
            <a:avLst/>
          </a:prstGeom>
          <a:solidFill>
            <a:srgbClr val="A6D6CD"/>
          </a:solidFill>
          <a:ln>
            <a:noFill/>
          </a:ln>
        </p:spPr>
        <p:txBody>
          <a:bodyPr spcFirstLastPara="1" wrap="square" lIns="36000" tIns="45700" rIns="36000" bIns="45700" anchor="ctr" anchorCtr="0">
            <a:noAutofit/>
          </a:bodyPr>
          <a:lstStyle/>
          <a:p>
            <a:pPr algn="ctr" defTabSz="914377"/>
            <a:r>
              <a:rPr lang="fr-FR" sz="1067" b="1">
                <a:solidFill>
                  <a:srgbClr val="0070C0"/>
                </a:solidFill>
                <a:latin typeface="Arial"/>
                <a:cs typeface="Arial"/>
              </a:rPr>
              <a:t>ESSMS de l’Accueil, hébergement, insertion</a:t>
            </a:r>
          </a:p>
        </p:txBody>
      </p:sp>
      <p:sp>
        <p:nvSpPr>
          <p:cNvPr id="14" name="Google Shape;1434;p101">
            <a:extLst>
              <a:ext uri="{FF2B5EF4-FFF2-40B4-BE49-F238E27FC236}">
                <a16:creationId xmlns:a16="http://schemas.microsoft.com/office/drawing/2014/main" id="{44FFD220-4AC8-2CB9-2C8B-B4B434C61F2C}"/>
              </a:ext>
            </a:extLst>
          </p:cNvPr>
          <p:cNvSpPr/>
          <p:nvPr/>
        </p:nvSpPr>
        <p:spPr>
          <a:xfrm>
            <a:off x="175704" y="3576697"/>
            <a:ext cx="1844553" cy="585099"/>
          </a:xfrm>
          <a:prstGeom prst="rect">
            <a:avLst/>
          </a:prstGeom>
          <a:solidFill>
            <a:srgbClr val="A6D6CD"/>
          </a:solidFill>
          <a:ln>
            <a:noFill/>
          </a:ln>
        </p:spPr>
        <p:txBody>
          <a:bodyPr spcFirstLastPara="1" wrap="square" lIns="36000" tIns="45700" rIns="36000" bIns="45700" anchor="ctr" anchorCtr="0">
            <a:noAutofit/>
          </a:bodyPr>
          <a:lstStyle/>
          <a:p>
            <a:pPr algn="ctr" defTabSz="914377">
              <a:defRPr/>
            </a:pPr>
            <a:r>
              <a:rPr lang="fr-FR" sz="1067" b="1">
                <a:solidFill>
                  <a:srgbClr val="0070C0"/>
                </a:solidFill>
                <a:latin typeface="Arial"/>
                <a:cs typeface="Arial"/>
              </a:rPr>
              <a:t>ESSMS du domicile</a:t>
            </a:r>
          </a:p>
        </p:txBody>
      </p:sp>
      <p:sp>
        <p:nvSpPr>
          <p:cNvPr id="16" name="Google Shape;1434;p101">
            <a:extLst>
              <a:ext uri="{FF2B5EF4-FFF2-40B4-BE49-F238E27FC236}">
                <a16:creationId xmlns:a16="http://schemas.microsoft.com/office/drawing/2014/main" id="{9451F1BA-AD1F-AEF7-AD79-05EF3B15B8D6}"/>
              </a:ext>
            </a:extLst>
          </p:cNvPr>
          <p:cNvSpPr/>
          <p:nvPr/>
        </p:nvSpPr>
        <p:spPr>
          <a:xfrm>
            <a:off x="8467943" y="3586281"/>
            <a:ext cx="1766400" cy="585100"/>
          </a:xfrm>
          <a:prstGeom prst="rect">
            <a:avLst/>
          </a:prstGeom>
          <a:solidFill>
            <a:srgbClr val="A6D6CD"/>
          </a:solidFill>
          <a:ln>
            <a:noFill/>
          </a:ln>
        </p:spPr>
        <p:txBody>
          <a:bodyPr spcFirstLastPara="1" wrap="square" lIns="36000" tIns="45700" rIns="36000" bIns="45700" anchor="ctr" anchorCtr="0">
            <a:noAutofit/>
          </a:bodyPr>
          <a:lstStyle/>
          <a:p>
            <a:pPr algn="ctr" defTabSz="914377"/>
            <a:r>
              <a:rPr lang="fr-FR" sz="1067" b="1">
                <a:solidFill>
                  <a:srgbClr val="0070C0"/>
                </a:solidFill>
                <a:latin typeface="Arial"/>
                <a:cs typeface="Arial"/>
              </a:rPr>
              <a:t>ESSMS de la protection de l’enfance</a:t>
            </a:r>
          </a:p>
        </p:txBody>
      </p:sp>
      <p:sp>
        <p:nvSpPr>
          <p:cNvPr id="18" name="Google Shape;1434;p101">
            <a:extLst>
              <a:ext uri="{FF2B5EF4-FFF2-40B4-BE49-F238E27FC236}">
                <a16:creationId xmlns:a16="http://schemas.microsoft.com/office/drawing/2014/main" id="{B352C0DC-1AEE-CED4-EF1E-84393397DEC8}"/>
              </a:ext>
            </a:extLst>
          </p:cNvPr>
          <p:cNvSpPr/>
          <p:nvPr/>
        </p:nvSpPr>
        <p:spPr>
          <a:xfrm>
            <a:off x="6660313" y="3598187"/>
            <a:ext cx="1689019" cy="575516"/>
          </a:xfrm>
          <a:prstGeom prst="rect">
            <a:avLst/>
          </a:prstGeom>
          <a:solidFill>
            <a:srgbClr val="A6D6CD"/>
          </a:solidFill>
          <a:ln>
            <a:noFill/>
          </a:ln>
        </p:spPr>
        <p:txBody>
          <a:bodyPr spcFirstLastPara="1" wrap="square" lIns="36000" tIns="45700" rIns="36000" bIns="45700" anchor="ctr" anchorCtr="0">
            <a:noAutofit/>
          </a:bodyPr>
          <a:lstStyle/>
          <a:p>
            <a:pPr algn="ctr" defTabSz="914377"/>
            <a:r>
              <a:rPr lang="fr-FR" sz="1067" b="1">
                <a:solidFill>
                  <a:srgbClr val="0070C0"/>
                </a:solidFill>
                <a:latin typeface="Arial"/>
                <a:cs typeface="Arial"/>
              </a:rPr>
              <a:t>ESSMS pour les personnes en difficulté spécifique</a:t>
            </a:r>
          </a:p>
        </p:txBody>
      </p:sp>
      <p:pic>
        <p:nvPicPr>
          <p:cNvPr id="19" name="Picture 2" descr="L'Identité Nationale de Santé (INS) | G_NIUS">
            <a:extLst>
              <a:ext uri="{FF2B5EF4-FFF2-40B4-BE49-F238E27FC236}">
                <a16:creationId xmlns:a16="http://schemas.microsoft.com/office/drawing/2014/main" id="{15DB8455-949F-A0C2-6418-BE1F4BE16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98" y="1419555"/>
            <a:ext cx="412887" cy="36933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Lancement de l'application « Mon espace santé » : le nouveau carnet de  santé numérique">
            <a:extLst>
              <a:ext uri="{FF2B5EF4-FFF2-40B4-BE49-F238E27FC236}">
                <a16:creationId xmlns:a16="http://schemas.microsoft.com/office/drawing/2014/main" id="{07355ED8-35EB-8547-6FAE-2889BFC31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35" y="1829988"/>
            <a:ext cx="414219" cy="2581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MSSanté Pro | Maison de Santé Marie Galène">
            <a:extLst>
              <a:ext uri="{FF2B5EF4-FFF2-40B4-BE49-F238E27FC236}">
                <a16:creationId xmlns:a16="http://schemas.microsoft.com/office/drawing/2014/main" id="{E66449EE-0A7F-E2D7-1278-3B703A2232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79" y="2227129"/>
            <a:ext cx="278191" cy="2974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écuriser l'identification électronique des personnes morales grâce aux  Certificats logiciels - e-santé Occitanie">
            <a:extLst>
              <a:ext uri="{FF2B5EF4-FFF2-40B4-BE49-F238E27FC236}">
                <a16:creationId xmlns:a16="http://schemas.microsoft.com/office/drawing/2014/main" id="{A3BB8156-EC4F-21C4-CB43-614D31DFF47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48" t="13559" r="54415" b="56730"/>
          <a:stretch/>
        </p:blipFill>
        <p:spPr bwMode="auto">
          <a:xfrm>
            <a:off x="367523" y="2674635"/>
            <a:ext cx="412887" cy="4070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yber Security Logo - Images et vidéos libres de droits | Adobe Stock">
            <a:extLst>
              <a:ext uri="{FF2B5EF4-FFF2-40B4-BE49-F238E27FC236}">
                <a16:creationId xmlns:a16="http://schemas.microsoft.com/office/drawing/2014/main" id="{F397BCE7-0F10-973D-C68C-9DD638D1CBE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338" t="11399" r="26092" b="10568"/>
          <a:stretch/>
        </p:blipFill>
        <p:spPr bwMode="auto">
          <a:xfrm>
            <a:off x="431098" y="3127222"/>
            <a:ext cx="283572" cy="28509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EB937994-477E-8EA2-38C0-BB6295BD503E}"/>
              </a:ext>
            </a:extLst>
          </p:cNvPr>
          <p:cNvSpPr/>
          <p:nvPr/>
        </p:nvSpPr>
        <p:spPr>
          <a:xfrm>
            <a:off x="180531" y="1081395"/>
            <a:ext cx="11701003" cy="2364575"/>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3" name="Rectangle 32">
            <a:extLst>
              <a:ext uri="{FF2B5EF4-FFF2-40B4-BE49-F238E27FC236}">
                <a16:creationId xmlns:a16="http://schemas.microsoft.com/office/drawing/2014/main" id="{46F0EDEA-61ED-CEA9-8907-EB8A9ACB250F}"/>
              </a:ext>
            </a:extLst>
          </p:cNvPr>
          <p:cNvSpPr/>
          <p:nvPr/>
        </p:nvSpPr>
        <p:spPr>
          <a:xfrm>
            <a:off x="2151993" y="3592598"/>
            <a:ext cx="2088587" cy="2980581"/>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4" name="Rectangle 33">
            <a:extLst>
              <a:ext uri="{FF2B5EF4-FFF2-40B4-BE49-F238E27FC236}">
                <a16:creationId xmlns:a16="http://schemas.microsoft.com/office/drawing/2014/main" id="{ED10A781-9D65-598A-C935-1FED7EAEF75A}"/>
              </a:ext>
            </a:extLst>
          </p:cNvPr>
          <p:cNvSpPr/>
          <p:nvPr/>
        </p:nvSpPr>
        <p:spPr>
          <a:xfrm>
            <a:off x="4363439" y="3611118"/>
            <a:ext cx="2205120" cy="2962061"/>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5" name="Rectangle 34">
            <a:extLst>
              <a:ext uri="{FF2B5EF4-FFF2-40B4-BE49-F238E27FC236}">
                <a16:creationId xmlns:a16="http://schemas.microsoft.com/office/drawing/2014/main" id="{B7FF223D-69DA-5B4D-A7F1-5600A473FD1D}"/>
              </a:ext>
            </a:extLst>
          </p:cNvPr>
          <p:cNvSpPr/>
          <p:nvPr/>
        </p:nvSpPr>
        <p:spPr>
          <a:xfrm>
            <a:off x="6660320" y="3600740"/>
            <a:ext cx="1699527" cy="2962061"/>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6" name="Rectangle 35">
            <a:extLst>
              <a:ext uri="{FF2B5EF4-FFF2-40B4-BE49-F238E27FC236}">
                <a16:creationId xmlns:a16="http://schemas.microsoft.com/office/drawing/2014/main" id="{A9347D9A-F1A2-8DE8-AC0B-A055206F93A1}"/>
              </a:ext>
            </a:extLst>
          </p:cNvPr>
          <p:cNvSpPr/>
          <p:nvPr/>
        </p:nvSpPr>
        <p:spPr>
          <a:xfrm>
            <a:off x="8458348" y="3596147"/>
            <a:ext cx="1776000" cy="2962061"/>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7" name="Rectangle 36">
            <a:extLst>
              <a:ext uri="{FF2B5EF4-FFF2-40B4-BE49-F238E27FC236}">
                <a16:creationId xmlns:a16="http://schemas.microsoft.com/office/drawing/2014/main" id="{7E62E900-BA29-C18A-4F7B-A8196D23C942}"/>
              </a:ext>
            </a:extLst>
          </p:cNvPr>
          <p:cNvSpPr/>
          <p:nvPr/>
        </p:nvSpPr>
        <p:spPr>
          <a:xfrm>
            <a:off x="10316914" y="3588834"/>
            <a:ext cx="1551081" cy="2962061"/>
          </a:xfrm>
          <a:prstGeom prst="rect">
            <a:avLst/>
          </a:prstGeom>
          <a:noFill/>
          <a:ln w="12700">
            <a:solidFill>
              <a:schemeClr val="bg1">
                <a:lumMod val="50000"/>
              </a:schemeClr>
            </a:solidFill>
            <a:prstDash val="sysDot"/>
            <a:miter lim="800000"/>
          </a:ln>
        </p:spPr>
        <p:txBody>
          <a:bodyPr vert="horz" wrap="none" lIns="0" tIns="0" rIns="0" bIns="0" rtlCol="0" anchor="ctr" anchorCtr="0">
            <a:noAutofit/>
          </a:bodyPr>
          <a:lstStyle/>
          <a:p>
            <a:pPr algn="ctr" defTabSz="914377">
              <a:spcBef>
                <a:spcPts val="300"/>
              </a:spcBef>
              <a:spcAft>
                <a:spcPts val="300"/>
              </a:spcAft>
              <a:defRPr/>
            </a:pPr>
            <a:endParaRPr lang="fr-FR" sz="1600">
              <a:solidFill>
                <a:srgbClr val="293173"/>
              </a:solidFill>
              <a:latin typeface="Arial"/>
            </a:endParaRPr>
          </a:p>
        </p:txBody>
      </p:sp>
      <p:sp>
        <p:nvSpPr>
          <p:cNvPr id="38" name="ZoneTexte 37">
            <a:extLst>
              <a:ext uri="{FF2B5EF4-FFF2-40B4-BE49-F238E27FC236}">
                <a16:creationId xmlns:a16="http://schemas.microsoft.com/office/drawing/2014/main" id="{E347BBF2-12BE-2413-E899-05280FBDA8D5}"/>
              </a:ext>
            </a:extLst>
          </p:cNvPr>
          <p:cNvSpPr txBox="1"/>
          <p:nvPr/>
        </p:nvSpPr>
        <p:spPr>
          <a:xfrm>
            <a:off x="204820" y="4174971"/>
            <a:ext cx="1738169" cy="2122907"/>
          </a:xfrm>
          <a:prstGeom prst="rect">
            <a:avLst/>
          </a:prstGeom>
          <a:ln w="6350">
            <a:noFill/>
            <a:miter lim="800000"/>
          </a:ln>
        </p:spPr>
        <p:txBody>
          <a:bodyPr vert="horz" wrap="square" lIns="0" tIns="0" rIns="0" bIns="0" rtlCol="0">
            <a:noAutofit/>
          </a:bodyPr>
          <a:lstStyle/>
          <a:p>
            <a:pPr marL="118530" lvl="1" indent="-118530" defTabSz="1219170">
              <a:spcBef>
                <a:spcPts val="300"/>
              </a:spcBef>
              <a:spcAft>
                <a:spcPts val="800"/>
              </a:spcAft>
              <a:buFont typeface="Arial" panose="020B0604020202020204" pitchFamily="34" charset="0"/>
              <a:buChar char="•"/>
            </a:pPr>
            <a:r>
              <a:rPr lang="fr-FR" sz="933" b="1">
                <a:solidFill>
                  <a:srgbClr val="000000"/>
                </a:solidFill>
                <a:latin typeface="Arial"/>
              </a:rPr>
              <a:t>Assurer une meilleure prise en charge : </a:t>
            </a:r>
            <a:r>
              <a:rPr lang="fr-FR" sz="933">
                <a:solidFill>
                  <a:srgbClr val="000000"/>
                </a:solidFill>
                <a:latin typeface="Arial"/>
              </a:rPr>
              <a:t>production et transmission des notes de vaccination, des TROD et du Dossier de Liaison d’urgence à MES</a:t>
            </a:r>
          </a:p>
          <a:p>
            <a:pPr marL="118530" lvl="1" indent="-118530" defTabSz="1219170">
              <a:spcBef>
                <a:spcPts val="267"/>
              </a:spcBef>
              <a:buFont typeface="Arial" panose="020B0604020202020204" pitchFamily="34" charset="0"/>
              <a:buChar char="•"/>
            </a:pPr>
            <a:r>
              <a:rPr lang="fr-FR" sz="933" b="1">
                <a:solidFill>
                  <a:srgbClr val="000000"/>
                </a:solidFill>
                <a:latin typeface="Arial"/>
              </a:rPr>
              <a:t>Faciliter et fiabiliser les remontées des données : </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Remontée de données pour la tarification des SSIAD à SIDOBA par API</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Architecture pour la remontée des données pour le SI APA par API</a:t>
            </a:r>
          </a:p>
          <a:p>
            <a:pPr marL="118530" lvl="1" indent="-118530" defTabSz="1219170">
              <a:spcBef>
                <a:spcPts val="300"/>
              </a:spcBef>
              <a:spcAft>
                <a:spcPts val="800"/>
              </a:spcAft>
              <a:buFont typeface="Arial" panose="020B0604020202020204" pitchFamily="34" charset="0"/>
              <a:buChar char="•"/>
            </a:pPr>
            <a:endParaRPr lang="fr-FR" sz="933">
              <a:solidFill>
                <a:srgbClr val="000000"/>
              </a:solidFill>
              <a:latin typeface="Arial"/>
            </a:endParaRPr>
          </a:p>
        </p:txBody>
      </p:sp>
      <p:sp>
        <p:nvSpPr>
          <p:cNvPr id="39" name="ZoneTexte 38">
            <a:extLst>
              <a:ext uri="{FF2B5EF4-FFF2-40B4-BE49-F238E27FC236}">
                <a16:creationId xmlns:a16="http://schemas.microsoft.com/office/drawing/2014/main" id="{50C68DC3-BA02-3E9C-568A-8E3B8DBA8DAC}"/>
              </a:ext>
            </a:extLst>
          </p:cNvPr>
          <p:cNvSpPr txBox="1"/>
          <p:nvPr/>
        </p:nvSpPr>
        <p:spPr>
          <a:xfrm>
            <a:off x="2171193" y="4174968"/>
            <a:ext cx="2069387" cy="2054083"/>
          </a:xfrm>
          <a:prstGeom prst="rect">
            <a:avLst/>
          </a:prstGeom>
          <a:ln w="6350">
            <a:noFill/>
            <a:miter lim="800000"/>
          </a:ln>
        </p:spPr>
        <p:txBody>
          <a:bodyPr vert="horz" wrap="square" lIns="0" tIns="0" rIns="0" bIns="0" rtlCol="0">
            <a:noAutofit/>
          </a:bodyPr>
          <a:lstStyle/>
          <a:p>
            <a:pPr marL="118530" lvl="1" indent="-118530" defTabSz="1219170">
              <a:spcBef>
                <a:spcPts val="267"/>
              </a:spcBef>
              <a:buFont typeface="Arial" panose="020B0604020202020204" pitchFamily="34" charset="0"/>
              <a:buChar char="•"/>
            </a:pPr>
            <a:r>
              <a:rPr lang="fr-FR" sz="933" b="1">
                <a:solidFill>
                  <a:srgbClr val="000000"/>
                </a:solidFill>
                <a:latin typeface="Arial"/>
              </a:rPr>
              <a:t>Assurer une meilleure prise en charge : </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Production et transmission des notes de vaccination et des TROD à MES</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Facilitation de la circulation de l’information des CR de biologie</a:t>
            </a:r>
          </a:p>
          <a:p>
            <a:pPr marL="118530" lvl="1" indent="-118530" defTabSz="1219170">
              <a:spcBef>
                <a:spcPts val="300"/>
              </a:spcBef>
              <a:spcAft>
                <a:spcPts val="800"/>
              </a:spcAft>
              <a:buFont typeface="Arial" panose="020B0604020202020204" pitchFamily="34" charset="0"/>
              <a:buChar char="•"/>
            </a:pPr>
            <a:r>
              <a:rPr lang="fr-FR" sz="933" b="1">
                <a:solidFill>
                  <a:srgbClr val="000000"/>
                </a:solidFill>
                <a:latin typeface="Arial"/>
              </a:rPr>
              <a:t>Faciliter l’orientation des usagers : </a:t>
            </a:r>
            <a:r>
              <a:rPr lang="fr-FR" sz="933">
                <a:solidFill>
                  <a:srgbClr val="000000"/>
                </a:solidFill>
                <a:latin typeface="Arial"/>
              </a:rPr>
              <a:t>déployer l’interopérabilité </a:t>
            </a:r>
            <a:r>
              <a:rPr lang="fr-FR" sz="933" err="1">
                <a:solidFill>
                  <a:srgbClr val="000000"/>
                </a:solidFill>
                <a:latin typeface="Arial"/>
              </a:rPr>
              <a:t>ViaTrajectoire</a:t>
            </a:r>
            <a:r>
              <a:rPr lang="fr-FR" sz="933">
                <a:solidFill>
                  <a:srgbClr val="000000"/>
                </a:solidFill>
                <a:latin typeface="Arial"/>
              </a:rPr>
              <a:t> PH &lt;&gt; DUI</a:t>
            </a:r>
          </a:p>
          <a:p>
            <a:pPr marL="118530" lvl="1" indent="-118530" defTabSz="1219170">
              <a:spcBef>
                <a:spcPts val="267"/>
              </a:spcBef>
              <a:buFont typeface="Arial" panose="020B0604020202020204" pitchFamily="34" charset="0"/>
              <a:buChar char="•"/>
            </a:pPr>
            <a:r>
              <a:rPr lang="fr-FR" sz="933" b="1">
                <a:solidFill>
                  <a:srgbClr val="000000"/>
                </a:solidFill>
                <a:latin typeface="Arial"/>
              </a:rPr>
              <a:t>Faciliter et fiabiliser les remontées des données : </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Architecture pour la remontée de données SERAFIN à SIDOBA par API</a:t>
            </a:r>
          </a:p>
          <a:p>
            <a:pPr marL="234945" lvl="2" defTabSz="1219170">
              <a:spcBef>
                <a:spcPts val="267"/>
              </a:spcBef>
            </a:pPr>
            <a:endParaRPr lang="fr-FR" sz="933">
              <a:solidFill>
                <a:srgbClr val="000000"/>
              </a:solidFill>
              <a:latin typeface="Arial"/>
            </a:endParaRPr>
          </a:p>
          <a:p>
            <a:pPr marL="0" lvl="1" defTabSz="1200121">
              <a:spcBef>
                <a:spcPts val="267"/>
              </a:spcBef>
            </a:pPr>
            <a:endParaRPr lang="fr-FR" sz="933">
              <a:solidFill>
                <a:srgbClr val="000000"/>
              </a:solidFill>
              <a:latin typeface="Arial"/>
            </a:endParaRPr>
          </a:p>
          <a:p>
            <a:pPr marL="118530" lvl="1" indent="-118530" defTabSz="1219170">
              <a:spcBef>
                <a:spcPts val="300"/>
              </a:spcBef>
              <a:spcAft>
                <a:spcPts val="800"/>
              </a:spcAft>
              <a:buFont typeface="Arial" panose="020B0604020202020204" pitchFamily="34" charset="0"/>
              <a:buChar char="•"/>
            </a:pPr>
            <a:endParaRPr lang="fr-FR" sz="933">
              <a:solidFill>
                <a:srgbClr val="000000"/>
              </a:solidFill>
              <a:latin typeface="Arial"/>
            </a:endParaRPr>
          </a:p>
        </p:txBody>
      </p:sp>
      <p:sp>
        <p:nvSpPr>
          <p:cNvPr id="40" name="ZoneTexte 39">
            <a:extLst>
              <a:ext uri="{FF2B5EF4-FFF2-40B4-BE49-F238E27FC236}">
                <a16:creationId xmlns:a16="http://schemas.microsoft.com/office/drawing/2014/main" id="{FFF95192-16A0-7810-DDFB-3D84BA2742E5}"/>
              </a:ext>
            </a:extLst>
          </p:cNvPr>
          <p:cNvSpPr txBox="1"/>
          <p:nvPr/>
        </p:nvSpPr>
        <p:spPr>
          <a:xfrm>
            <a:off x="4363434" y="4199767"/>
            <a:ext cx="2206197" cy="2122907"/>
          </a:xfrm>
          <a:prstGeom prst="rect">
            <a:avLst/>
          </a:prstGeom>
          <a:ln w="6350">
            <a:noFill/>
            <a:miter lim="800000"/>
          </a:ln>
        </p:spPr>
        <p:txBody>
          <a:bodyPr vert="horz" wrap="square" lIns="0" tIns="0" rIns="0" bIns="0" rtlCol="0">
            <a:noAutofit/>
          </a:bodyPr>
          <a:lstStyle/>
          <a:p>
            <a:pPr marL="118530" lvl="1" indent="-118530" defTabSz="1219170">
              <a:spcBef>
                <a:spcPts val="300"/>
              </a:spcBef>
              <a:spcAft>
                <a:spcPts val="200"/>
              </a:spcAft>
              <a:buFont typeface="Arial" panose="020B0604020202020204" pitchFamily="34" charset="0"/>
              <a:buChar char="•"/>
            </a:pPr>
            <a:r>
              <a:rPr lang="fr-FR" sz="933" b="1">
                <a:solidFill>
                  <a:srgbClr val="000000"/>
                </a:solidFill>
                <a:latin typeface="Arial"/>
              </a:rPr>
              <a:t>Assurer une meilleure prise en charge : </a:t>
            </a:r>
            <a:r>
              <a:rPr lang="fr-FR" sz="933">
                <a:solidFill>
                  <a:srgbClr val="000000"/>
                </a:solidFill>
                <a:latin typeface="Arial"/>
              </a:rPr>
              <a:t>production et transmission des notes de vaccination, des TROD et du Dossier de Liaison d’urgence à MES</a:t>
            </a:r>
          </a:p>
          <a:p>
            <a:pPr marL="118530" lvl="1" indent="-118530" defTabSz="1219170">
              <a:spcBef>
                <a:spcPts val="300"/>
              </a:spcBef>
              <a:spcAft>
                <a:spcPts val="200"/>
              </a:spcAft>
              <a:buFont typeface="Arial" panose="020B0604020202020204" pitchFamily="34" charset="0"/>
              <a:buChar char="•"/>
            </a:pPr>
            <a:r>
              <a:rPr lang="fr-FR" sz="933" b="1">
                <a:solidFill>
                  <a:srgbClr val="000000"/>
                </a:solidFill>
                <a:latin typeface="Arial"/>
              </a:rPr>
              <a:t>Réduire les risques iatrogéniques </a:t>
            </a:r>
            <a:r>
              <a:rPr lang="fr-FR" sz="933">
                <a:solidFill>
                  <a:srgbClr val="000000"/>
                </a:solidFill>
                <a:latin typeface="Arial"/>
              </a:rPr>
              <a:t>: déploiement de l’ordonnance numérique</a:t>
            </a:r>
          </a:p>
          <a:p>
            <a:pPr marL="118530" lvl="1" indent="-118530" defTabSz="1219170">
              <a:spcBef>
                <a:spcPts val="267"/>
              </a:spcBef>
              <a:spcAft>
                <a:spcPts val="200"/>
              </a:spcAft>
              <a:buFont typeface="Arial" panose="020B0604020202020204" pitchFamily="34" charset="0"/>
              <a:buChar char="•"/>
            </a:pPr>
            <a:r>
              <a:rPr lang="fr-FR" sz="933" b="1">
                <a:solidFill>
                  <a:srgbClr val="000000"/>
                </a:solidFill>
                <a:latin typeface="Arial"/>
              </a:rPr>
              <a:t>Faciliter et fiabiliser les remontées des données : </a:t>
            </a:r>
          </a:p>
          <a:p>
            <a:pPr marL="353475" lvl="2" indent="-118530" defTabSz="1219170">
              <a:spcBef>
                <a:spcPts val="267"/>
              </a:spcBef>
              <a:spcAft>
                <a:spcPts val="200"/>
              </a:spcAft>
              <a:buFont typeface="Courier New" panose="02070309020205020404" pitchFamily="49" charset="0"/>
              <a:buChar char="o"/>
            </a:pPr>
            <a:r>
              <a:rPr lang="fr-FR" sz="933">
                <a:solidFill>
                  <a:srgbClr val="000000"/>
                </a:solidFill>
              </a:rPr>
              <a:t>Architecture pour la remontée de données </a:t>
            </a:r>
            <a:r>
              <a:rPr lang="fr-FR" sz="933">
                <a:solidFill>
                  <a:srgbClr val="000000"/>
                </a:solidFill>
                <a:latin typeface="Arial"/>
              </a:rPr>
              <a:t>RAMA à SIDOBA par API</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Architecture pour la remontée des données pour PATHOS par API</a:t>
            </a:r>
          </a:p>
        </p:txBody>
      </p:sp>
      <p:sp>
        <p:nvSpPr>
          <p:cNvPr id="41" name="ZoneTexte 40">
            <a:extLst>
              <a:ext uri="{FF2B5EF4-FFF2-40B4-BE49-F238E27FC236}">
                <a16:creationId xmlns:a16="http://schemas.microsoft.com/office/drawing/2014/main" id="{2CE71A20-3364-F190-FF71-6EF605B71843}"/>
              </a:ext>
            </a:extLst>
          </p:cNvPr>
          <p:cNvSpPr txBox="1"/>
          <p:nvPr/>
        </p:nvSpPr>
        <p:spPr>
          <a:xfrm>
            <a:off x="6710241" y="4202184"/>
            <a:ext cx="1601053" cy="1859672"/>
          </a:xfrm>
          <a:prstGeom prst="rect">
            <a:avLst/>
          </a:prstGeom>
          <a:ln w="6350">
            <a:noFill/>
            <a:miter lim="800000"/>
          </a:ln>
        </p:spPr>
        <p:txBody>
          <a:bodyPr vert="horz" wrap="square" lIns="0" tIns="0" rIns="0" bIns="0" rtlCol="0">
            <a:noAutofit/>
          </a:bodyPr>
          <a:lstStyle/>
          <a:p>
            <a:pPr marL="118530" lvl="1" indent="-118530" defTabSz="1219170">
              <a:spcBef>
                <a:spcPts val="300"/>
              </a:spcBef>
              <a:spcAft>
                <a:spcPts val="800"/>
              </a:spcAft>
              <a:buFont typeface="Arial" panose="020B0604020202020204" pitchFamily="34" charset="0"/>
              <a:buChar char="•"/>
            </a:pPr>
            <a:r>
              <a:rPr lang="fr-FR" sz="933" b="1">
                <a:solidFill>
                  <a:srgbClr val="000000"/>
                </a:solidFill>
                <a:latin typeface="Arial"/>
              </a:rPr>
              <a:t>Assurer une meilleure prise en charge : </a:t>
            </a:r>
            <a:r>
              <a:rPr lang="fr-FR" sz="933">
                <a:solidFill>
                  <a:srgbClr val="000000"/>
                </a:solidFill>
                <a:latin typeface="Arial"/>
              </a:rPr>
              <a:t>production et transmission des notes de vaccination, des TROD à MES</a:t>
            </a:r>
          </a:p>
        </p:txBody>
      </p:sp>
      <p:sp>
        <p:nvSpPr>
          <p:cNvPr id="42" name="ZoneTexte 41">
            <a:extLst>
              <a:ext uri="{FF2B5EF4-FFF2-40B4-BE49-F238E27FC236}">
                <a16:creationId xmlns:a16="http://schemas.microsoft.com/office/drawing/2014/main" id="{888078F0-B862-A6CA-8F53-2ECBFA5E29B2}"/>
              </a:ext>
            </a:extLst>
          </p:cNvPr>
          <p:cNvSpPr txBox="1"/>
          <p:nvPr/>
        </p:nvSpPr>
        <p:spPr>
          <a:xfrm>
            <a:off x="8491584" y="4207457"/>
            <a:ext cx="1678275" cy="2122907"/>
          </a:xfrm>
          <a:prstGeom prst="rect">
            <a:avLst/>
          </a:prstGeom>
          <a:ln w="6350">
            <a:noFill/>
            <a:miter lim="800000"/>
          </a:ln>
        </p:spPr>
        <p:txBody>
          <a:bodyPr vert="horz" wrap="square" lIns="0" tIns="0" rIns="0" bIns="0" rtlCol="0">
            <a:noAutofit/>
          </a:bodyPr>
          <a:lstStyle/>
          <a:p>
            <a:pPr marL="118530" lvl="1" indent="-118530" defTabSz="1219170">
              <a:spcBef>
                <a:spcPts val="267"/>
              </a:spcBef>
              <a:buFont typeface="Arial" panose="020B0604020202020204" pitchFamily="34" charset="0"/>
              <a:buChar char="•"/>
            </a:pPr>
            <a:r>
              <a:rPr lang="fr-FR" sz="933" b="1">
                <a:solidFill>
                  <a:srgbClr val="000000"/>
                </a:solidFill>
                <a:latin typeface="Arial"/>
              </a:rPr>
              <a:t>Faciliter et fiabiliser les remontées des données : </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Création d’un tableau de </a:t>
            </a:r>
            <a:r>
              <a:rPr lang="fr-FR" sz="933" err="1">
                <a:solidFill>
                  <a:srgbClr val="000000"/>
                </a:solidFill>
                <a:latin typeface="Arial"/>
              </a:rPr>
              <a:t>reporting</a:t>
            </a:r>
            <a:r>
              <a:rPr lang="fr-FR" sz="933">
                <a:solidFill>
                  <a:srgbClr val="000000"/>
                </a:solidFill>
                <a:latin typeface="Arial"/>
              </a:rPr>
              <a:t> sur les places disponibles dans l’établissement</a:t>
            </a:r>
          </a:p>
          <a:p>
            <a:pPr marL="234945" lvl="2" defTabSz="1219170">
              <a:spcBef>
                <a:spcPts val="267"/>
              </a:spcBef>
            </a:pPr>
            <a:endParaRPr lang="fr-FR" sz="933">
              <a:solidFill>
                <a:srgbClr val="000000"/>
              </a:solidFill>
              <a:latin typeface="Arial"/>
            </a:endParaRPr>
          </a:p>
          <a:p>
            <a:pPr marL="118530" lvl="1" indent="-118530" defTabSz="1219170">
              <a:spcBef>
                <a:spcPts val="267"/>
              </a:spcBef>
              <a:buFont typeface="Arial" panose="020B0604020202020204" pitchFamily="34" charset="0"/>
              <a:buChar char="•"/>
            </a:pPr>
            <a:r>
              <a:rPr lang="fr-FR" sz="933" b="1">
                <a:solidFill>
                  <a:srgbClr val="000000"/>
                </a:solidFill>
                <a:latin typeface="Arial"/>
              </a:rPr>
              <a:t>Faire gagner du temps aux professionnels : </a:t>
            </a:r>
          </a:p>
          <a:p>
            <a:pPr marL="353475" lvl="2" indent="-118530" defTabSz="1219170">
              <a:spcBef>
                <a:spcPts val="267"/>
              </a:spcBef>
              <a:buFont typeface="Courier New" panose="02070309020205020404" pitchFamily="49" charset="0"/>
              <a:buChar char="o"/>
            </a:pPr>
            <a:r>
              <a:rPr lang="fr-FR" sz="933">
                <a:solidFill>
                  <a:srgbClr val="000000"/>
                </a:solidFill>
                <a:latin typeface="Arial"/>
              </a:rPr>
              <a:t>Possibilité d’archiver le dossier d’un enfant. </a:t>
            </a:r>
          </a:p>
          <a:p>
            <a:pPr marL="118530" lvl="1" indent="-118530" defTabSz="1219170">
              <a:spcBef>
                <a:spcPts val="300"/>
              </a:spcBef>
              <a:spcAft>
                <a:spcPts val="800"/>
              </a:spcAft>
              <a:buFont typeface="Arial" panose="020B0604020202020204" pitchFamily="34" charset="0"/>
              <a:buChar char="•"/>
            </a:pPr>
            <a:endParaRPr lang="fr-FR" sz="933" b="1">
              <a:solidFill>
                <a:srgbClr val="000000"/>
              </a:solidFill>
              <a:latin typeface="Arial"/>
            </a:endParaRPr>
          </a:p>
          <a:p>
            <a:pPr marL="118530" lvl="1" indent="-118530" defTabSz="1219170">
              <a:spcBef>
                <a:spcPts val="300"/>
              </a:spcBef>
              <a:spcAft>
                <a:spcPts val="800"/>
              </a:spcAft>
              <a:buFont typeface="Arial" panose="020B0604020202020204" pitchFamily="34" charset="0"/>
              <a:buChar char="•"/>
            </a:pPr>
            <a:endParaRPr lang="fr-FR" sz="933" b="1">
              <a:solidFill>
                <a:srgbClr val="000000"/>
              </a:solidFill>
              <a:latin typeface="Arial"/>
            </a:endParaRPr>
          </a:p>
        </p:txBody>
      </p:sp>
      <p:sp>
        <p:nvSpPr>
          <p:cNvPr id="43" name="ZoneTexte 42">
            <a:extLst>
              <a:ext uri="{FF2B5EF4-FFF2-40B4-BE49-F238E27FC236}">
                <a16:creationId xmlns:a16="http://schemas.microsoft.com/office/drawing/2014/main" id="{4948E4C3-EC0C-ACF3-E6C7-7810867ABDEC}"/>
              </a:ext>
            </a:extLst>
          </p:cNvPr>
          <p:cNvSpPr txBox="1"/>
          <p:nvPr/>
        </p:nvSpPr>
        <p:spPr>
          <a:xfrm>
            <a:off x="10398726" y="4205336"/>
            <a:ext cx="1404543" cy="1844613"/>
          </a:xfrm>
          <a:prstGeom prst="rect">
            <a:avLst/>
          </a:prstGeom>
          <a:ln w="6350">
            <a:noFill/>
            <a:miter lim="800000"/>
          </a:ln>
        </p:spPr>
        <p:txBody>
          <a:bodyPr vert="horz" wrap="square" lIns="0" tIns="0" rIns="0" bIns="0" rtlCol="0">
            <a:noAutofit/>
          </a:bodyPr>
          <a:lstStyle/>
          <a:p>
            <a:pPr marL="118530" lvl="1" indent="-118530" defTabSz="1219170">
              <a:spcBef>
                <a:spcPts val="300"/>
              </a:spcBef>
              <a:spcAft>
                <a:spcPts val="800"/>
              </a:spcAft>
              <a:buFont typeface="Arial" panose="020B0604020202020204" pitchFamily="34" charset="0"/>
              <a:buChar char="•"/>
            </a:pPr>
            <a:r>
              <a:rPr lang="fr-FR" sz="933" b="1">
                <a:solidFill>
                  <a:srgbClr val="000000"/>
                </a:solidFill>
                <a:latin typeface="Arial"/>
              </a:rPr>
              <a:t>Faciliter l’orientation des usagers : </a:t>
            </a:r>
            <a:r>
              <a:rPr lang="fr-FR" sz="933">
                <a:solidFill>
                  <a:srgbClr val="000000"/>
                </a:solidFill>
                <a:latin typeface="Arial"/>
              </a:rPr>
              <a:t>déployer l’interopérabilité SI SIAO&lt;&gt; DUI </a:t>
            </a:r>
          </a:p>
          <a:p>
            <a:pPr marL="0" lvl="1" defTabSz="1219170">
              <a:spcBef>
                <a:spcPts val="300"/>
              </a:spcBef>
              <a:spcAft>
                <a:spcPts val="800"/>
              </a:spcAft>
            </a:pPr>
            <a:endParaRPr lang="fr-FR" sz="933">
              <a:solidFill>
                <a:srgbClr val="000000"/>
              </a:solidFill>
              <a:latin typeface="Arial"/>
            </a:endParaRPr>
          </a:p>
          <a:p>
            <a:pPr marL="0" lvl="1" defTabSz="1219170">
              <a:spcBef>
                <a:spcPts val="300"/>
              </a:spcBef>
              <a:spcAft>
                <a:spcPts val="800"/>
              </a:spcAft>
            </a:pPr>
            <a:endParaRPr lang="fr-FR" sz="933">
              <a:solidFill>
                <a:srgbClr val="000000"/>
              </a:solidFill>
              <a:latin typeface="Arial"/>
            </a:endParaRPr>
          </a:p>
          <a:p>
            <a:pPr marL="0" lvl="1" defTabSz="1219170">
              <a:spcBef>
                <a:spcPts val="300"/>
              </a:spcBef>
              <a:spcAft>
                <a:spcPts val="800"/>
              </a:spcAft>
            </a:pPr>
            <a:endParaRPr lang="fr-FR" sz="933">
              <a:solidFill>
                <a:srgbClr val="000000"/>
              </a:solidFill>
              <a:latin typeface="Arial"/>
            </a:endParaRPr>
          </a:p>
          <a:p>
            <a:pPr marL="0" lvl="1" defTabSz="1219170">
              <a:spcBef>
                <a:spcPts val="300"/>
              </a:spcBef>
              <a:spcAft>
                <a:spcPts val="800"/>
              </a:spcAft>
            </a:pPr>
            <a:endParaRPr lang="fr-FR" sz="933">
              <a:solidFill>
                <a:srgbClr val="000000"/>
              </a:solidFill>
              <a:latin typeface="Arial"/>
            </a:endParaRPr>
          </a:p>
          <a:p>
            <a:pPr marL="0" lvl="1" defTabSz="1219170">
              <a:spcBef>
                <a:spcPts val="300"/>
              </a:spcBef>
              <a:spcAft>
                <a:spcPts val="800"/>
              </a:spcAft>
            </a:pPr>
            <a:r>
              <a:rPr lang="fr-FR" sz="933">
                <a:solidFill>
                  <a:srgbClr val="000000"/>
                </a:solidFill>
                <a:latin typeface="Arial"/>
              </a:rPr>
              <a:t>Les ESSMS AHI ne pourront pas consulter MES dans le DUI </a:t>
            </a:r>
            <a:endParaRPr lang="fr-FR" sz="933" b="1">
              <a:solidFill>
                <a:srgbClr val="000000"/>
              </a:solidFill>
              <a:latin typeface="Arial"/>
            </a:endParaRPr>
          </a:p>
          <a:p>
            <a:pPr marL="118530" lvl="1" indent="-118530" defTabSz="1219170">
              <a:spcBef>
                <a:spcPts val="300"/>
              </a:spcBef>
              <a:spcAft>
                <a:spcPts val="800"/>
              </a:spcAft>
              <a:buFont typeface="Arial" panose="020B0604020202020204" pitchFamily="34" charset="0"/>
              <a:buChar char="•"/>
            </a:pPr>
            <a:endParaRPr lang="fr-FR" sz="933" b="1">
              <a:solidFill>
                <a:srgbClr val="000000"/>
              </a:solidFill>
              <a:latin typeface="Arial"/>
            </a:endParaRPr>
          </a:p>
        </p:txBody>
      </p:sp>
      <p:pic>
        <p:nvPicPr>
          <p:cNvPr id="2" name="Image 1">
            <a:extLst>
              <a:ext uri="{FF2B5EF4-FFF2-40B4-BE49-F238E27FC236}">
                <a16:creationId xmlns:a16="http://schemas.microsoft.com/office/drawing/2014/main" id="{95EEF549-0889-CDDA-E711-E08C273B0AC7}"/>
              </a:ext>
            </a:extLst>
          </p:cNvPr>
          <p:cNvPicPr>
            <a:picLocks noChangeAspect="1"/>
          </p:cNvPicPr>
          <p:nvPr/>
        </p:nvPicPr>
        <p:blipFill>
          <a:blip r:embed="rId9"/>
          <a:stretch>
            <a:fillRect/>
          </a:stretch>
        </p:blipFill>
        <p:spPr>
          <a:xfrm>
            <a:off x="11313267" y="205117"/>
            <a:ext cx="534865" cy="736925"/>
          </a:xfrm>
          <a:prstGeom prst="rect">
            <a:avLst/>
          </a:prstGeom>
        </p:spPr>
      </p:pic>
      <p:sp>
        <p:nvSpPr>
          <p:cNvPr id="7" name="Title 1">
            <a:extLst>
              <a:ext uri="{FF2B5EF4-FFF2-40B4-BE49-F238E27FC236}">
                <a16:creationId xmlns:a16="http://schemas.microsoft.com/office/drawing/2014/main" id="{29DA006D-38FE-CA4B-50DC-403A3DE9D6C7}"/>
              </a:ext>
            </a:extLst>
          </p:cNvPr>
          <p:cNvSpPr txBox="1">
            <a:spLocks/>
          </p:cNvSpPr>
          <p:nvPr/>
        </p:nvSpPr>
        <p:spPr>
          <a:xfrm>
            <a:off x="429129" y="322320"/>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Un contenu de la vague 2 porteur de sens pour les différents champs du médico-social</a:t>
            </a:r>
            <a:endParaRPr lang="en-US" sz="1200">
              <a:solidFill>
                <a:srgbClr val="4472C4"/>
              </a:solidFill>
            </a:endParaRPr>
          </a:p>
        </p:txBody>
      </p:sp>
      <p:pic>
        <p:nvPicPr>
          <p:cNvPr id="6" name="Image 5">
            <a:extLst>
              <a:ext uri="{FF2B5EF4-FFF2-40B4-BE49-F238E27FC236}">
                <a16:creationId xmlns:a16="http://schemas.microsoft.com/office/drawing/2014/main" id="{317D05CF-28FC-F94E-7CA5-D4CB06F33E53}"/>
              </a:ext>
            </a:extLst>
          </p:cNvPr>
          <p:cNvPicPr>
            <a:picLocks noChangeAspect="1"/>
          </p:cNvPicPr>
          <p:nvPr/>
        </p:nvPicPr>
        <p:blipFill>
          <a:blip r:embed="rId10"/>
          <a:srcRect r="46482"/>
          <a:stretch>
            <a:fillRect/>
          </a:stretch>
        </p:blipFill>
        <p:spPr>
          <a:xfrm>
            <a:off x="9688451" y="176084"/>
            <a:ext cx="1551124" cy="922350"/>
          </a:xfrm>
          <a:prstGeom prst="rect">
            <a:avLst/>
          </a:prstGeom>
        </p:spPr>
      </p:pic>
      <p:sp>
        <p:nvSpPr>
          <p:cNvPr id="31" name="Google Shape;1434;p101">
            <a:extLst>
              <a:ext uri="{FF2B5EF4-FFF2-40B4-BE49-F238E27FC236}">
                <a16:creationId xmlns:a16="http://schemas.microsoft.com/office/drawing/2014/main" id="{973EE419-5FA2-3C9B-9FA1-EF15A15B3589}"/>
              </a:ext>
            </a:extLst>
          </p:cNvPr>
          <p:cNvSpPr/>
          <p:nvPr/>
        </p:nvSpPr>
        <p:spPr>
          <a:xfrm>
            <a:off x="180531" y="1072124"/>
            <a:ext cx="11701003" cy="276105"/>
          </a:xfrm>
          <a:prstGeom prst="rect">
            <a:avLst/>
          </a:prstGeom>
          <a:solidFill>
            <a:srgbClr val="A6D6CD"/>
          </a:solidFill>
          <a:ln>
            <a:noFill/>
          </a:ln>
        </p:spPr>
        <p:txBody>
          <a:bodyPr spcFirstLastPara="1" wrap="square" lIns="36000" tIns="45700" rIns="36000" bIns="45700" anchor="ctr" anchorCtr="0">
            <a:noAutofit/>
          </a:bodyPr>
          <a:lstStyle/>
          <a:p>
            <a:pPr algn="ctr" defTabSz="1219170">
              <a:spcBef>
                <a:spcPts val="300"/>
              </a:spcBef>
              <a:spcAft>
                <a:spcPts val="300"/>
              </a:spcAft>
            </a:pPr>
            <a:r>
              <a:rPr lang="fr-FR" sz="1467" b="1">
                <a:solidFill>
                  <a:srgbClr val="0070C0"/>
                </a:solidFill>
                <a:latin typeface="Arial"/>
              </a:rPr>
              <a:t>Socle commun Ségur Numérique pour tous les ESMS : amélioration des services socles de la vague 1</a:t>
            </a:r>
          </a:p>
        </p:txBody>
      </p:sp>
    </p:spTree>
    <p:extLst>
      <p:ext uri="{BB962C8B-B14F-4D97-AF65-F5344CB8AC3E}">
        <p14:creationId xmlns:p14="http://schemas.microsoft.com/office/powerpoint/2010/main" val="503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9A721-35B8-21D8-B468-576188504B0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4A8C65F-12BD-4A5D-548E-42E767C46FE5}"/>
              </a:ext>
            </a:extLst>
          </p:cNvPr>
          <p:cNvSpPr txBox="1">
            <a:spLocks/>
          </p:cNvSpPr>
          <p:nvPr/>
        </p:nvSpPr>
        <p:spPr>
          <a:xfrm>
            <a:off x="429129" y="310843"/>
            <a:ext cx="8945917"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Amélioration de l’alimentation automatique et implémentation de la consultation intégrée de Mon espace santé</a:t>
            </a:r>
            <a:endParaRPr lang="en-US" sz="1200">
              <a:solidFill>
                <a:srgbClr val="4472C4"/>
              </a:solidFill>
            </a:endParaRPr>
          </a:p>
        </p:txBody>
      </p:sp>
      <p:pic>
        <p:nvPicPr>
          <p:cNvPr id="3" name="Image 2">
            <a:extLst>
              <a:ext uri="{FF2B5EF4-FFF2-40B4-BE49-F238E27FC236}">
                <a16:creationId xmlns:a16="http://schemas.microsoft.com/office/drawing/2014/main" id="{35937756-1D12-F346-29A5-131BA3B339BF}"/>
              </a:ext>
            </a:extLst>
          </p:cNvPr>
          <p:cNvPicPr>
            <a:picLocks noChangeAspect="1"/>
          </p:cNvPicPr>
          <p:nvPr/>
        </p:nvPicPr>
        <p:blipFill>
          <a:blip r:embed="rId3"/>
          <a:stretch>
            <a:fillRect/>
          </a:stretch>
        </p:blipFill>
        <p:spPr>
          <a:xfrm>
            <a:off x="11313267" y="205117"/>
            <a:ext cx="534865" cy="736925"/>
          </a:xfrm>
          <a:prstGeom prst="rect">
            <a:avLst/>
          </a:prstGeom>
        </p:spPr>
      </p:pic>
      <p:graphicFrame>
        <p:nvGraphicFramePr>
          <p:cNvPr id="4" name="Tableau 3">
            <a:extLst>
              <a:ext uri="{FF2B5EF4-FFF2-40B4-BE49-F238E27FC236}">
                <a16:creationId xmlns:a16="http://schemas.microsoft.com/office/drawing/2014/main" id="{AAEAF302-2E96-4ACB-A734-9239570CB13D}"/>
              </a:ext>
            </a:extLst>
          </p:cNvPr>
          <p:cNvGraphicFramePr>
            <a:graphicFrameLocks noGrp="1"/>
          </p:cNvGraphicFramePr>
          <p:nvPr>
            <p:extLst>
              <p:ext uri="{D42A27DB-BD31-4B8C-83A1-F6EECF244321}">
                <p14:modId xmlns:p14="http://schemas.microsoft.com/office/powerpoint/2010/main" val="3033670281"/>
              </p:ext>
            </p:extLst>
          </p:nvPr>
        </p:nvGraphicFramePr>
        <p:xfrm>
          <a:off x="542084" y="1909942"/>
          <a:ext cx="5752345" cy="2758440"/>
        </p:xfrm>
        <a:graphic>
          <a:graphicData uri="http://schemas.openxmlformats.org/drawingml/2006/table">
            <a:tbl>
              <a:tblPr firstRow="1" bandRow="1">
                <a:tableStyleId>{5C22544A-7EE6-4342-B048-85BDC9FD1C3A}</a:tableStyleId>
              </a:tblPr>
              <a:tblGrid>
                <a:gridCol w="5752345">
                  <a:extLst>
                    <a:ext uri="{9D8B030D-6E8A-4147-A177-3AD203B41FA5}">
                      <a16:colId xmlns:a16="http://schemas.microsoft.com/office/drawing/2014/main" val="2164186201"/>
                    </a:ext>
                  </a:extLst>
                </a:gridCol>
              </a:tblGrid>
              <a:tr h="239744">
                <a:tc>
                  <a:txBody>
                    <a:bodyPr/>
                    <a:lstStyle/>
                    <a:p>
                      <a:pPr algn="ctr"/>
                      <a:r>
                        <a:rPr lang="fr-FR" sz="1200" b="1">
                          <a:solidFill>
                            <a:schemeClr val="bg1"/>
                          </a:solidFill>
                        </a:rPr>
                        <a:t>1. Facilitation de l’alimentation systématique de MES</a:t>
                      </a:r>
                    </a:p>
                  </a:txBody>
                  <a:tcPr anchor="ctr">
                    <a:solidFill>
                      <a:srgbClr val="2552A1"/>
                    </a:solidFill>
                  </a:tcPr>
                </a:tc>
                <a:extLst>
                  <a:ext uri="{0D108BD9-81ED-4DB2-BD59-A6C34878D82A}">
                    <a16:rowId xmlns:a16="http://schemas.microsoft.com/office/drawing/2014/main" val="3527425912"/>
                  </a:ext>
                </a:extLst>
              </a:tr>
              <a:tr h="2330846">
                <a:tc>
                  <a:txBody>
                    <a:bodyPr/>
                    <a:lstStyle/>
                    <a:p>
                      <a:pPr marL="171450" lvl="1"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Permettre le </a:t>
                      </a:r>
                      <a:r>
                        <a:rPr lang="fr-FR" sz="1200" b="1" kern="1200">
                          <a:solidFill>
                            <a:srgbClr val="E01680"/>
                          </a:solidFill>
                          <a:latin typeface="+mn-lt"/>
                          <a:ea typeface="+mn-ea"/>
                          <a:cs typeface="+mn-cs"/>
                        </a:rPr>
                        <a:t>recueil de la non-opposition de l’usager pour l’alimentation de MES</a:t>
                      </a:r>
                    </a:p>
                    <a:p>
                      <a:pPr marL="171450" lvl="1"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Renforcer le </a:t>
                      </a:r>
                      <a:r>
                        <a:rPr lang="fr-FR" sz="1200" b="1" kern="1200">
                          <a:solidFill>
                            <a:srgbClr val="E01680"/>
                          </a:solidFill>
                          <a:latin typeface="+mn-lt"/>
                          <a:ea typeface="+mn-ea"/>
                          <a:cs typeface="+mn-cs"/>
                        </a:rPr>
                        <a:t>caractère systématique de l’alimentation du DMP</a:t>
                      </a:r>
                      <a:r>
                        <a:rPr lang="fr-FR" sz="1200" kern="1200">
                          <a:solidFill>
                            <a:srgbClr val="000000"/>
                          </a:solidFill>
                          <a:latin typeface="+mn-lt"/>
                          <a:ea typeface="+mn-ea"/>
                          <a:cs typeface="+mn-cs"/>
                        </a:rPr>
                        <a:t>, avec : </a:t>
                      </a:r>
                    </a:p>
                    <a:p>
                      <a:pPr marL="628650" lvl="2"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La capacité à retenir l'envoi d'un document spécifique au sein du logiciel avant la validation ;</a:t>
                      </a:r>
                    </a:p>
                    <a:p>
                      <a:pPr marL="628650" lvl="2"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L’exécution de l’envoi en différé pour permettre une annulation si besoin</a:t>
                      </a:r>
                    </a:p>
                    <a:p>
                      <a:pPr marL="171450" lvl="1"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Permettre d’alimenter ponctuellement et manuellement des documents présents dans le logiciel métier </a:t>
                      </a:r>
                      <a:r>
                        <a:rPr lang="fr-FR" sz="1200" b="1" kern="1200">
                          <a:solidFill>
                            <a:srgbClr val="000000"/>
                          </a:solidFill>
                          <a:latin typeface="+mn-lt"/>
                          <a:ea typeface="+mn-ea"/>
                          <a:cs typeface="+mn-cs"/>
                        </a:rPr>
                        <a:t>;</a:t>
                      </a:r>
                    </a:p>
                    <a:p>
                      <a:pPr marL="171450" lvl="1" indent="-171450" defTabSz="1219170">
                        <a:spcAft>
                          <a:spcPts val="600"/>
                        </a:spcAft>
                        <a:buFont typeface="Arial" panose="020B0604020202020204" pitchFamily="34" charset="0"/>
                        <a:buChar char="•"/>
                      </a:pPr>
                      <a:r>
                        <a:rPr lang="fr-FR" sz="1200" kern="1200">
                          <a:solidFill>
                            <a:srgbClr val="000000"/>
                          </a:solidFill>
                          <a:latin typeface="+mn-lt"/>
                          <a:ea typeface="+mn-ea"/>
                          <a:cs typeface="+mn-cs"/>
                        </a:rPr>
                        <a:t>S’assurer que la fonction de suppression des documents dans le DMP / Mon espace santé soit effective, si erreur dans le document menant à modification ou suppression définitive du document dans le logiciel producteur.</a:t>
                      </a:r>
                    </a:p>
                  </a:txBody>
                  <a:tcPr anchor="ctr">
                    <a:solidFill>
                      <a:schemeClr val="tx2">
                        <a:lumMod val="95000"/>
                      </a:schemeClr>
                    </a:solidFill>
                  </a:tcPr>
                </a:tc>
                <a:extLst>
                  <a:ext uri="{0D108BD9-81ED-4DB2-BD59-A6C34878D82A}">
                    <a16:rowId xmlns:a16="http://schemas.microsoft.com/office/drawing/2014/main" val="720173596"/>
                  </a:ext>
                </a:extLst>
              </a:tr>
            </a:tbl>
          </a:graphicData>
        </a:graphic>
      </p:graphicFrame>
      <p:pic>
        <p:nvPicPr>
          <p:cNvPr id="7" name="Picture 2" descr="Le DMP – Le Dossier Médical qui garde en mémoire toutes vos ...">
            <a:extLst>
              <a:ext uri="{FF2B5EF4-FFF2-40B4-BE49-F238E27FC236}">
                <a16:creationId xmlns:a16="http://schemas.microsoft.com/office/drawing/2014/main" id="{271D65CE-0259-3DE1-F349-12FDBBB64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656" y="540429"/>
            <a:ext cx="822892" cy="61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ancement de l'application « Mon espace santé » : le nouveau carnet de  santé numérique">
            <a:extLst>
              <a:ext uri="{FF2B5EF4-FFF2-40B4-BE49-F238E27FC236}">
                <a16:creationId xmlns:a16="http://schemas.microsoft.com/office/drawing/2014/main" id="{A62EBB0B-0EA3-6EA9-5D9E-4A84F032A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7349" y="515284"/>
            <a:ext cx="940936" cy="586427"/>
          </a:xfrm>
          <a:prstGeom prst="rect">
            <a:avLst/>
          </a:prstGeom>
          <a:noFill/>
          <a:extLst>
            <a:ext uri="{909E8E84-426E-40DD-AFC4-6F175D3DCCD1}">
              <a14:hiddenFill xmlns:a14="http://schemas.microsoft.com/office/drawing/2010/main">
                <a:solidFill>
                  <a:srgbClr val="FFFFFF"/>
                </a:solidFill>
              </a14:hiddenFill>
            </a:ext>
          </a:extLst>
        </p:spPr>
      </p:pic>
      <p:sp>
        <p:nvSpPr>
          <p:cNvPr id="38" name="Ellipse 37">
            <a:extLst>
              <a:ext uri="{FF2B5EF4-FFF2-40B4-BE49-F238E27FC236}">
                <a16:creationId xmlns:a16="http://schemas.microsoft.com/office/drawing/2014/main" id="{DBE72236-5DA0-8B9C-9CAD-45631EC9FFDA}"/>
              </a:ext>
            </a:extLst>
          </p:cNvPr>
          <p:cNvSpPr>
            <a:spLocks noChangeAspect="1"/>
          </p:cNvSpPr>
          <p:nvPr/>
        </p:nvSpPr>
        <p:spPr>
          <a:xfrm>
            <a:off x="11122481" y="1524144"/>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39" name="ZoneTexte 38">
            <a:extLst>
              <a:ext uri="{FF2B5EF4-FFF2-40B4-BE49-F238E27FC236}">
                <a16:creationId xmlns:a16="http://schemas.microsoft.com/office/drawing/2014/main" id="{6914AEB5-02BB-428C-A442-73F5E483CF83}"/>
              </a:ext>
            </a:extLst>
          </p:cNvPr>
          <p:cNvSpPr txBox="1"/>
          <p:nvPr/>
        </p:nvSpPr>
        <p:spPr>
          <a:xfrm>
            <a:off x="11345036" y="1458007"/>
            <a:ext cx="567671" cy="240926"/>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sp>
        <p:nvSpPr>
          <p:cNvPr id="40" name="Rectangle : coins arrondis 39">
            <a:extLst>
              <a:ext uri="{FF2B5EF4-FFF2-40B4-BE49-F238E27FC236}">
                <a16:creationId xmlns:a16="http://schemas.microsoft.com/office/drawing/2014/main" id="{24DA1D33-1E76-7C2E-6F32-710E571D556E}"/>
              </a:ext>
            </a:extLst>
          </p:cNvPr>
          <p:cNvSpPr/>
          <p:nvPr/>
        </p:nvSpPr>
        <p:spPr>
          <a:xfrm>
            <a:off x="9593497" y="1405360"/>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41" name="Image 40">
            <a:extLst>
              <a:ext uri="{FF2B5EF4-FFF2-40B4-BE49-F238E27FC236}">
                <a16:creationId xmlns:a16="http://schemas.microsoft.com/office/drawing/2014/main" id="{BC3C0821-377D-E5F1-477A-8317D1A8DB1B}"/>
              </a:ext>
            </a:extLst>
          </p:cNvPr>
          <p:cNvPicPr>
            <a:picLocks noChangeAspect="1"/>
          </p:cNvPicPr>
          <p:nvPr/>
        </p:nvPicPr>
        <p:blipFill>
          <a:blip r:embed="rId6"/>
          <a:stretch>
            <a:fillRect/>
          </a:stretch>
        </p:blipFill>
        <p:spPr>
          <a:xfrm>
            <a:off x="9263696" y="1152429"/>
            <a:ext cx="406121" cy="406121"/>
          </a:xfrm>
          <a:prstGeom prst="rect">
            <a:avLst/>
          </a:prstGeom>
        </p:spPr>
      </p:pic>
      <p:pic>
        <p:nvPicPr>
          <p:cNvPr id="2" name="Image 1">
            <a:extLst>
              <a:ext uri="{FF2B5EF4-FFF2-40B4-BE49-F238E27FC236}">
                <a16:creationId xmlns:a16="http://schemas.microsoft.com/office/drawing/2014/main" id="{7EC6EC02-1869-4420-F154-9103AE54B01E}"/>
              </a:ext>
            </a:extLst>
          </p:cNvPr>
          <p:cNvPicPr>
            <a:picLocks noChangeAspect="1"/>
          </p:cNvPicPr>
          <p:nvPr/>
        </p:nvPicPr>
        <p:blipFill>
          <a:blip r:embed="rId7"/>
          <a:srcRect t="1178" b="-4951"/>
          <a:stretch>
            <a:fillRect/>
          </a:stretch>
        </p:blipFill>
        <p:spPr>
          <a:xfrm>
            <a:off x="10250081" y="205118"/>
            <a:ext cx="849328" cy="963663"/>
          </a:xfrm>
          <a:prstGeom prst="rect">
            <a:avLst/>
          </a:prstGeom>
        </p:spPr>
      </p:pic>
      <p:sp>
        <p:nvSpPr>
          <p:cNvPr id="8" name="ZoneTexte 7">
            <a:extLst>
              <a:ext uri="{FF2B5EF4-FFF2-40B4-BE49-F238E27FC236}">
                <a16:creationId xmlns:a16="http://schemas.microsoft.com/office/drawing/2014/main" id="{8FF99294-BA72-9549-CFE4-7ED65E8BB241}"/>
              </a:ext>
            </a:extLst>
          </p:cNvPr>
          <p:cNvSpPr txBox="1"/>
          <p:nvPr/>
        </p:nvSpPr>
        <p:spPr>
          <a:xfrm>
            <a:off x="489201" y="1433058"/>
            <a:ext cx="8350660" cy="307777"/>
          </a:xfrm>
          <a:prstGeom prst="rect">
            <a:avLst/>
          </a:prstGeom>
          <a:solidFill>
            <a:srgbClr val="E01680"/>
          </a:solid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schemeClr val="bg1"/>
                </a:solidFill>
              </a:rPr>
              <a:t>Concrètement, quels sont les apports métier de la Vague 2 pour les structures médico-sociales ? </a:t>
            </a:r>
          </a:p>
        </p:txBody>
      </p:sp>
      <p:sp>
        <p:nvSpPr>
          <p:cNvPr id="10" name="ZoneTexte 9">
            <a:extLst>
              <a:ext uri="{FF2B5EF4-FFF2-40B4-BE49-F238E27FC236}">
                <a16:creationId xmlns:a16="http://schemas.microsoft.com/office/drawing/2014/main" id="{0498C422-550D-E1FA-80DF-6310FE0A3D5C}"/>
              </a:ext>
            </a:extLst>
          </p:cNvPr>
          <p:cNvSpPr txBox="1"/>
          <p:nvPr/>
        </p:nvSpPr>
        <p:spPr>
          <a:xfrm>
            <a:off x="451703" y="5367709"/>
            <a:ext cx="11461004" cy="1408476"/>
          </a:xfrm>
          <a:prstGeom prst="rect">
            <a:avLst/>
          </a:prstGeom>
          <a:solidFill>
            <a:schemeClr val="bg1"/>
          </a:solidFill>
          <a:ln w="6350">
            <a:solidFill>
              <a:schemeClr val="accent3"/>
            </a:solidFill>
            <a:miter lim="800000"/>
          </a:ln>
        </p:spPr>
        <p:txBody>
          <a:bodyPr vert="horz" wrap="square" lIns="0" tIns="0" rIns="0" bIns="0" numCol="2" spcCol="72000" rtlCol="0">
            <a:noAutofit/>
          </a:bodyPr>
          <a:lstStyle/>
          <a:p>
            <a:pPr marL="263525" indent="-171450" algn="l">
              <a:spcBef>
                <a:spcPts val="300"/>
              </a:spcBef>
              <a:spcAft>
                <a:spcPts val="300"/>
              </a:spcAft>
              <a:buFont typeface="Arial" panose="020B0604020202020204" pitchFamily="34" charset="0"/>
              <a:buChar char="•"/>
            </a:pPr>
            <a:r>
              <a:rPr lang="fr-FR" sz="1050">
                <a:solidFill>
                  <a:schemeClr val="accent3"/>
                </a:solidFill>
              </a:rPr>
              <a:t>Note de vaccination</a:t>
            </a:r>
          </a:p>
          <a:p>
            <a:pPr marL="263525" indent="-171450" algn="l">
              <a:spcBef>
                <a:spcPts val="300"/>
              </a:spcBef>
              <a:spcAft>
                <a:spcPts val="300"/>
              </a:spcAft>
              <a:buFont typeface="Arial" panose="020B0604020202020204" pitchFamily="34" charset="0"/>
              <a:buChar char="•"/>
            </a:pPr>
            <a:r>
              <a:rPr lang="fr-FR" sz="1050">
                <a:solidFill>
                  <a:schemeClr val="accent3"/>
                </a:solidFill>
              </a:rPr>
              <a:t>Test rapide d'orientation diagnostique</a:t>
            </a:r>
          </a:p>
          <a:p>
            <a:pPr marL="263525" indent="-171450" algn="l">
              <a:spcBef>
                <a:spcPts val="300"/>
              </a:spcBef>
              <a:spcAft>
                <a:spcPts val="300"/>
              </a:spcAft>
              <a:buFont typeface="Arial" panose="020B0604020202020204" pitchFamily="34" charset="0"/>
              <a:buChar char="•"/>
            </a:pPr>
            <a:r>
              <a:rPr lang="fr-FR" sz="1050">
                <a:solidFill>
                  <a:schemeClr val="accent3"/>
                </a:solidFill>
              </a:rPr>
              <a:t>Dossier de liaison d’urgence : </a:t>
            </a:r>
          </a:p>
          <a:p>
            <a:pPr marL="720725" lvl="1" indent="-171450">
              <a:spcBef>
                <a:spcPts val="300"/>
              </a:spcBef>
              <a:spcAft>
                <a:spcPts val="300"/>
              </a:spcAft>
              <a:buFont typeface="Arial" panose="020B0604020202020204" pitchFamily="34" charset="0"/>
              <a:buChar char="•"/>
            </a:pPr>
            <a:r>
              <a:rPr lang="fr-FR" sz="1050">
                <a:solidFill>
                  <a:schemeClr val="accent3"/>
                </a:solidFill>
              </a:rPr>
              <a:t>Synthèse environnementale</a:t>
            </a:r>
          </a:p>
          <a:p>
            <a:pPr marL="720725" lvl="1" indent="-171450">
              <a:spcBef>
                <a:spcPts val="300"/>
              </a:spcBef>
              <a:spcAft>
                <a:spcPts val="300"/>
              </a:spcAft>
              <a:buFont typeface="Arial" panose="020B0604020202020204" pitchFamily="34" charset="0"/>
              <a:buChar char="•"/>
            </a:pPr>
            <a:r>
              <a:rPr lang="fr-FR" sz="1050">
                <a:solidFill>
                  <a:schemeClr val="accent3"/>
                </a:solidFill>
              </a:rPr>
              <a:t>Fiche de transfert vers le service des urgences -</a:t>
            </a:r>
          </a:p>
          <a:p>
            <a:pPr marL="720725" lvl="1" indent="-171450">
              <a:spcBef>
                <a:spcPts val="300"/>
              </a:spcBef>
              <a:spcAft>
                <a:spcPts val="300"/>
              </a:spcAft>
              <a:buFont typeface="Arial" panose="020B0604020202020204" pitchFamily="34" charset="0"/>
              <a:buChar char="•"/>
            </a:pPr>
            <a:r>
              <a:rPr lang="fr-FR" sz="1050">
                <a:solidFill>
                  <a:schemeClr val="accent3"/>
                </a:solidFill>
              </a:rPr>
              <a:t>Synthèse médicale</a:t>
            </a:r>
          </a:p>
          <a:p>
            <a:pPr marL="263525" indent="-171450" algn="l">
              <a:spcBef>
                <a:spcPts val="300"/>
              </a:spcBef>
              <a:spcAft>
                <a:spcPts val="300"/>
              </a:spcAft>
              <a:buFont typeface="Arial" panose="020B0604020202020204" pitchFamily="34" charset="0"/>
              <a:buChar char="•"/>
            </a:pPr>
            <a:r>
              <a:rPr lang="fr-FR" sz="1050">
                <a:solidFill>
                  <a:schemeClr val="accent3"/>
                </a:solidFill>
              </a:rPr>
              <a:t>Lettre de liaison d'entrée en structure sociale ou médico-sociale</a:t>
            </a:r>
          </a:p>
          <a:p>
            <a:pPr marL="263525" indent="-171450" algn="l">
              <a:spcBef>
                <a:spcPts val="300"/>
              </a:spcBef>
              <a:spcAft>
                <a:spcPts val="300"/>
              </a:spcAft>
              <a:buFont typeface="Arial" panose="020B0604020202020204" pitchFamily="34" charset="0"/>
              <a:buChar char="•"/>
            </a:pPr>
            <a:r>
              <a:rPr lang="fr-FR" sz="1050">
                <a:solidFill>
                  <a:schemeClr val="accent3"/>
                </a:solidFill>
              </a:rPr>
              <a:t>Prescriptions (produits, actes, autres) Compte-rendu ou fiche de suivi de soins</a:t>
            </a:r>
          </a:p>
          <a:p>
            <a:pPr marL="263525" indent="-171450" algn="l">
              <a:spcBef>
                <a:spcPts val="300"/>
              </a:spcBef>
              <a:spcAft>
                <a:spcPts val="300"/>
              </a:spcAft>
              <a:buFont typeface="Arial" panose="020B0604020202020204" pitchFamily="34" charset="0"/>
              <a:buChar char="•"/>
            </a:pPr>
            <a:r>
              <a:rPr lang="fr-FR" sz="1050">
                <a:solidFill>
                  <a:schemeClr val="accent3"/>
                </a:solidFill>
              </a:rPr>
              <a:t>Compte-rendu ou fiche de consultation ou de visite médicale</a:t>
            </a:r>
          </a:p>
          <a:p>
            <a:pPr marL="263525" indent="-171450" algn="l">
              <a:spcBef>
                <a:spcPts val="300"/>
              </a:spcBef>
              <a:spcAft>
                <a:spcPts val="300"/>
              </a:spcAft>
              <a:buFont typeface="Arial" panose="020B0604020202020204" pitchFamily="34" charset="0"/>
              <a:buChar char="•"/>
            </a:pPr>
            <a:r>
              <a:rPr lang="pt-BR" sz="1050">
                <a:solidFill>
                  <a:schemeClr val="accent3"/>
                </a:solidFill>
              </a:rPr>
              <a:t>Cerfa n° 15695*01 (certificat médical)</a:t>
            </a:r>
          </a:p>
          <a:p>
            <a:pPr marL="263525" indent="-171450" algn="l">
              <a:spcBef>
                <a:spcPts val="300"/>
              </a:spcBef>
              <a:spcAft>
                <a:spcPts val="300"/>
              </a:spcAft>
              <a:buFont typeface="Arial" panose="020B0604020202020204" pitchFamily="34" charset="0"/>
              <a:buChar char="•"/>
            </a:pPr>
            <a:r>
              <a:rPr lang="fr-FR" sz="1050">
                <a:solidFill>
                  <a:schemeClr val="accent3"/>
                </a:solidFill>
              </a:rPr>
              <a:t>Lettre de liaison de sortie en structure sociale ou médico-sociale</a:t>
            </a:r>
          </a:p>
          <a:p>
            <a:pPr marL="263525" indent="-263525" algn="l">
              <a:spcBef>
                <a:spcPts val="300"/>
              </a:spcBef>
              <a:spcAft>
                <a:spcPts val="300"/>
              </a:spcAft>
              <a:buFont typeface="Arial" panose="020B0604020202020204" pitchFamily="34" charset="0"/>
              <a:buChar char="•"/>
            </a:pPr>
            <a:endParaRPr lang="fr-FR" sz="1050">
              <a:solidFill>
                <a:schemeClr val="accent3"/>
              </a:solidFill>
            </a:endParaRPr>
          </a:p>
        </p:txBody>
      </p:sp>
      <p:sp>
        <p:nvSpPr>
          <p:cNvPr id="13" name="ZoneTexte 12">
            <a:extLst>
              <a:ext uri="{FF2B5EF4-FFF2-40B4-BE49-F238E27FC236}">
                <a16:creationId xmlns:a16="http://schemas.microsoft.com/office/drawing/2014/main" id="{23E1ECCC-D2B8-1AD9-BFD7-4875C5743E96}"/>
              </a:ext>
            </a:extLst>
          </p:cNvPr>
          <p:cNvSpPr txBox="1"/>
          <p:nvPr/>
        </p:nvSpPr>
        <p:spPr>
          <a:xfrm>
            <a:off x="279293" y="5090710"/>
            <a:ext cx="4541520" cy="276999"/>
          </a:xfrm>
          <a:prstGeom prst="rect">
            <a:avLst/>
          </a:prstGeom>
          <a:noFill/>
          <a:ln w="6350">
            <a:noFill/>
            <a:miter lim="800000"/>
          </a:ln>
        </p:spPr>
        <p:txBody>
          <a:bodyPr wrap="square">
            <a:spAutoFit/>
          </a:bodyPr>
          <a:lstStyle/>
          <a:p>
            <a:pPr algn="ctr">
              <a:spcBef>
                <a:spcPts val="300"/>
              </a:spcBef>
              <a:spcAft>
                <a:spcPts val="300"/>
              </a:spcAft>
              <a:buNone/>
            </a:pPr>
            <a:r>
              <a:rPr lang="fr-FR" sz="1200" b="1">
                <a:solidFill>
                  <a:schemeClr val="accent3"/>
                </a:solidFill>
              </a:rPr>
              <a:t>Liste des documents envoyés systématiquement au DMP</a:t>
            </a:r>
          </a:p>
        </p:txBody>
      </p:sp>
      <p:grpSp>
        <p:nvGrpSpPr>
          <p:cNvPr id="51" name="Groupe 50">
            <a:extLst>
              <a:ext uri="{FF2B5EF4-FFF2-40B4-BE49-F238E27FC236}">
                <a16:creationId xmlns:a16="http://schemas.microsoft.com/office/drawing/2014/main" id="{1146B9DA-3C14-9673-98CA-963BB1DB554C}"/>
              </a:ext>
            </a:extLst>
          </p:cNvPr>
          <p:cNvGrpSpPr/>
          <p:nvPr/>
        </p:nvGrpSpPr>
        <p:grpSpPr>
          <a:xfrm>
            <a:off x="6843934" y="1897670"/>
            <a:ext cx="4708624" cy="3312763"/>
            <a:chOff x="776602" y="737523"/>
            <a:chExt cx="9034035" cy="6004240"/>
          </a:xfrm>
        </p:grpSpPr>
        <p:sp>
          <p:nvSpPr>
            <p:cNvPr id="52" name="Rectangle 51">
              <a:extLst>
                <a:ext uri="{FF2B5EF4-FFF2-40B4-BE49-F238E27FC236}">
                  <a16:creationId xmlns:a16="http://schemas.microsoft.com/office/drawing/2014/main" id="{55A60A0A-41DF-13D4-46DE-BF498FE27934}"/>
                </a:ext>
              </a:extLst>
            </p:cNvPr>
            <p:cNvSpPr/>
            <p:nvPr/>
          </p:nvSpPr>
          <p:spPr>
            <a:xfrm>
              <a:off x="3533614" y="5023319"/>
              <a:ext cx="1599769" cy="56605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a:solidFill>
                    <a:schemeClr val="tx1"/>
                  </a:solidFill>
                </a:rPr>
                <a:t>Valider</a:t>
              </a:r>
            </a:p>
          </p:txBody>
        </p:sp>
        <p:pic>
          <p:nvPicPr>
            <p:cNvPr id="53" name="Image 52">
              <a:extLst>
                <a:ext uri="{FF2B5EF4-FFF2-40B4-BE49-F238E27FC236}">
                  <a16:creationId xmlns:a16="http://schemas.microsoft.com/office/drawing/2014/main" id="{5744C50A-AE90-3F64-A964-A868E93AF211}"/>
                </a:ext>
              </a:extLst>
            </p:cNvPr>
            <p:cNvPicPr>
              <a:picLocks noChangeAspect="1"/>
            </p:cNvPicPr>
            <p:nvPr/>
          </p:nvPicPr>
          <p:blipFill>
            <a:blip r:embed="rId8"/>
            <a:stretch>
              <a:fillRect/>
            </a:stretch>
          </p:blipFill>
          <p:spPr>
            <a:xfrm>
              <a:off x="776602" y="5117195"/>
              <a:ext cx="1831295" cy="472181"/>
            </a:xfrm>
            <a:prstGeom prst="rect">
              <a:avLst/>
            </a:prstGeom>
          </p:spPr>
        </p:pic>
        <p:sp>
          <p:nvSpPr>
            <p:cNvPr id="54" name="Rectangle 53">
              <a:extLst>
                <a:ext uri="{FF2B5EF4-FFF2-40B4-BE49-F238E27FC236}">
                  <a16:creationId xmlns:a16="http://schemas.microsoft.com/office/drawing/2014/main" id="{2D8DB1FB-06D1-C2C6-9C5A-B21A93B3E1AF}"/>
                </a:ext>
              </a:extLst>
            </p:cNvPr>
            <p:cNvSpPr/>
            <p:nvPr/>
          </p:nvSpPr>
          <p:spPr>
            <a:xfrm>
              <a:off x="776602" y="737523"/>
              <a:ext cx="4356781" cy="4151086"/>
            </a:xfrm>
            <a:prstGeom prst="rect">
              <a:avLst/>
            </a:prstGeom>
            <a:pattFill prst="ltUpDiag">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a:solidFill>
                    <a:schemeClr val="tx1"/>
                  </a:solidFill>
                </a:rPr>
                <a:t>Corps du document</a:t>
              </a:r>
            </a:p>
          </p:txBody>
        </p:sp>
        <p:sp>
          <p:nvSpPr>
            <p:cNvPr id="55" name="ZoneTexte 54">
              <a:extLst>
                <a:ext uri="{FF2B5EF4-FFF2-40B4-BE49-F238E27FC236}">
                  <a16:creationId xmlns:a16="http://schemas.microsoft.com/office/drawing/2014/main" id="{A9C3C6CB-A76D-CB3C-7957-C3D9D5C6393D}"/>
                </a:ext>
              </a:extLst>
            </p:cNvPr>
            <p:cNvSpPr txBox="1"/>
            <p:nvPr/>
          </p:nvSpPr>
          <p:spPr>
            <a:xfrm>
              <a:off x="807598" y="5184009"/>
              <a:ext cx="1627321" cy="362591"/>
            </a:xfrm>
            <a:prstGeom prst="rect">
              <a:avLst/>
            </a:prstGeom>
            <a:noFill/>
          </p:spPr>
          <p:txBody>
            <a:bodyPr wrap="square" rtlCol="0">
              <a:spAutoFit/>
            </a:bodyPr>
            <a:lstStyle/>
            <a:p>
              <a:r>
                <a:rPr lang="fr-FR" sz="700"/>
                <a:t>autres options</a:t>
              </a:r>
            </a:p>
          </p:txBody>
        </p:sp>
        <p:sp>
          <p:nvSpPr>
            <p:cNvPr id="56" name="Rectangle 55">
              <a:extLst>
                <a:ext uri="{FF2B5EF4-FFF2-40B4-BE49-F238E27FC236}">
                  <a16:creationId xmlns:a16="http://schemas.microsoft.com/office/drawing/2014/main" id="{C7AE49AC-1890-78E3-3FAF-149420EE37BD}"/>
                </a:ext>
              </a:extLst>
            </p:cNvPr>
            <p:cNvSpPr/>
            <p:nvPr/>
          </p:nvSpPr>
          <p:spPr>
            <a:xfrm>
              <a:off x="838593" y="5589376"/>
              <a:ext cx="2277303" cy="11523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57" name="Rectangle 56">
              <a:extLst>
                <a:ext uri="{FF2B5EF4-FFF2-40B4-BE49-F238E27FC236}">
                  <a16:creationId xmlns:a16="http://schemas.microsoft.com/office/drawing/2014/main" id="{4EEAEEA1-FD07-ABF5-A015-B2D2DCB37731}"/>
                </a:ext>
              </a:extLst>
            </p:cNvPr>
            <p:cNvSpPr/>
            <p:nvPr/>
          </p:nvSpPr>
          <p:spPr>
            <a:xfrm>
              <a:off x="1016756" y="5811865"/>
              <a:ext cx="278969" cy="2496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58" name="Rectangle 57">
              <a:extLst>
                <a:ext uri="{FF2B5EF4-FFF2-40B4-BE49-F238E27FC236}">
                  <a16:creationId xmlns:a16="http://schemas.microsoft.com/office/drawing/2014/main" id="{B095EB61-B90B-A33A-8A4A-9130A5B5C626}"/>
                </a:ext>
              </a:extLst>
            </p:cNvPr>
            <p:cNvSpPr/>
            <p:nvPr/>
          </p:nvSpPr>
          <p:spPr>
            <a:xfrm>
              <a:off x="1016755" y="6273368"/>
              <a:ext cx="278969" cy="2496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59" name="ZoneTexte 58">
              <a:extLst>
                <a:ext uri="{FF2B5EF4-FFF2-40B4-BE49-F238E27FC236}">
                  <a16:creationId xmlns:a16="http://schemas.microsoft.com/office/drawing/2014/main" id="{F5E2EBD2-29BA-8FB9-29F3-98567318BABF}"/>
                </a:ext>
              </a:extLst>
            </p:cNvPr>
            <p:cNvSpPr txBox="1"/>
            <p:nvPr/>
          </p:nvSpPr>
          <p:spPr>
            <a:xfrm>
              <a:off x="1295724" y="5811866"/>
              <a:ext cx="2017485" cy="557833"/>
            </a:xfrm>
            <a:prstGeom prst="rect">
              <a:avLst/>
            </a:prstGeom>
            <a:noFill/>
          </p:spPr>
          <p:txBody>
            <a:bodyPr wrap="square" rtlCol="0">
              <a:spAutoFit/>
            </a:bodyPr>
            <a:lstStyle/>
            <a:p>
              <a:r>
                <a:rPr lang="fr-FR" sz="700"/>
                <a:t>Pas d’envoi au DMP</a:t>
              </a:r>
            </a:p>
          </p:txBody>
        </p:sp>
        <p:sp>
          <p:nvSpPr>
            <p:cNvPr id="60" name="ZoneTexte 59">
              <a:extLst>
                <a:ext uri="{FF2B5EF4-FFF2-40B4-BE49-F238E27FC236}">
                  <a16:creationId xmlns:a16="http://schemas.microsoft.com/office/drawing/2014/main" id="{087F70E4-EA18-C6FD-CD23-B9B68C5AB770}"/>
                </a:ext>
              </a:extLst>
            </p:cNvPr>
            <p:cNvSpPr txBox="1"/>
            <p:nvPr/>
          </p:nvSpPr>
          <p:spPr>
            <a:xfrm>
              <a:off x="1295724" y="6228936"/>
              <a:ext cx="2017485" cy="362591"/>
            </a:xfrm>
            <a:prstGeom prst="rect">
              <a:avLst/>
            </a:prstGeom>
            <a:noFill/>
          </p:spPr>
          <p:txBody>
            <a:bodyPr wrap="square" rtlCol="0">
              <a:spAutoFit/>
            </a:bodyPr>
            <a:lstStyle/>
            <a:p>
              <a:r>
                <a:rPr lang="fr-FR" sz="700"/>
                <a:t>Invisible</a:t>
              </a:r>
            </a:p>
          </p:txBody>
        </p:sp>
        <p:pic>
          <p:nvPicPr>
            <p:cNvPr id="61" name="Graphique 60" descr="Curseur avec un remplissage uni">
              <a:extLst>
                <a:ext uri="{FF2B5EF4-FFF2-40B4-BE49-F238E27FC236}">
                  <a16:creationId xmlns:a16="http://schemas.microsoft.com/office/drawing/2014/main" id="{C13016AB-431B-42A2-57F5-8ECE3BE645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33498" y="5378769"/>
              <a:ext cx="585492" cy="585492"/>
            </a:xfrm>
            <a:prstGeom prst="rect">
              <a:avLst/>
            </a:prstGeom>
          </p:spPr>
        </p:pic>
        <p:sp>
          <p:nvSpPr>
            <p:cNvPr id="62" name="Rectangle 61">
              <a:extLst>
                <a:ext uri="{FF2B5EF4-FFF2-40B4-BE49-F238E27FC236}">
                  <a16:creationId xmlns:a16="http://schemas.microsoft.com/office/drawing/2014/main" id="{86DB80DE-09A3-C035-4F46-76E0F4FEAA53}"/>
                </a:ext>
              </a:extLst>
            </p:cNvPr>
            <p:cNvSpPr/>
            <p:nvPr/>
          </p:nvSpPr>
          <p:spPr>
            <a:xfrm>
              <a:off x="6096000" y="1048955"/>
              <a:ext cx="3714637" cy="147726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800">
                  <a:solidFill>
                    <a:schemeClr val="tx1"/>
                  </a:solidFill>
                </a:rPr>
                <a:t>Liste des ordres d’envoi à exécuter (non visible par utilisateur)</a:t>
              </a:r>
            </a:p>
          </p:txBody>
        </p:sp>
        <p:sp>
          <p:nvSpPr>
            <p:cNvPr id="63" name="ZoneTexte 62">
              <a:extLst>
                <a:ext uri="{FF2B5EF4-FFF2-40B4-BE49-F238E27FC236}">
                  <a16:creationId xmlns:a16="http://schemas.microsoft.com/office/drawing/2014/main" id="{88212480-F009-F467-6D6D-EAA660B92829}"/>
                </a:ext>
              </a:extLst>
            </p:cNvPr>
            <p:cNvSpPr txBox="1"/>
            <p:nvPr/>
          </p:nvSpPr>
          <p:spPr>
            <a:xfrm>
              <a:off x="6661690" y="1841101"/>
              <a:ext cx="2127325" cy="557833"/>
            </a:xfrm>
            <a:prstGeom prst="rect">
              <a:avLst/>
            </a:prstGeom>
            <a:noFill/>
          </p:spPr>
          <p:txBody>
            <a:bodyPr wrap="square" rtlCol="0">
              <a:spAutoFit/>
            </a:bodyPr>
            <a:lstStyle/>
            <a:p>
              <a:r>
                <a:rPr lang="fr-FR" sz="700"/>
                <a:t>Envoyer doc X à 9h40</a:t>
              </a:r>
            </a:p>
          </p:txBody>
        </p:sp>
        <p:sp>
          <p:nvSpPr>
            <p:cNvPr id="64" name="ZoneTexte 63">
              <a:extLst>
                <a:ext uri="{FF2B5EF4-FFF2-40B4-BE49-F238E27FC236}">
                  <a16:creationId xmlns:a16="http://schemas.microsoft.com/office/drawing/2014/main" id="{34C2AC0F-B604-3862-3987-07A123AAD39C}"/>
                </a:ext>
              </a:extLst>
            </p:cNvPr>
            <p:cNvSpPr txBox="1"/>
            <p:nvPr/>
          </p:nvSpPr>
          <p:spPr>
            <a:xfrm>
              <a:off x="4010463" y="5903128"/>
              <a:ext cx="1817051" cy="753072"/>
            </a:xfrm>
            <a:prstGeom prst="rect">
              <a:avLst/>
            </a:prstGeom>
            <a:noFill/>
          </p:spPr>
          <p:txBody>
            <a:bodyPr wrap="square" rtlCol="0">
              <a:spAutoFit/>
            </a:bodyPr>
            <a:lstStyle/>
            <a:p>
              <a:pPr algn="ctr"/>
              <a:r>
                <a:rPr lang="fr-FR" sz="700" i="1"/>
                <a:t>Validation du document à 9h30</a:t>
              </a:r>
            </a:p>
          </p:txBody>
        </p:sp>
        <p:pic>
          <p:nvPicPr>
            <p:cNvPr id="65" name="Graphique 64" descr="Chronomètre avec un remplissage uni">
              <a:extLst>
                <a:ext uri="{FF2B5EF4-FFF2-40B4-BE49-F238E27FC236}">
                  <a16:creationId xmlns:a16="http://schemas.microsoft.com/office/drawing/2014/main" id="{CB259BE5-71C6-0CD3-DD09-0EB0C1232C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04489" y="1794352"/>
              <a:ext cx="457200" cy="457200"/>
            </a:xfrm>
            <a:prstGeom prst="rect">
              <a:avLst/>
            </a:prstGeom>
          </p:spPr>
        </p:pic>
      </p:grpSp>
      <p:pic>
        <p:nvPicPr>
          <p:cNvPr id="6" name="Image 5">
            <a:extLst>
              <a:ext uri="{FF2B5EF4-FFF2-40B4-BE49-F238E27FC236}">
                <a16:creationId xmlns:a16="http://schemas.microsoft.com/office/drawing/2014/main" id="{3B90CDA6-CB56-B69D-0074-750FCC4854F6}"/>
              </a:ext>
            </a:extLst>
          </p:cNvPr>
          <p:cNvPicPr>
            <a:picLocks noChangeAspect="1"/>
          </p:cNvPicPr>
          <p:nvPr/>
        </p:nvPicPr>
        <p:blipFill>
          <a:blip r:embed="rId13"/>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24513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5765-B40F-82B4-C637-FF86D7DB720D}"/>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82FD329-5683-51E8-9A71-F851704B4CE5}"/>
              </a:ext>
            </a:extLst>
          </p:cNvPr>
          <p:cNvSpPr txBox="1">
            <a:spLocks/>
          </p:cNvSpPr>
          <p:nvPr/>
        </p:nvSpPr>
        <p:spPr>
          <a:xfrm>
            <a:off x="429129" y="310843"/>
            <a:ext cx="8945917"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Amélioration de l’alimentation automatique et implémentation de la consultation intégrée de Mon espace santé</a:t>
            </a:r>
            <a:endParaRPr lang="en-US" sz="1200">
              <a:solidFill>
                <a:srgbClr val="4472C4"/>
              </a:solidFill>
            </a:endParaRPr>
          </a:p>
        </p:txBody>
      </p:sp>
      <p:pic>
        <p:nvPicPr>
          <p:cNvPr id="3" name="Image 2">
            <a:extLst>
              <a:ext uri="{FF2B5EF4-FFF2-40B4-BE49-F238E27FC236}">
                <a16:creationId xmlns:a16="http://schemas.microsoft.com/office/drawing/2014/main" id="{7E7195A9-5869-E1DC-B77D-19668886F31F}"/>
              </a:ext>
            </a:extLst>
          </p:cNvPr>
          <p:cNvPicPr>
            <a:picLocks noChangeAspect="1"/>
          </p:cNvPicPr>
          <p:nvPr/>
        </p:nvPicPr>
        <p:blipFill>
          <a:blip r:embed="rId4"/>
          <a:stretch>
            <a:fillRect/>
          </a:stretch>
        </p:blipFill>
        <p:spPr>
          <a:xfrm>
            <a:off x="11313267" y="205117"/>
            <a:ext cx="534865" cy="736925"/>
          </a:xfrm>
          <a:prstGeom prst="rect">
            <a:avLst/>
          </a:prstGeom>
        </p:spPr>
      </p:pic>
      <p:graphicFrame>
        <p:nvGraphicFramePr>
          <p:cNvPr id="4" name="Tableau 3">
            <a:extLst>
              <a:ext uri="{FF2B5EF4-FFF2-40B4-BE49-F238E27FC236}">
                <a16:creationId xmlns:a16="http://schemas.microsoft.com/office/drawing/2014/main" id="{7FDA8082-7F5C-2B22-7991-67B92E98A956}"/>
              </a:ext>
            </a:extLst>
          </p:cNvPr>
          <p:cNvGraphicFramePr>
            <a:graphicFrameLocks noGrp="1"/>
          </p:cNvGraphicFramePr>
          <p:nvPr>
            <p:extLst>
              <p:ext uri="{D42A27DB-BD31-4B8C-83A1-F6EECF244321}">
                <p14:modId xmlns:p14="http://schemas.microsoft.com/office/powerpoint/2010/main" val="1808113350"/>
              </p:ext>
            </p:extLst>
          </p:nvPr>
        </p:nvGraphicFramePr>
        <p:xfrm>
          <a:off x="475200" y="2000989"/>
          <a:ext cx="7175492" cy="3637845"/>
        </p:xfrm>
        <a:graphic>
          <a:graphicData uri="http://schemas.openxmlformats.org/drawingml/2006/table">
            <a:tbl>
              <a:tblPr firstRow="1" bandRow="1">
                <a:tableStyleId>{5C22544A-7EE6-4342-B048-85BDC9FD1C3A}</a:tableStyleId>
              </a:tblPr>
              <a:tblGrid>
                <a:gridCol w="7175492">
                  <a:extLst>
                    <a:ext uri="{9D8B030D-6E8A-4147-A177-3AD203B41FA5}">
                      <a16:colId xmlns:a16="http://schemas.microsoft.com/office/drawing/2014/main" val="400580090"/>
                    </a:ext>
                  </a:extLst>
                </a:gridCol>
              </a:tblGrid>
              <a:tr h="304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rPr>
                        <a:t>2. Consultation de MES directement depuis le logiciel métier</a:t>
                      </a:r>
                    </a:p>
                  </a:txBody>
                  <a:tcPr anchor="ctr">
                    <a:solidFill>
                      <a:srgbClr val="2552A1"/>
                    </a:solidFill>
                  </a:tcPr>
                </a:tc>
                <a:extLst>
                  <a:ext uri="{0D108BD9-81ED-4DB2-BD59-A6C34878D82A}">
                    <a16:rowId xmlns:a16="http://schemas.microsoft.com/office/drawing/2014/main" val="3527425912"/>
                  </a:ext>
                </a:extLst>
              </a:tr>
              <a:tr h="3333282">
                <a:tc>
                  <a:txBody>
                    <a:bodyPr/>
                    <a:lstStyle/>
                    <a:p>
                      <a:pPr marL="171450" lvl="1"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Permettre le </a:t>
                      </a:r>
                      <a:r>
                        <a:rPr lang="fr-FR" sz="1200" b="1" kern="1200">
                          <a:solidFill>
                            <a:srgbClr val="E01680"/>
                          </a:solidFill>
                          <a:latin typeface="+mn-lt"/>
                          <a:ea typeface="+mn-ea"/>
                          <a:cs typeface="+mn-cs"/>
                        </a:rPr>
                        <a:t>recueil du consentement de l’usager pour la consultation de MES</a:t>
                      </a:r>
                    </a:p>
                    <a:p>
                      <a:pPr marL="171450" lvl="1"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Permettre au professionnel de </a:t>
                      </a:r>
                      <a:r>
                        <a:rPr lang="fr-FR" sz="1200" b="1" kern="1200">
                          <a:solidFill>
                            <a:srgbClr val="E01680"/>
                          </a:solidFill>
                          <a:latin typeface="+mn-lt"/>
                          <a:ea typeface="+mn-ea"/>
                          <a:cs typeface="+mn-cs"/>
                        </a:rPr>
                        <a:t>consulter le profil Mon espace santé de l’usager directement depuis son logiciel </a:t>
                      </a:r>
                      <a:r>
                        <a:rPr lang="fr-FR" sz="1200" kern="1200">
                          <a:solidFill>
                            <a:srgbClr val="000000"/>
                          </a:solidFill>
                          <a:latin typeface="+mn-lt"/>
                          <a:ea typeface="+mn-ea"/>
                          <a:cs typeface="+mn-cs"/>
                        </a:rPr>
                        <a:t>(par opposition à l'accès en </a:t>
                      </a:r>
                      <a:r>
                        <a:rPr lang="fr-FR" sz="1200" kern="1200" err="1">
                          <a:solidFill>
                            <a:srgbClr val="000000"/>
                          </a:solidFill>
                          <a:latin typeface="+mn-lt"/>
                          <a:ea typeface="+mn-ea"/>
                          <a:cs typeface="+mn-cs"/>
                        </a:rPr>
                        <a:t>WebPS</a:t>
                      </a:r>
                      <a:r>
                        <a:rPr lang="fr-FR" sz="1200" kern="1200">
                          <a:solidFill>
                            <a:srgbClr val="000000"/>
                          </a:solidFill>
                          <a:latin typeface="+mn-lt"/>
                          <a:ea typeface="+mn-ea"/>
                          <a:cs typeface="+mn-cs"/>
                        </a:rPr>
                        <a:t> DMP et appel contextuel) ; </a:t>
                      </a:r>
                    </a:p>
                    <a:p>
                      <a:pPr marL="171450" lvl="1"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Le professionnel doit </a:t>
                      </a:r>
                      <a:r>
                        <a:rPr lang="fr-FR" sz="1200" b="1" kern="1200">
                          <a:solidFill>
                            <a:srgbClr val="000000"/>
                          </a:solidFill>
                          <a:latin typeface="+mn-lt"/>
                          <a:ea typeface="+mn-ea"/>
                          <a:cs typeface="+mn-cs"/>
                        </a:rPr>
                        <a:t>savoir sans clic</a:t>
                      </a:r>
                      <a:r>
                        <a:rPr lang="fr-FR" sz="1200" kern="1200">
                          <a:solidFill>
                            <a:srgbClr val="000000"/>
                          </a:solidFill>
                          <a:latin typeface="+mn-lt"/>
                          <a:ea typeface="+mn-ea"/>
                          <a:cs typeface="+mn-cs"/>
                        </a:rPr>
                        <a:t> :</a:t>
                      </a:r>
                    </a:p>
                    <a:p>
                      <a:pPr marL="628650" lvl="2"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Si l’usager a un DMP ouvert et si son accès est autorisé (consentement à la consultation) ;</a:t>
                      </a:r>
                    </a:p>
                    <a:p>
                      <a:pPr marL="628650" lvl="2"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La provenance et le statut des documents envoyés et intégrés (provenance, nouvelle version disponible, etc.).</a:t>
                      </a:r>
                    </a:p>
                    <a:p>
                      <a:pPr marL="171450" lvl="1"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Le professionnel doit pouvoir </a:t>
                      </a:r>
                      <a:r>
                        <a:rPr lang="fr-FR" sz="1200" b="1" kern="1200">
                          <a:solidFill>
                            <a:srgbClr val="000000"/>
                          </a:solidFill>
                          <a:latin typeface="+mn-lt"/>
                          <a:ea typeface="+mn-ea"/>
                          <a:cs typeface="+mn-cs"/>
                        </a:rPr>
                        <a:t>examiner et rechercher/filtrer </a:t>
                      </a:r>
                      <a:r>
                        <a:rPr lang="fr-FR" sz="1200" kern="1200">
                          <a:solidFill>
                            <a:srgbClr val="000000"/>
                          </a:solidFill>
                          <a:latin typeface="+mn-lt"/>
                          <a:ea typeface="+mn-ea"/>
                          <a:cs typeface="+mn-cs"/>
                        </a:rPr>
                        <a:t>la liste des métadonnées des documents présents dans le DMP afin de pouvoir les visualiser (pas d’interface dédié, les documents apparaissent directement dans le dossier usager) ;</a:t>
                      </a:r>
                    </a:p>
                    <a:p>
                      <a:pPr marL="171450" lvl="1" indent="-171450" algn="just" defTabSz="1219170">
                        <a:spcAft>
                          <a:spcPts val="600"/>
                        </a:spcAft>
                        <a:buFont typeface="Arial" panose="020B0604020202020204" pitchFamily="34" charset="0"/>
                        <a:buChar char="•"/>
                      </a:pPr>
                      <a:r>
                        <a:rPr lang="fr-FR" sz="1200" kern="1200">
                          <a:solidFill>
                            <a:srgbClr val="000000"/>
                          </a:solidFill>
                          <a:latin typeface="+mn-lt"/>
                          <a:ea typeface="+mn-ea"/>
                          <a:cs typeface="+mn-cs"/>
                        </a:rPr>
                        <a:t>Le professionnel peut intégrer manuellement dans son logiciel un document présent dans Mon espace santé.</a:t>
                      </a:r>
                    </a:p>
                    <a:p>
                      <a:pPr marL="0" marR="0" lvl="1" indent="0" algn="just" defTabSz="121917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1" kern="1200">
                          <a:solidFill>
                            <a:srgbClr val="000000"/>
                          </a:solidFill>
                          <a:latin typeface="+mn-lt"/>
                          <a:ea typeface="+mn-ea"/>
                          <a:cs typeface="+mn-cs"/>
                        </a:rPr>
                        <a:t>N.B </a:t>
                      </a:r>
                      <a:r>
                        <a:rPr lang="fr-FR" sz="1200" kern="1200">
                          <a:solidFill>
                            <a:srgbClr val="000000"/>
                          </a:solidFill>
                          <a:latin typeface="+mn-lt"/>
                          <a:ea typeface="+mn-ea"/>
                          <a:cs typeface="+mn-cs"/>
                        </a:rPr>
                        <a:t>: </a:t>
                      </a:r>
                      <a:r>
                        <a:rPr lang="fr-FR" sz="1200" b="1" i="1" u="sng" kern="1200">
                          <a:solidFill>
                            <a:srgbClr val="000000"/>
                          </a:solidFill>
                          <a:latin typeface="+mn-lt"/>
                          <a:ea typeface="+mn-ea"/>
                          <a:cs typeface="+mn-cs"/>
                        </a:rPr>
                        <a:t>la fonctionnalité de consultation ne concerne pas les solutions référencées AHI</a:t>
                      </a:r>
                    </a:p>
                    <a:p>
                      <a:pPr marL="0" lvl="1" indent="0" algn="just" defTabSz="1219170">
                        <a:spcAft>
                          <a:spcPts val="600"/>
                        </a:spcAft>
                        <a:buFont typeface="Arial" panose="020B0604020202020204" pitchFamily="34" charset="0"/>
                        <a:buNone/>
                      </a:pPr>
                      <a:endParaRPr lang="fr-FR" sz="1200" kern="1200">
                        <a:solidFill>
                          <a:srgbClr val="000000"/>
                        </a:solidFill>
                        <a:latin typeface="+mn-lt"/>
                        <a:ea typeface="+mn-ea"/>
                        <a:cs typeface="+mn-cs"/>
                      </a:endParaRPr>
                    </a:p>
                  </a:txBody>
                  <a:tcPr anchor="ctr">
                    <a:solidFill>
                      <a:schemeClr val="tx2">
                        <a:lumMod val="95000"/>
                      </a:schemeClr>
                    </a:solidFill>
                  </a:tcPr>
                </a:tc>
                <a:extLst>
                  <a:ext uri="{0D108BD9-81ED-4DB2-BD59-A6C34878D82A}">
                    <a16:rowId xmlns:a16="http://schemas.microsoft.com/office/drawing/2014/main" val="720173596"/>
                  </a:ext>
                </a:extLst>
              </a:tr>
            </a:tbl>
          </a:graphicData>
        </a:graphic>
      </p:graphicFrame>
      <p:sp>
        <p:nvSpPr>
          <p:cNvPr id="15" name="ZoneTexte 14">
            <a:extLst>
              <a:ext uri="{FF2B5EF4-FFF2-40B4-BE49-F238E27FC236}">
                <a16:creationId xmlns:a16="http://schemas.microsoft.com/office/drawing/2014/main" id="{63A20378-D22A-B870-AE82-D29E7EB12896}"/>
              </a:ext>
            </a:extLst>
          </p:cNvPr>
          <p:cNvSpPr txBox="1"/>
          <p:nvPr/>
        </p:nvSpPr>
        <p:spPr>
          <a:xfrm>
            <a:off x="384364" y="5915670"/>
            <a:ext cx="11576054" cy="646331"/>
          </a:xfrm>
          <a:prstGeom prst="rect">
            <a:avLst/>
          </a:prstGeom>
          <a:solidFill>
            <a:schemeClr val="bg1">
              <a:lumMod val="95000"/>
            </a:schemeClr>
          </a:solidFill>
          <a:ln w="6350">
            <a:noFill/>
            <a:miter lim="800000"/>
          </a:ln>
        </p:spPr>
        <p:txBody>
          <a:bodyPr wrap="square">
            <a:spAutoFit/>
          </a:bodyPr>
          <a:lstStyle/>
          <a:p>
            <a:pPr marL="452438" lvl="1" algn="just" defTabSz="914377">
              <a:defRPr/>
            </a:pPr>
            <a:r>
              <a:rPr lang="fr-FR" sz="1200">
                <a:latin typeface="Arial"/>
                <a:cs typeface="Arial"/>
              </a:rPr>
              <a:t>Le sujet de la mis en place opérationnelle de la </a:t>
            </a:r>
            <a:r>
              <a:rPr lang="fr-FR" sz="1200" b="1">
                <a:latin typeface="Arial"/>
                <a:cs typeface="Arial"/>
              </a:rPr>
              <a:t>consultation de MES</a:t>
            </a:r>
            <a:r>
              <a:rPr lang="fr-FR" sz="1200">
                <a:latin typeface="Arial"/>
                <a:cs typeface="Arial"/>
              </a:rPr>
              <a:t> pour les professionnels à rôle du médico-social est </a:t>
            </a:r>
            <a:r>
              <a:rPr lang="fr-FR" sz="1200" b="1">
                <a:latin typeface="Arial"/>
                <a:cs typeface="Arial"/>
              </a:rPr>
              <a:t>en cours d’instruction</a:t>
            </a:r>
            <a:r>
              <a:rPr lang="fr-FR" sz="1200">
                <a:latin typeface="Arial"/>
                <a:cs typeface="Arial"/>
              </a:rPr>
              <a:t>. Une </a:t>
            </a:r>
            <a:r>
              <a:rPr lang="fr-FR" sz="1200" b="1">
                <a:latin typeface="Arial"/>
                <a:cs typeface="Arial"/>
              </a:rPr>
              <a:t>victoire importante a eu lieu en fin d’année 2025 concernant le rejet du recours du CNOM </a:t>
            </a:r>
            <a:r>
              <a:rPr lang="fr-FR" sz="1200">
                <a:latin typeface="Arial"/>
                <a:cs typeface="Arial"/>
              </a:rPr>
              <a:t>sur la restriction de la matrice d’habilitation pour les professionnels du médico-social.</a:t>
            </a:r>
          </a:p>
        </p:txBody>
      </p:sp>
      <p:grpSp>
        <p:nvGrpSpPr>
          <p:cNvPr id="16" name="Light_Bulb5" descr="{&quot;Key&quot;:&quot;POWER_USER_SHAPE_ICON&quot;,&quot;Value&quot;:&quot;POWER_USER_SHAPE_ICON_STYLE_1&quot;}">
            <a:extLst>
              <a:ext uri="{FF2B5EF4-FFF2-40B4-BE49-F238E27FC236}">
                <a16:creationId xmlns:a16="http://schemas.microsoft.com/office/drawing/2014/main" id="{A35EA9A0-44D9-0D15-7152-A53F90B6327C}"/>
              </a:ext>
            </a:extLst>
          </p:cNvPr>
          <p:cNvGrpSpPr>
            <a:grpSpLocks noChangeAspect="1"/>
          </p:cNvGrpSpPr>
          <p:nvPr>
            <p:custDataLst>
              <p:tags r:id="rId1"/>
            </p:custDataLst>
          </p:nvPr>
        </p:nvGrpSpPr>
        <p:grpSpPr>
          <a:xfrm>
            <a:off x="420600" y="5884967"/>
            <a:ext cx="403614" cy="457142"/>
            <a:chOff x="4651376" y="5373688"/>
            <a:chExt cx="598487" cy="677862"/>
          </a:xfrm>
          <a:solidFill>
            <a:schemeClr val="bg1">
              <a:lumMod val="50000"/>
            </a:schemeClr>
          </a:solidFill>
        </p:grpSpPr>
        <p:sp>
          <p:nvSpPr>
            <p:cNvPr id="18" name="Freeform 337">
              <a:extLst>
                <a:ext uri="{FF2B5EF4-FFF2-40B4-BE49-F238E27FC236}">
                  <a16:creationId xmlns:a16="http://schemas.microsoft.com/office/drawing/2014/main" id="{51CF5058-2656-97B2-92D3-2FC8CE311294}"/>
                </a:ext>
              </a:extLst>
            </p:cNvPr>
            <p:cNvSpPr>
              <a:spLocks/>
            </p:cNvSpPr>
            <p:nvPr/>
          </p:nvSpPr>
          <p:spPr bwMode="auto">
            <a:xfrm>
              <a:off x="4732338" y="5449888"/>
              <a:ext cx="442913" cy="412750"/>
            </a:xfrm>
            <a:custGeom>
              <a:avLst/>
              <a:gdLst>
                <a:gd name="T0" fmla="*/ 244 w 323"/>
                <a:gd name="T1" fmla="*/ 301 h 301"/>
                <a:gd name="T2" fmla="*/ 236 w 323"/>
                <a:gd name="T3" fmla="*/ 287 h 301"/>
                <a:gd name="T4" fmla="*/ 238 w 323"/>
                <a:gd name="T5" fmla="*/ 286 h 301"/>
                <a:gd name="T6" fmla="*/ 307 w 323"/>
                <a:gd name="T7" fmla="*/ 162 h 301"/>
                <a:gd name="T8" fmla="*/ 162 w 323"/>
                <a:gd name="T9" fmla="*/ 17 h 301"/>
                <a:gd name="T10" fmla="*/ 16 w 323"/>
                <a:gd name="T11" fmla="*/ 162 h 301"/>
                <a:gd name="T12" fmla="*/ 82 w 323"/>
                <a:gd name="T13" fmla="*/ 284 h 301"/>
                <a:gd name="T14" fmla="*/ 73 w 323"/>
                <a:gd name="T15" fmla="*/ 298 h 301"/>
                <a:gd name="T16" fmla="*/ 0 w 323"/>
                <a:gd name="T17" fmla="*/ 162 h 301"/>
                <a:gd name="T18" fmla="*/ 162 w 323"/>
                <a:gd name="T19" fmla="*/ 0 h 301"/>
                <a:gd name="T20" fmla="*/ 323 w 323"/>
                <a:gd name="T21" fmla="*/ 162 h 301"/>
                <a:gd name="T22" fmla="*/ 247 w 323"/>
                <a:gd name="T23" fmla="*/ 300 h 301"/>
                <a:gd name="T24" fmla="*/ 244 w 323"/>
                <a:gd name="T2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01">
                  <a:moveTo>
                    <a:pt x="244" y="301"/>
                  </a:moveTo>
                  <a:lnTo>
                    <a:pt x="236" y="287"/>
                  </a:lnTo>
                  <a:lnTo>
                    <a:pt x="238" y="286"/>
                  </a:lnTo>
                  <a:cubicBezTo>
                    <a:pt x="281" y="259"/>
                    <a:pt x="307" y="213"/>
                    <a:pt x="307" y="162"/>
                  </a:cubicBezTo>
                  <a:cubicBezTo>
                    <a:pt x="307" y="82"/>
                    <a:pt x="242" y="17"/>
                    <a:pt x="162" y="17"/>
                  </a:cubicBezTo>
                  <a:cubicBezTo>
                    <a:pt x="82" y="17"/>
                    <a:pt x="16" y="82"/>
                    <a:pt x="16" y="162"/>
                  </a:cubicBezTo>
                  <a:cubicBezTo>
                    <a:pt x="16" y="211"/>
                    <a:pt x="41" y="257"/>
                    <a:pt x="82" y="284"/>
                  </a:cubicBezTo>
                  <a:lnTo>
                    <a:pt x="73" y="298"/>
                  </a:lnTo>
                  <a:cubicBezTo>
                    <a:pt x="27" y="268"/>
                    <a:pt x="0" y="217"/>
                    <a:pt x="0" y="162"/>
                  </a:cubicBezTo>
                  <a:cubicBezTo>
                    <a:pt x="0" y="73"/>
                    <a:pt x="72" y="0"/>
                    <a:pt x="162" y="0"/>
                  </a:cubicBezTo>
                  <a:cubicBezTo>
                    <a:pt x="251" y="0"/>
                    <a:pt x="323" y="73"/>
                    <a:pt x="323" y="162"/>
                  </a:cubicBezTo>
                  <a:cubicBezTo>
                    <a:pt x="323" y="219"/>
                    <a:pt x="295" y="270"/>
                    <a:pt x="247" y="300"/>
                  </a:cubicBezTo>
                  <a:lnTo>
                    <a:pt x="244"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338">
              <a:extLst>
                <a:ext uri="{FF2B5EF4-FFF2-40B4-BE49-F238E27FC236}">
                  <a16:creationId xmlns:a16="http://schemas.microsoft.com/office/drawing/2014/main" id="{AFB5C93F-4DF7-3CB7-96CE-39EEC2FED57D}"/>
                </a:ext>
              </a:extLst>
            </p:cNvPr>
            <p:cNvSpPr>
              <a:spLocks noEditPoints="1"/>
            </p:cNvSpPr>
            <p:nvPr/>
          </p:nvSpPr>
          <p:spPr bwMode="auto">
            <a:xfrm>
              <a:off x="4829176" y="5835650"/>
              <a:ext cx="242888" cy="160338"/>
            </a:xfrm>
            <a:custGeom>
              <a:avLst/>
              <a:gdLst>
                <a:gd name="T0" fmla="*/ 16 w 178"/>
                <a:gd name="T1" fmla="*/ 17 h 117"/>
                <a:gd name="T2" fmla="*/ 16 w 178"/>
                <a:gd name="T3" fmla="*/ 95 h 117"/>
                <a:gd name="T4" fmla="*/ 21 w 178"/>
                <a:gd name="T5" fmla="*/ 100 h 117"/>
                <a:gd name="T6" fmla="*/ 157 w 178"/>
                <a:gd name="T7" fmla="*/ 100 h 117"/>
                <a:gd name="T8" fmla="*/ 161 w 178"/>
                <a:gd name="T9" fmla="*/ 95 h 117"/>
                <a:gd name="T10" fmla="*/ 161 w 178"/>
                <a:gd name="T11" fmla="*/ 17 h 117"/>
                <a:gd name="T12" fmla="*/ 16 w 178"/>
                <a:gd name="T13" fmla="*/ 17 h 117"/>
                <a:gd name="T14" fmla="*/ 157 w 178"/>
                <a:gd name="T15" fmla="*/ 117 h 117"/>
                <a:gd name="T16" fmla="*/ 21 w 178"/>
                <a:gd name="T17" fmla="*/ 117 h 117"/>
                <a:gd name="T18" fmla="*/ 0 w 178"/>
                <a:gd name="T19" fmla="*/ 95 h 117"/>
                <a:gd name="T20" fmla="*/ 0 w 178"/>
                <a:gd name="T21" fmla="*/ 0 h 117"/>
                <a:gd name="T22" fmla="*/ 178 w 178"/>
                <a:gd name="T23" fmla="*/ 0 h 117"/>
                <a:gd name="T24" fmla="*/ 178 w 178"/>
                <a:gd name="T25" fmla="*/ 95 h 117"/>
                <a:gd name="T26" fmla="*/ 157 w 178"/>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17">
                  <a:moveTo>
                    <a:pt x="16" y="17"/>
                  </a:moveTo>
                  <a:lnTo>
                    <a:pt x="16" y="95"/>
                  </a:lnTo>
                  <a:cubicBezTo>
                    <a:pt x="16" y="98"/>
                    <a:pt x="18" y="100"/>
                    <a:pt x="21" y="100"/>
                  </a:cubicBezTo>
                  <a:lnTo>
                    <a:pt x="157" y="100"/>
                  </a:lnTo>
                  <a:cubicBezTo>
                    <a:pt x="159" y="100"/>
                    <a:pt x="161" y="98"/>
                    <a:pt x="161" y="95"/>
                  </a:cubicBezTo>
                  <a:lnTo>
                    <a:pt x="161" y="17"/>
                  </a:lnTo>
                  <a:lnTo>
                    <a:pt x="16" y="17"/>
                  </a:lnTo>
                  <a:close/>
                  <a:moveTo>
                    <a:pt x="157" y="117"/>
                  </a:moveTo>
                  <a:lnTo>
                    <a:pt x="21" y="117"/>
                  </a:lnTo>
                  <a:cubicBezTo>
                    <a:pt x="9" y="117"/>
                    <a:pt x="0" y="107"/>
                    <a:pt x="0" y="95"/>
                  </a:cubicBezTo>
                  <a:lnTo>
                    <a:pt x="0" y="0"/>
                  </a:lnTo>
                  <a:lnTo>
                    <a:pt x="178" y="0"/>
                  </a:lnTo>
                  <a:lnTo>
                    <a:pt x="178" y="95"/>
                  </a:lnTo>
                  <a:cubicBezTo>
                    <a:pt x="178" y="107"/>
                    <a:pt x="168" y="117"/>
                    <a:pt x="157"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339">
              <a:extLst>
                <a:ext uri="{FF2B5EF4-FFF2-40B4-BE49-F238E27FC236}">
                  <a16:creationId xmlns:a16="http://schemas.microsoft.com/office/drawing/2014/main" id="{7DEE2BEA-12CA-867D-3CAF-D2C55B1C2298}"/>
                </a:ext>
              </a:extLst>
            </p:cNvPr>
            <p:cNvSpPr>
              <a:spLocks/>
            </p:cNvSpPr>
            <p:nvPr/>
          </p:nvSpPr>
          <p:spPr bwMode="auto">
            <a:xfrm>
              <a:off x="4870451" y="5646738"/>
              <a:ext cx="53975" cy="158750"/>
            </a:xfrm>
            <a:custGeom>
              <a:avLst/>
              <a:gdLst>
                <a:gd name="T0" fmla="*/ 39 w 39"/>
                <a:gd name="T1" fmla="*/ 116 h 116"/>
                <a:gd name="T2" fmla="*/ 22 w 39"/>
                <a:gd name="T3" fmla="*/ 116 h 116"/>
                <a:gd name="T4" fmla="*/ 0 w 39"/>
                <a:gd name="T5" fmla="*/ 5 h 116"/>
                <a:gd name="T6" fmla="*/ 16 w 39"/>
                <a:gd name="T7" fmla="*/ 0 h 116"/>
                <a:gd name="T8" fmla="*/ 39 w 39"/>
                <a:gd name="T9" fmla="*/ 116 h 116"/>
              </a:gdLst>
              <a:ahLst/>
              <a:cxnLst>
                <a:cxn ang="0">
                  <a:pos x="T0" y="T1"/>
                </a:cxn>
                <a:cxn ang="0">
                  <a:pos x="T2" y="T3"/>
                </a:cxn>
                <a:cxn ang="0">
                  <a:pos x="T4" y="T5"/>
                </a:cxn>
                <a:cxn ang="0">
                  <a:pos x="T6" y="T7"/>
                </a:cxn>
                <a:cxn ang="0">
                  <a:pos x="T8" y="T9"/>
                </a:cxn>
              </a:cxnLst>
              <a:rect l="0" t="0" r="r" b="b"/>
              <a:pathLst>
                <a:path w="39" h="116">
                  <a:moveTo>
                    <a:pt x="39" y="116"/>
                  </a:moveTo>
                  <a:lnTo>
                    <a:pt x="22" y="116"/>
                  </a:lnTo>
                  <a:cubicBezTo>
                    <a:pt x="22" y="77"/>
                    <a:pt x="1" y="6"/>
                    <a:pt x="0" y="5"/>
                  </a:cubicBezTo>
                  <a:lnTo>
                    <a:pt x="16" y="0"/>
                  </a:lnTo>
                  <a:cubicBezTo>
                    <a:pt x="17" y="3"/>
                    <a:pt x="39" y="75"/>
                    <a:pt x="39" y="1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340">
              <a:extLst>
                <a:ext uri="{FF2B5EF4-FFF2-40B4-BE49-F238E27FC236}">
                  <a16:creationId xmlns:a16="http://schemas.microsoft.com/office/drawing/2014/main" id="{546B69F7-EA10-0558-332A-718A604AA4C5}"/>
                </a:ext>
              </a:extLst>
            </p:cNvPr>
            <p:cNvSpPr>
              <a:spLocks/>
            </p:cNvSpPr>
            <p:nvPr/>
          </p:nvSpPr>
          <p:spPr bwMode="auto">
            <a:xfrm>
              <a:off x="4868863" y="5645150"/>
              <a:ext cx="90488" cy="28575"/>
            </a:xfrm>
            <a:custGeom>
              <a:avLst/>
              <a:gdLst>
                <a:gd name="T0" fmla="*/ 33 w 66"/>
                <a:gd name="T1" fmla="*/ 21 h 21"/>
                <a:gd name="T2" fmla="*/ 0 w 66"/>
                <a:gd name="T3" fmla="*/ 1 h 21"/>
                <a:gd name="T4" fmla="*/ 17 w 66"/>
                <a:gd name="T5" fmla="*/ 1 h 21"/>
                <a:gd name="T6" fmla="*/ 17 w 66"/>
                <a:gd name="T7" fmla="*/ 1 h 21"/>
                <a:gd name="T8" fmla="*/ 33 w 66"/>
                <a:gd name="T9" fmla="*/ 4 h 21"/>
                <a:gd name="T10" fmla="*/ 50 w 66"/>
                <a:gd name="T11" fmla="*/ 0 h 21"/>
                <a:gd name="T12" fmla="*/ 66 w 66"/>
                <a:gd name="T13" fmla="*/ 1 h 21"/>
                <a:gd name="T14" fmla="*/ 33 w 6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1">
                  <a:moveTo>
                    <a:pt x="33" y="21"/>
                  </a:moveTo>
                  <a:cubicBezTo>
                    <a:pt x="14" y="21"/>
                    <a:pt x="0" y="13"/>
                    <a:pt x="0" y="1"/>
                  </a:cubicBezTo>
                  <a:lnTo>
                    <a:pt x="17" y="1"/>
                  </a:lnTo>
                  <a:lnTo>
                    <a:pt x="17" y="1"/>
                  </a:lnTo>
                  <a:cubicBezTo>
                    <a:pt x="17" y="1"/>
                    <a:pt x="23" y="4"/>
                    <a:pt x="33" y="4"/>
                  </a:cubicBezTo>
                  <a:cubicBezTo>
                    <a:pt x="44" y="4"/>
                    <a:pt x="49" y="1"/>
                    <a:pt x="50" y="0"/>
                  </a:cubicBezTo>
                  <a:lnTo>
                    <a:pt x="66" y="1"/>
                  </a:lnTo>
                  <a:cubicBezTo>
                    <a:pt x="66" y="13"/>
                    <a:pt x="52" y="21"/>
                    <a:pt x="33"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341">
              <a:extLst>
                <a:ext uri="{FF2B5EF4-FFF2-40B4-BE49-F238E27FC236}">
                  <a16:creationId xmlns:a16="http://schemas.microsoft.com/office/drawing/2014/main" id="{F7137E20-0E2F-2835-913E-83D4BE7F8E08}"/>
                </a:ext>
              </a:extLst>
            </p:cNvPr>
            <p:cNvSpPr>
              <a:spLocks/>
            </p:cNvSpPr>
            <p:nvPr/>
          </p:nvSpPr>
          <p:spPr bwMode="auto">
            <a:xfrm>
              <a:off x="4973638" y="5646738"/>
              <a:ext cx="53975" cy="158750"/>
            </a:xfrm>
            <a:custGeom>
              <a:avLst/>
              <a:gdLst>
                <a:gd name="T0" fmla="*/ 17 w 39"/>
                <a:gd name="T1" fmla="*/ 116 h 116"/>
                <a:gd name="T2" fmla="*/ 0 w 39"/>
                <a:gd name="T3" fmla="*/ 116 h 116"/>
                <a:gd name="T4" fmla="*/ 23 w 39"/>
                <a:gd name="T5" fmla="*/ 0 h 116"/>
                <a:gd name="T6" fmla="*/ 39 w 39"/>
                <a:gd name="T7" fmla="*/ 5 h 116"/>
                <a:gd name="T8" fmla="*/ 17 w 39"/>
                <a:gd name="T9" fmla="*/ 116 h 116"/>
              </a:gdLst>
              <a:ahLst/>
              <a:cxnLst>
                <a:cxn ang="0">
                  <a:pos x="T0" y="T1"/>
                </a:cxn>
                <a:cxn ang="0">
                  <a:pos x="T2" y="T3"/>
                </a:cxn>
                <a:cxn ang="0">
                  <a:pos x="T4" y="T5"/>
                </a:cxn>
                <a:cxn ang="0">
                  <a:pos x="T6" y="T7"/>
                </a:cxn>
                <a:cxn ang="0">
                  <a:pos x="T8" y="T9"/>
                </a:cxn>
              </a:cxnLst>
              <a:rect l="0" t="0" r="r" b="b"/>
              <a:pathLst>
                <a:path w="39" h="116">
                  <a:moveTo>
                    <a:pt x="17" y="116"/>
                  </a:moveTo>
                  <a:lnTo>
                    <a:pt x="0" y="116"/>
                  </a:lnTo>
                  <a:cubicBezTo>
                    <a:pt x="0" y="75"/>
                    <a:pt x="22" y="3"/>
                    <a:pt x="23" y="0"/>
                  </a:cubicBezTo>
                  <a:lnTo>
                    <a:pt x="39" y="5"/>
                  </a:lnTo>
                  <a:cubicBezTo>
                    <a:pt x="38" y="6"/>
                    <a:pt x="17" y="77"/>
                    <a:pt x="17" y="1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342">
              <a:extLst>
                <a:ext uri="{FF2B5EF4-FFF2-40B4-BE49-F238E27FC236}">
                  <a16:creationId xmlns:a16="http://schemas.microsoft.com/office/drawing/2014/main" id="{2A1C6F5E-32BA-53C5-F023-8515EBD2A030}"/>
                </a:ext>
              </a:extLst>
            </p:cNvPr>
            <p:cNvSpPr>
              <a:spLocks/>
            </p:cNvSpPr>
            <p:nvPr/>
          </p:nvSpPr>
          <p:spPr bwMode="auto">
            <a:xfrm>
              <a:off x="4938713" y="5645150"/>
              <a:ext cx="88900" cy="28575"/>
            </a:xfrm>
            <a:custGeom>
              <a:avLst/>
              <a:gdLst>
                <a:gd name="T0" fmla="*/ 33 w 66"/>
                <a:gd name="T1" fmla="*/ 21 h 21"/>
                <a:gd name="T2" fmla="*/ 0 w 66"/>
                <a:gd name="T3" fmla="*/ 1 h 21"/>
                <a:gd name="T4" fmla="*/ 16 w 66"/>
                <a:gd name="T5" fmla="*/ 1 h 21"/>
                <a:gd name="T6" fmla="*/ 16 w 66"/>
                <a:gd name="T7" fmla="*/ 0 h 21"/>
                <a:gd name="T8" fmla="*/ 33 w 66"/>
                <a:gd name="T9" fmla="*/ 4 h 21"/>
                <a:gd name="T10" fmla="*/ 49 w 66"/>
                <a:gd name="T11" fmla="*/ 0 h 21"/>
                <a:gd name="T12" fmla="*/ 66 w 66"/>
                <a:gd name="T13" fmla="*/ 1 h 21"/>
                <a:gd name="T14" fmla="*/ 33 w 6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1">
                  <a:moveTo>
                    <a:pt x="33" y="21"/>
                  </a:moveTo>
                  <a:cubicBezTo>
                    <a:pt x="14" y="21"/>
                    <a:pt x="0" y="13"/>
                    <a:pt x="0" y="1"/>
                  </a:cubicBezTo>
                  <a:lnTo>
                    <a:pt x="16" y="1"/>
                  </a:lnTo>
                  <a:cubicBezTo>
                    <a:pt x="16" y="0"/>
                    <a:pt x="16" y="0"/>
                    <a:pt x="16" y="0"/>
                  </a:cubicBezTo>
                  <a:cubicBezTo>
                    <a:pt x="17" y="1"/>
                    <a:pt x="22" y="4"/>
                    <a:pt x="33" y="4"/>
                  </a:cubicBezTo>
                  <a:cubicBezTo>
                    <a:pt x="43" y="4"/>
                    <a:pt x="49" y="1"/>
                    <a:pt x="49" y="0"/>
                  </a:cubicBezTo>
                  <a:lnTo>
                    <a:pt x="66" y="1"/>
                  </a:lnTo>
                  <a:cubicBezTo>
                    <a:pt x="66" y="13"/>
                    <a:pt x="52" y="21"/>
                    <a:pt x="33"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343">
              <a:extLst>
                <a:ext uri="{FF2B5EF4-FFF2-40B4-BE49-F238E27FC236}">
                  <a16:creationId xmlns:a16="http://schemas.microsoft.com/office/drawing/2014/main" id="{6A19F4D0-EC82-3BD7-0B58-C01AA6FD6C7F}"/>
                </a:ext>
              </a:extLst>
            </p:cNvPr>
            <p:cNvSpPr>
              <a:spLocks noEditPoints="1"/>
            </p:cNvSpPr>
            <p:nvPr/>
          </p:nvSpPr>
          <p:spPr bwMode="auto">
            <a:xfrm>
              <a:off x="4891088" y="5972175"/>
              <a:ext cx="117475" cy="79375"/>
            </a:xfrm>
            <a:custGeom>
              <a:avLst/>
              <a:gdLst>
                <a:gd name="T0" fmla="*/ 16 w 86"/>
                <a:gd name="T1" fmla="*/ 17 h 57"/>
                <a:gd name="T2" fmla="*/ 16 w 86"/>
                <a:gd name="T3" fmla="*/ 35 h 57"/>
                <a:gd name="T4" fmla="*/ 22 w 86"/>
                <a:gd name="T5" fmla="*/ 41 h 57"/>
                <a:gd name="T6" fmla="*/ 64 w 86"/>
                <a:gd name="T7" fmla="*/ 41 h 57"/>
                <a:gd name="T8" fmla="*/ 69 w 86"/>
                <a:gd name="T9" fmla="*/ 35 h 57"/>
                <a:gd name="T10" fmla="*/ 69 w 86"/>
                <a:gd name="T11" fmla="*/ 17 h 57"/>
                <a:gd name="T12" fmla="*/ 16 w 86"/>
                <a:gd name="T13" fmla="*/ 17 h 57"/>
                <a:gd name="T14" fmla="*/ 64 w 86"/>
                <a:gd name="T15" fmla="*/ 57 h 57"/>
                <a:gd name="T16" fmla="*/ 22 w 86"/>
                <a:gd name="T17" fmla="*/ 57 h 57"/>
                <a:gd name="T18" fmla="*/ 0 w 86"/>
                <a:gd name="T19" fmla="*/ 35 h 57"/>
                <a:gd name="T20" fmla="*/ 0 w 86"/>
                <a:gd name="T21" fmla="*/ 0 h 57"/>
                <a:gd name="T22" fmla="*/ 86 w 86"/>
                <a:gd name="T23" fmla="*/ 0 h 57"/>
                <a:gd name="T24" fmla="*/ 86 w 86"/>
                <a:gd name="T25" fmla="*/ 35 h 57"/>
                <a:gd name="T26" fmla="*/ 64 w 86"/>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7">
                  <a:moveTo>
                    <a:pt x="16" y="17"/>
                  </a:moveTo>
                  <a:lnTo>
                    <a:pt x="16" y="35"/>
                  </a:lnTo>
                  <a:cubicBezTo>
                    <a:pt x="16" y="38"/>
                    <a:pt x="19" y="41"/>
                    <a:pt x="22" y="41"/>
                  </a:cubicBezTo>
                  <a:lnTo>
                    <a:pt x="64" y="41"/>
                  </a:lnTo>
                  <a:cubicBezTo>
                    <a:pt x="67" y="41"/>
                    <a:pt x="69" y="38"/>
                    <a:pt x="69" y="35"/>
                  </a:cubicBezTo>
                  <a:lnTo>
                    <a:pt x="69" y="17"/>
                  </a:lnTo>
                  <a:lnTo>
                    <a:pt x="16" y="17"/>
                  </a:lnTo>
                  <a:close/>
                  <a:moveTo>
                    <a:pt x="64" y="57"/>
                  </a:moveTo>
                  <a:lnTo>
                    <a:pt x="22" y="57"/>
                  </a:lnTo>
                  <a:cubicBezTo>
                    <a:pt x="10" y="57"/>
                    <a:pt x="0" y="47"/>
                    <a:pt x="0" y="35"/>
                  </a:cubicBezTo>
                  <a:lnTo>
                    <a:pt x="0" y="0"/>
                  </a:lnTo>
                  <a:lnTo>
                    <a:pt x="86" y="0"/>
                  </a:lnTo>
                  <a:lnTo>
                    <a:pt x="86" y="35"/>
                  </a:lnTo>
                  <a:cubicBezTo>
                    <a:pt x="86" y="47"/>
                    <a:pt x="76" y="57"/>
                    <a:pt x="64" y="5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Rectangle 344">
              <a:extLst>
                <a:ext uri="{FF2B5EF4-FFF2-40B4-BE49-F238E27FC236}">
                  <a16:creationId xmlns:a16="http://schemas.microsoft.com/office/drawing/2014/main" id="{761C425D-A7BF-9684-0965-FFEC28C19DB4}"/>
                </a:ext>
              </a:extLst>
            </p:cNvPr>
            <p:cNvSpPr>
              <a:spLocks noChangeArrowheads="1"/>
            </p:cNvSpPr>
            <p:nvPr/>
          </p:nvSpPr>
          <p:spPr bwMode="auto">
            <a:xfrm>
              <a:off x="4840288" y="5881688"/>
              <a:ext cx="22225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6" name="Rectangle 345">
              <a:extLst>
                <a:ext uri="{FF2B5EF4-FFF2-40B4-BE49-F238E27FC236}">
                  <a16:creationId xmlns:a16="http://schemas.microsoft.com/office/drawing/2014/main" id="{AFEBE8CD-D47D-B8F5-CA08-9FE86745D550}"/>
                </a:ext>
              </a:extLst>
            </p:cNvPr>
            <p:cNvSpPr>
              <a:spLocks noChangeArrowheads="1"/>
            </p:cNvSpPr>
            <p:nvPr/>
          </p:nvSpPr>
          <p:spPr bwMode="auto">
            <a:xfrm>
              <a:off x="4840288" y="5926138"/>
              <a:ext cx="22225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7" name="Rectangle 346">
              <a:extLst>
                <a:ext uri="{FF2B5EF4-FFF2-40B4-BE49-F238E27FC236}">
                  <a16:creationId xmlns:a16="http://schemas.microsoft.com/office/drawing/2014/main" id="{426A1D71-2089-4511-9CA6-827800FB71EF}"/>
                </a:ext>
              </a:extLst>
            </p:cNvPr>
            <p:cNvSpPr>
              <a:spLocks noChangeArrowheads="1"/>
            </p:cNvSpPr>
            <p:nvPr/>
          </p:nvSpPr>
          <p:spPr bwMode="auto">
            <a:xfrm>
              <a:off x="4938713" y="5373688"/>
              <a:ext cx="22225"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 name="Freeform 347">
              <a:extLst>
                <a:ext uri="{FF2B5EF4-FFF2-40B4-BE49-F238E27FC236}">
                  <a16:creationId xmlns:a16="http://schemas.microsoft.com/office/drawing/2014/main" id="{4FF7F0F9-037F-F095-FC9A-996C712DC1C1}"/>
                </a:ext>
              </a:extLst>
            </p:cNvPr>
            <p:cNvSpPr>
              <a:spLocks/>
            </p:cNvSpPr>
            <p:nvPr/>
          </p:nvSpPr>
          <p:spPr bwMode="auto">
            <a:xfrm>
              <a:off x="4651376" y="5697538"/>
              <a:ext cx="41275" cy="30163"/>
            </a:xfrm>
            <a:custGeom>
              <a:avLst/>
              <a:gdLst>
                <a:gd name="T0" fmla="*/ 3 w 26"/>
                <a:gd name="T1" fmla="*/ 19 h 19"/>
                <a:gd name="T2" fmla="*/ 0 w 26"/>
                <a:gd name="T3" fmla="*/ 5 h 19"/>
                <a:gd name="T4" fmla="*/ 24 w 26"/>
                <a:gd name="T5" fmla="*/ 0 h 19"/>
                <a:gd name="T6" fmla="*/ 26 w 26"/>
                <a:gd name="T7" fmla="*/ 15 h 19"/>
                <a:gd name="T8" fmla="*/ 3 w 26"/>
                <a:gd name="T9" fmla="*/ 19 h 19"/>
              </a:gdLst>
              <a:ahLst/>
              <a:cxnLst>
                <a:cxn ang="0">
                  <a:pos x="T0" y="T1"/>
                </a:cxn>
                <a:cxn ang="0">
                  <a:pos x="T2" y="T3"/>
                </a:cxn>
                <a:cxn ang="0">
                  <a:pos x="T4" y="T5"/>
                </a:cxn>
                <a:cxn ang="0">
                  <a:pos x="T6" y="T7"/>
                </a:cxn>
                <a:cxn ang="0">
                  <a:pos x="T8" y="T9"/>
                </a:cxn>
              </a:cxnLst>
              <a:rect l="0" t="0" r="r" b="b"/>
              <a:pathLst>
                <a:path w="26" h="19">
                  <a:moveTo>
                    <a:pt x="3" y="19"/>
                  </a:moveTo>
                  <a:lnTo>
                    <a:pt x="0" y="5"/>
                  </a:lnTo>
                  <a:lnTo>
                    <a:pt x="24" y="0"/>
                  </a:lnTo>
                  <a:lnTo>
                    <a:pt x="26" y="15"/>
                  </a:lnTo>
                  <a:lnTo>
                    <a:pt x="3"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348">
              <a:extLst>
                <a:ext uri="{FF2B5EF4-FFF2-40B4-BE49-F238E27FC236}">
                  <a16:creationId xmlns:a16="http://schemas.microsoft.com/office/drawing/2014/main" id="{8E7E6573-0EA9-1230-24A7-A1BA0E547F51}"/>
                </a:ext>
              </a:extLst>
            </p:cNvPr>
            <p:cNvSpPr>
              <a:spLocks/>
            </p:cNvSpPr>
            <p:nvPr/>
          </p:nvSpPr>
          <p:spPr bwMode="auto">
            <a:xfrm>
              <a:off x="5208588" y="5697538"/>
              <a:ext cx="41275" cy="30163"/>
            </a:xfrm>
            <a:custGeom>
              <a:avLst/>
              <a:gdLst>
                <a:gd name="T0" fmla="*/ 23 w 26"/>
                <a:gd name="T1" fmla="*/ 19 h 19"/>
                <a:gd name="T2" fmla="*/ 0 w 26"/>
                <a:gd name="T3" fmla="*/ 15 h 19"/>
                <a:gd name="T4" fmla="*/ 3 w 26"/>
                <a:gd name="T5" fmla="*/ 0 h 19"/>
                <a:gd name="T6" fmla="*/ 26 w 26"/>
                <a:gd name="T7" fmla="*/ 5 h 19"/>
                <a:gd name="T8" fmla="*/ 23 w 26"/>
                <a:gd name="T9" fmla="*/ 19 h 19"/>
              </a:gdLst>
              <a:ahLst/>
              <a:cxnLst>
                <a:cxn ang="0">
                  <a:pos x="T0" y="T1"/>
                </a:cxn>
                <a:cxn ang="0">
                  <a:pos x="T2" y="T3"/>
                </a:cxn>
                <a:cxn ang="0">
                  <a:pos x="T4" y="T5"/>
                </a:cxn>
                <a:cxn ang="0">
                  <a:pos x="T6" y="T7"/>
                </a:cxn>
                <a:cxn ang="0">
                  <a:pos x="T8" y="T9"/>
                </a:cxn>
              </a:cxnLst>
              <a:rect l="0" t="0" r="r" b="b"/>
              <a:pathLst>
                <a:path w="26" h="19">
                  <a:moveTo>
                    <a:pt x="23" y="19"/>
                  </a:moveTo>
                  <a:lnTo>
                    <a:pt x="0" y="15"/>
                  </a:lnTo>
                  <a:lnTo>
                    <a:pt x="3" y="0"/>
                  </a:lnTo>
                  <a:lnTo>
                    <a:pt x="26" y="5"/>
                  </a:lnTo>
                  <a:lnTo>
                    <a:pt x="23"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349">
              <a:extLst>
                <a:ext uri="{FF2B5EF4-FFF2-40B4-BE49-F238E27FC236}">
                  <a16:creationId xmlns:a16="http://schemas.microsoft.com/office/drawing/2014/main" id="{0402BAA1-39CB-C9CF-98B9-23778F5BB47F}"/>
                </a:ext>
              </a:extLst>
            </p:cNvPr>
            <p:cNvSpPr>
              <a:spLocks/>
            </p:cNvSpPr>
            <p:nvPr/>
          </p:nvSpPr>
          <p:spPr bwMode="auto">
            <a:xfrm>
              <a:off x="5091113" y="5411788"/>
              <a:ext cx="36513" cy="41275"/>
            </a:xfrm>
            <a:custGeom>
              <a:avLst/>
              <a:gdLst>
                <a:gd name="T0" fmla="*/ 12 w 23"/>
                <a:gd name="T1" fmla="*/ 26 h 26"/>
                <a:gd name="T2" fmla="*/ 0 w 23"/>
                <a:gd name="T3" fmla="*/ 20 h 26"/>
                <a:gd name="T4" fmla="*/ 11 w 23"/>
                <a:gd name="T5" fmla="*/ 0 h 26"/>
                <a:gd name="T6" fmla="*/ 23 w 23"/>
                <a:gd name="T7" fmla="*/ 7 h 26"/>
                <a:gd name="T8" fmla="*/ 12 w 23"/>
                <a:gd name="T9" fmla="*/ 26 h 26"/>
              </a:gdLst>
              <a:ahLst/>
              <a:cxnLst>
                <a:cxn ang="0">
                  <a:pos x="T0" y="T1"/>
                </a:cxn>
                <a:cxn ang="0">
                  <a:pos x="T2" y="T3"/>
                </a:cxn>
                <a:cxn ang="0">
                  <a:pos x="T4" y="T5"/>
                </a:cxn>
                <a:cxn ang="0">
                  <a:pos x="T6" y="T7"/>
                </a:cxn>
                <a:cxn ang="0">
                  <a:pos x="T8" y="T9"/>
                </a:cxn>
              </a:cxnLst>
              <a:rect l="0" t="0" r="r" b="b"/>
              <a:pathLst>
                <a:path w="23" h="26">
                  <a:moveTo>
                    <a:pt x="12" y="26"/>
                  </a:moveTo>
                  <a:lnTo>
                    <a:pt x="0" y="20"/>
                  </a:lnTo>
                  <a:lnTo>
                    <a:pt x="11" y="0"/>
                  </a:lnTo>
                  <a:lnTo>
                    <a:pt x="23" y="7"/>
                  </a:lnTo>
                  <a:lnTo>
                    <a:pt x="1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350">
              <a:extLst>
                <a:ext uri="{FF2B5EF4-FFF2-40B4-BE49-F238E27FC236}">
                  <a16:creationId xmlns:a16="http://schemas.microsoft.com/office/drawing/2014/main" id="{3147C9BA-BE28-53DC-C798-8C65F8AF0031}"/>
                </a:ext>
              </a:extLst>
            </p:cNvPr>
            <p:cNvSpPr>
              <a:spLocks/>
            </p:cNvSpPr>
            <p:nvPr/>
          </p:nvSpPr>
          <p:spPr bwMode="auto">
            <a:xfrm>
              <a:off x="5184776" y="5535613"/>
              <a:ext cx="49213" cy="41275"/>
            </a:xfrm>
            <a:custGeom>
              <a:avLst/>
              <a:gdLst>
                <a:gd name="T0" fmla="*/ 7 w 31"/>
                <a:gd name="T1" fmla="*/ 26 h 26"/>
                <a:gd name="T2" fmla="*/ 0 w 31"/>
                <a:gd name="T3" fmla="*/ 13 h 26"/>
                <a:gd name="T4" fmla="*/ 23 w 31"/>
                <a:gd name="T5" fmla="*/ 0 h 26"/>
                <a:gd name="T6" fmla="*/ 31 w 31"/>
                <a:gd name="T7" fmla="*/ 13 h 26"/>
                <a:gd name="T8" fmla="*/ 7 w 31"/>
                <a:gd name="T9" fmla="*/ 26 h 26"/>
              </a:gdLst>
              <a:ahLst/>
              <a:cxnLst>
                <a:cxn ang="0">
                  <a:pos x="T0" y="T1"/>
                </a:cxn>
                <a:cxn ang="0">
                  <a:pos x="T2" y="T3"/>
                </a:cxn>
                <a:cxn ang="0">
                  <a:pos x="T4" y="T5"/>
                </a:cxn>
                <a:cxn ang="0">
                  <a:pos x="T6" y="T7"/>
                </a:cxn>
                <a:cxn ang="0">
                  <a:pos x="T8" y="T9"/>
                </a:cxn>
              </a:cxnLst>
              <a:rect l="0" t="0" r="r" b="b"/>
              <a:pathLst>
                <a:path w="31" h="26">
                  <a:moveTo>
                    <a:pt x="7" y="26"/>
                  </a:moveTo>
                  <a:lnTo>
                    <a:pt x="0" y="13"/>
                  </a:lnTo>
                  <a:lnTo>
                    <a:pt x="23" y="0"/>
                  </a:lnTo>
                  <a:lnTo>
                    <a:pt x="31" y="13"/>
                  </a:lnTo>
                  <a:lnTo>
                    <a:pt x="7"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2" name="Freeform 351">
              <a:extLst>
                <a:ext uri="{FF2B5EF4-FFF2-40B4-BE49-F238E27FC236}">
                  <a16:creationId xmlns:a16="http://schemas.microsoft.com/office/drawing/2014/main" id="{357B63B2-D7E4-9082-CC94-43D846F53B10}"/>
                </a:ext>
              </a:extLst>
            </p:cNvPr>
            <p:cNvSpPr>
              <a:spLocks/>
            </p:cNvSpPr>
            <p:nvPr/>
          </p:nvSpPr>
          <p:spPr bwMode="auto">
            <a:xfrm>
              <a:off x="4770438" y="5411788"/>
              <a:ext cx="39688" cy="41275"/>
            </a:xfrm>
            <a:custGeom>
              <a:avLst/>
              <a:gdLst>
                <a:gd name="T0" fmla="*/ 12 w 25"/>
                <a:gd name="T1" fmla="*/ 26 h 26"/>
                <a:gd name="T2" fmla="*/ 0 w 25"/>
                <a:gd name="T3" fmla="*/ 7 h 26"/>
                <a:gd name="T4" fmla="*/ 13 w 25"/>
                <a:gd name="T5" fmla="*/ 0 h 26"/>
                <a:gd name="T6" fmla="*/ 25 w 25"/>
                <a:gd name="T7" fmla="*/ 20 h 26"/>
                <a:gd name="T8" fmla="*/ 12 w 25"/>
                <a:gd name="T9" fmla="*/ 26 h 26"/>
              </a:gdLst>
              <a:ahLst/>
              <a:cxnLst>
                <a:cxn ang="0">
                  <a:pos x="T0" y="T1"/>
                </a:cxn>
                <a:cxn ang="0">
                  <a:pos x="T2" y="T3"/>
                </a:cxn>
                <a:cxn ang="0">
                  <a:pos x="T4" y="T5"/>
                </a:cxn>
                <a:cxn ang="0">
                  <a:pos x="T6" y="T7"/>
                </a:cxn>
                <a:cxn ang="0">
                  <a:pos x="T8" y="T9"/>
                </a:cxn>
              </a:cxnLst>
              <a:rect l="0" t="0" r="r" b="b"/>
              <a:pathLst>
                <a:path w="25" h="26">
                  <a:moveTo>
                    <a:pt x="12" y="26"/>
                  </a:moveTo>
                  <a:lnTo>
                    <a:pt x="0" y="7"/>
                  </a:lnTo>
                  <a:lnTo>
                    <a:pt x="13" y="0"/>
                  </a:lnTo>
                  <a:lnTo>
                    <a:pt x="25" y="20"/>
                  </a:lnTo>
                  <a:lnTo>
                    <a:pt x="1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3" name="Freeform 352">
              <a:extLst>
                <a:ext uri="{FF2B5EF4-FFF2-40B4-BE49-F238E27FC236}">
                  <a16:creationId xmlns:a16="http://schemas.microsoft.com/office/drawing/2014/main" id="{C57959DD-5572-4D88-8D3D-17C01E8023D6}"/>
                </a:ext>
              </a:extLst>
            </p:cNvPr>
            <p:cNvSpPr>
              <a:spLocks/>
            </p:cNvSpPr>
            <p:nvPr/>
          </p:nvSpPr>
          <p:spPr bwMode="auto">
            <a:xfrm>
              <a:off x="4668838" y="5535613"/>
              <a:ext cx="46038" cy="41275"/>
            </a:xfrm>
            <a:custGeom>
              <a:avLst/>
              <a:gdLst>
                <a:gd name="T0" fmla="*/ 22 w 29"/>
                <a:gd name="T1" fmla="*/ 26 h 26"/>
                <a:gd name="T2" fmla="*/ 0 w 29"/>
                <a:gd name="T3" fmla="*/ 13 h 26"/>
                <a:gd name="T4" fmla="*/ 7 w 29"/>
                <a:gd name="T5" fmla="*/ 0 h 26"/>
                <a:gd name="T6" fmla="*/ 29 w 29"/>
                <a:gd name="T7" fmla="*/ 13 h 26"/>
                <a:gd name="T8" fmla="*/ 22 w 29"/>
                <a:gd name="T9" fmla="*/ 26 h 26"/>
              </a:gdLst>
              <a:ahLst/>
              <a:cxnLst>
                <a:cxn ang="0">
                  <a:pos x="T0" y="T1"/>
                </a:cxn>
                <a:cxn ang="0">
                  <a:pos x="T2" y="T3"/>
                </a:cxn>
                <a:cxn ang="0">
                  <a:pos x="T4" y="T5"/>
                </a:cxn>
                <a:cxn ang="0">
                  <a:pos x="T6" y="T7"/>
                </a:cxn>
                <a:cxn ang="0">
                  <a:pos x="T8" y="T9"/>
                </a:cxn>
              </a:cxnLst>
              <a:rect l="0" t="0" r="r" b="b"/>
              <a:pathLst>
                <a:path w="29" h="26">
                  <a:moveTo>
                    <a:pt x="22" y="26"/>
                  </a:moveTo>
                  <a:lnTo>
                    <a:pt x="0" y="13"/>
                  </a:lnTo>
                  <a:lnTo>
                    <a:pt x="7" y="0"/>
                  </a:lnTo>
                  <a:lnTo>
                    <a:pt x="29" y="13"/>
                  </a:lnTo>
                  <a:lnTo>
                    <a:pt x="2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4" name="Freeform 353">
              <a:extLst>
                <a:ext uri="{FF2B5EF4-FFF2-40B4-BE49-F238E27FC236}">
                  <a16:creationId xmlns:a16="http://schemas.microsoft.com/office/drawing/2014/main" id="{081B236D-1F65-80DB-30CA-C756DCE423F1}"/>
                </a:ext>
              </a:extLst>
            </p:cNvPr>
            <p:cNvSpPr>
              <a:spLocks noEditPoints="1"/>
            </p:cNvSpPr>
            <p:nvPr/>
          </p:nvSpPr>
          <p:spPr bwMode="auto">
            <a:xfrm>
              <a:off x="4881563" y="5792788"/>
              <a:ext cx="134938" cy="66675"/>
            </a:xfrm>
            <a:custGeom>
              <a:avLst/>
              <a:gdLst>
                <a:gd name="T0" fmla="*/ 16 w 98"/>
                <a:gd name="T1" fmla="*/ 31 h 48"/>
                <a:gd name="T2" fmla="*/ 82 w 98"/>
                <a:gd name="T3" fmla="*/ 31 h 48"/>
                <a:gd name="T4" fmla="*/ 82 w 98"/>
                <a:gd name="T5" fmla="*/ 17 h 48"/>
                <a:gd name="T6" fmla="*/ 16 w 98"/>
                <a:gd name="T7" fmla="*/ 17 h 48"/>
                <a:gd name="T8" fmla="*/ 16 w 98"/>
                <a:gd name="T9" fmla="*/ 31 h 48"/>
                <a:gd name="T10" fmla="*/ 98 w 98"/>
                <a:gd name="T11" fmla="*/ 48 h 48"/>
                <a:gd name="T12" fmla="*/ 0 w 98"/>
                <a:gd name="T13" fmla="*/ 48 h 48"/>
                <a:gd name="T14" fmla="*/ 0 w 98"/>
                <a:gd name="T15" fmla="*/ 0 h 48"/>
                <a:gd name="T16" fmla="*/ 98 w 98"/>
                <a:gd name="T17" fmla="*/ 0 h 48"/>
                <a:gd name="T18" fmla="*/ 98 w 98"/>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8">
                  <a:moveTo>
                    <a:pt x="16" y="31"/>
                  </a:moveTo>
                  <a:lnTo>
                    <a:pt x="82" y="31"/>
                  </a:lnTo>
                  <a:lnTo>
                    <a:pt x="82" y="17"/>
                  </a:lnTo>
                  <a:lnTo>
                    <a:pt x="16" y="17"/>
                  </a:lnTo>
                  <a:lnTo>
                    <a:pt x="16" y="31"/>
                  </a:lnTo>
                  <a:close/>
                  <a:moveTo>
                    <a:pt x="98" y="48"/>
                  </a:moveTo>
                  <a:lnTo>
                    <a:pt x="0" y="48"/>
                  </a:lnTo>
                  <a:lnTo>
                    <a:pt x="0" y="0"/>
                  </a:lnTo>
                  <a:lnTo>
                    <a:pt x="98" y="0"/>
                  </a:lnTo>
                  <a:lnTo>
                    <a:pt x="9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2" name="Image 1">
            <a:extLst>
              <a:ext uri="{FF2B5EF4-FFF2-40B4-BE49-F238E27FC236}">
                <a16:creationId xmlns:a16="http://schemas.microsoft.com/office/drawing/2014/main" id="{BD1503F0-B9B1-B287-5E01-89B6FAB28A9D}"/>
              </a:ext>
            </a:extLst>
          </p:cNvPr>
          <p:cNvPicPr>
            <a:picLocks noChangeAspect="1"/>
          </p:cNvPicPr>
          <p:nvPr/>
        </p:nvPicPr>
        <p:blipFill>
          <a:blip r:embed="rId5"/>
          <a:srcRect t="1178" b="-4951"/>
          <a:stretch>
            <a:fillRect/>
          </a:stretch>
        </p:blipFill>
        <p:spPr>
          <a:xfrm>
            <a:off x="10250081" y="205118"/>
            <a:ext cx="849328" cy="963663"/>
          </a:xfrm>
          <a:prstGeom prst="rect">
            <a:avLst/>
          </a:prstGeom>
        </p:spPr>
      </p:pic>
      <p:pic>
        <p:nvPicPr>
          <p:cNvPr id="6" name="Picture 2" descr="Le DMP – Le Dossier Médical qui garde en mémoire toutes vos ...">
            <a:extLst>
              <a:ext uri="{FF2B5EF4-FFF2-40B4-BE49-F238E27FC236}">
                <a16:creationId xmlns:a16="http://schemas.microsoft.com/office/drawing/2014/main" id="{2C359EC0-EC01-306A-FF96-3A3A93516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6235" y="561399"/>
            <a:ext cx="822892" cy="61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ancement de l'application « Mon espace santé » : le nouveau carnet de  santé numérique">
            <a:extLst>
              <a:ext uri="{FF2B5EF4-FFF2-40B4-BE49-F238E27FC236}">
                <a16:creationId xmlns:a16="http://schemas.microsoft.com/office/drawing/2014/main" id="{65F6DA09-6606-6FC5-0D1A-EBF7F2271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9939" y="539817"/>
            <a:ext cx="940936" cy="586427"/>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C80E4AE1-F421-2F29-FE26-A15349FC3C74}"/>
              </a:ext>
            </a:extLst>
          </p:cNvPr>
          <p:cNvSpPr>
            <a:spLocks noChangeAspect="1"/>
          </p:cNvSpPr>
          <p:nvPr/>
        </p:nvSpPr>
        <p:spPr>
          <a:xfrm>
            <a:off x="11122481" y="1524144"/>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a:extLst>
              <a:ext uri="{FF2B5EF4-FFF2-40B4-BE49-F238E27FC236}">
                <a16:creationId xmlns:a16="http://schemas.microsoft.com/office/drawing/2014/main" id="{8A9D5DC2-8089-8A28-9EED-CE47FA3C9224}"/>
              </a:ext>
            </a:extLst>
          </p:cNvPr>
          <p:cNvSpPr txBox="1"/>
          <p:nvPr/>
        </p:nvSpPr>
        <p:spPr>
          <a:xfrm>
            <a:off x="11345036" y="1458007"/>
            <a:ext cx="567671" cy="240926"/>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 sauf AHI</a:t>
            </a:r>
          </a:p>
        </p:txBody>
      </p:sp>
      <p:sp>
        <p:nvSpPr>
          <p:cNvPr id="11" name="Rectangle : coins arrondis 10">
            <a:extLst>
              <a:ext uri="{FF2B5EF4-FFF2-40B4-BE49-F238E27FC236}">
                <a16:creationId xmlns:a16="http://schemas.microsoft.com/office/drawing/2014/main" id="{73E41D98-5F21-3C86-DE57-E95D40055402}"/>
              </a:ext>
            </a:extLst>
          </p:cNvPr>
          <p:cNvSpPr/>
          <p:nvPr/>
        </p:nvSpPr>
        <p:spPr>
          <a:xfrm>
            <a:off x="9593497" y="1405360"/>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3" name="Image 12">
            <a:extLst>
              <a:ext uri="{FF2B5EF4-FFF2-40B4-BE49-F238E27FC236}">
                <a16:creationId xmlns:a16="http://schemas.microsoft.com/office/drawing/2014/main" id="{DC469187-6C39-54AF-8CC3-063F4A2DB8EF}"/>
              </a:ext>
            </a:extLst>
          </p:cNvPr>
          <p:cNvPicPr>
            <a:picLocks noChangeAspect="1"/>
          </p:cNvPicPr>
          <p:nvPr/>
        </p:nvPicPr>
        <p:blipFill>
          <a:blip r:embed="rId8"/>
          <a:stretch>
            <a:fillRect/>
          </a:stretch>
        </p:blipFill>
        <p:spPr>
          <a:xfrm>
            <a:off x="9263696" y="1152429"/>
            <a:ext cx="406121" cy="406121"/>
          </a:xfrm>
          <a:prstGeom prst="rect">
            <a:avLst/>
          </a:prstGeom>
        </p:spPr>
      </p:pic>
      <p:sp>
        <p:nvSpPr>
          <p:cNvPr id="17" name="ZoneTexte 16">
            <a:extLst>
              <a:ext uri="{FF2B5EF4-FFF2-40B4-BE49-F238E27FC236}">
                <a16:creationId xmlns:a16="http://schemas.microsoft.com/office/drawing/2014/main" id="{F65B1EC4-BB7A-6452-2AFB-331C48005453}"/>
              </a:ext>
            </a:extLst>
          </p:cNvPr>
          <p:cNvSpPr txBox="1"/>
          <p:nvPr/>
        </p:nvSpPr>
        <p:spPr>
          <a:xfrm>
            <a:off x="489201" y="1433058"/>
            <a:ext cx="8350660" cy="307777"/>
          </a:xfrm>
          <a:prstGeom prst="rect">
            <a:avLst/>
          </a:prstGeom>
          <a:solidFill>
            <a:srgbClr val="E01680"/>
          </a:solid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schemeClr val="bg1"/>
                </a:solidFill>
              </a:rPr>
              <a:t>Concrètement, quels sont les apports métier de la Vague 2 pour les structures médico-sociales ? </a:t>
            </a:r>
          </a:p>
        </p:txBody>
      </p:sp>
      <p:pic>
        <p:nvPicPr>
          <p:cNvPr id="43" name="Image 42" descr="Une image contenant texte, Police, Graphique, graphisme&#10;&#10;Le contenu généré par l’IA peut être incorrect.">
            <a:extLst>
              <a:ext uri="{FF2B5EF4-FFF2-40B4-BE49-F238E27FC236}">
                <a16:creationId xmlns:a16="http://schemas.microsoft.com/office/drawing/2014/main" id="{1B79FDBB-AAFE-BE8D-45FF-CE6DBB66FA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5508" y="2028265"/>
            <a:ext cx="3375191" cy="461665"/>
          </a:xfrm>
          <a:prstGeom prst="rect">
            <a:avLst/>
          </a:prstGeom>
        </p:spPr>
      </p:pic>
      <p:pic>
        <p:nvPicPr>
          <p:cNvPr id="44" name="Image 43" descr="Une image contenant texte, Police, logo, conception&#10;&#10;Le contenu généré par l’IA peut être incorrect.">
            <a:extLst>
              <a:ext uri="{FF2B5EF4-FFF2-40B4-BE49-F238E27FC236}">
                <a16:creationId xmlns:a16="http://schemas.microsoft.com/office/drawing/2014/main" id="{849A31EC-1A38-D453-CA18-E918F931B3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05508" y="3287580"/>
            <a:ext cx="3375191" cy="584581"/>
          </a:xfrm>
          <a:prstGeom prst="rect">
            <a:avLst/>
          </a:prstGeom>
        </p:spPr>
      </p:pic>
      <p:sp>
        <p:nvSpPr>
          <p:cNvPr id="46" name="ZoneTexte 45">
            <a:extLst>
              <a:ext uri="{FF2B5EF4-FFF2-40B4-BE49-F238E27FC236}">
                <a16:creationId xmlns:a16="http://schemas.microsoft.com/office/drawing/2014/main" id="{B257BCB6-C3ED-0B80-980A-496D9E9B2469}"/>
              </a:ext>
            </a:extLst>
          </p:cNvPr>
          <p:cNvSpPr txBox="1"/>
          <p:nvPr/>
        </p:nvSpPr>
        <p:spPr>
          <a:xfrm>
            <a:off x="7781214" y="2615215"/>
            <a:ext cx="4233333" cy="430887"/>
          </a:xfrm>
          <a:prstGeom prst="rect">
            <a:avLst/>
          </a:prstGeom>
          <a:noFill/>
          <a:ln w="6350">
            <a:noFill/>
            <a:miter lim="800000"/>
          </a:ln>
        </p:spPr>
        <p:txBody>
          <a:bodyPr wrap="square">
            <a:spAutoFit/>
          </a:bodyPr>
          <a:lstStyle/>
          <a:p>
            <a:pPr algn="ctr"/>
            <a:r>
              <a:rPr lang="fr-FR" sz="1100" i="1"/>
              <a:t>Exemples d’icônes traduisant le fait que l’utilisateur </a:t>
            </a:r>
            <a:r>
              <a:rPr lang="fr-FR" sz="1100" b="1" i="1"/>
              <a:t>a la capacité de consulter </a:t>
            </a:r>
            <a:r>
              <a:rPr lang="fr-FR" sz="1100" i="1"/>
              <a:t>le DMP / MES du patient / usager</a:t>
            </a:r>
          </a:p>
        </p:txBody>
      </p:sp>
      <p:sp>
        <p:nvSpPr>
          <p:cNvPr id="47" name="ZoneTexte 46">
            <a:extLst>
              <a:ext uri="{FF2B5EF4-FFF2-40B4-BE49-F238E27FC236}">
                <a16:creationId xmlns:a16="http://schemas.microsoft.com/office/drawing/2014/main" id="{31BA9523-33AE-0F90-6B1B-949C0AFB3804}"/>
              </a:ext>
            </a:extLst>
          </p:cNvPr>
          <p:cNvSpPr txBox="1"/>
          <p:nvPr/>
        </p:nvSpPr>
        <p:spPr>
          <a:xfrm>
            <a:off x="7813893" y="3983245"/>
            <a:ext cx="4233333" cy="430887"/>
          </a:xfrm>
          <a:prstGeom prst="rect">
            <a:avLst/>
          </a:prstGeom>
          <a:noFill/>
          <a:ln w="6350">
            <a:noFill/>
            <a:miter lim="800000"/>
          </a:ln>
        </p:spPr>
        <p:txBody>
          <a:bodyPr wrap="square">
            <a:spAutoFit/>
          </a:bodyPr>
          <a:lstStyle/>
          <a:p>
            <a:pPr algn="ctr"/>
            <a:r>
              <a:rPr lang="fr-FR" sz="1100" i="1"/>
              <a:t>Exemples d’icônes traduisant le fait que l’utilisateur </a:t>
            </a:r>
            <a:r>
              <a:rPr lang="fr-FR" sz="1100" b="1" i="1"/>
              <a:t>n’a pas la capacité de consulter </a:t>
            </a:r>
            <a:r>
              <a:rPr lang="fr-FR" sz="1100" i="1"/>
              <a:t>le DMP / MES du patient / usager</a:t>
            </a:r>
          </a:p>
        </p:txBody>
      </p:sp>
      <p:pic>
        <p:nvPicPr>
          <p:cNvPr id="48" name="Image 47" descr="Une image contenant texte, Police, capture d’écran, carte de visite&#10;&#10;Le contenu généré par l’IA peut être incorrect.">
            <a:extLst>
              <a:ext uri="{FF2B5EF4-FFF2-40B4-BE49-F238E27FC236}">
                <a16:creationId xmlns:a16="http://schemas.microsoft.com/office/drawing/2014/main" id="{5A1BA8E8-F079-FEF2-AD9D-F740334B895A}"/>
              </a:ext>
            </a:extLst>
          </p:cNvPr>
          <p:cNvPicPr>
            <a:picLocks noChangeAspect="1"/>
          </p:cNvPicPr>
          <p:nvPr/>
        </p:nvPicPr>
        <p:blipFill>
          <a:blip r:embed="rId11"/>
          <a:stretch>
            <a:fillRect/>
          </a:stretch>
        </p:blipFill>
        <p:spPr>
          <a:xfrm>
            <a:off x="8194219" y="4536351"/>
            <a:ext cx="2011680" cy="1200150"/>
          </a:xfrm>
          <a:prstGeom prst="rect">
            <a:avLst/>
          </a:prstGeom>
        </p:spPr>
      </p:pic>
      <p:sp>
        <p:nvSpPr>
          <p:cNvPr id="50" name="ZoneTexte 49">
            <a:extLst>
              <a:ext uri="{FF2B5EF4-FFF2-40B4-BE49-F238E27FC236}">
                <a16:creationId xmlns:a16="http://schemas.microsoft.com/office/drawing/2014/main" id="{FDB3EF9C-4208-992C-B2C9-56078B534B64}"/>
              </a:ext>
            </a:extLst>
          </p:cNvPr>
          <p:cNvSpPr txBox="1"/>
          <p:nvPr/>
        </p:nvSpPr>
        <p:spPr>
          <a:xfrm>
            <a:off x="10197992" y="4966040"/>
            <a:ext cx="1650140" cy="600164"/>
          </a:xfrm>
          <a:prstGeom prst="rect">
            <a:avLst/>
          </a:prstGeom>
          <a:noFill/>
          <a:ln w="6350">
            <a:noFill/>
            <a:miter lim="800000"/>
          </a:ln>
        </p:spPr>
        <p:txBody>
          <a:bodyPr wrap="square">
            <a:spAutoFit/>
          </a:bodyPr>
          <a:lstStyle/>
          <a:p>
            <a:pPr algn="ctr"/>
            <a:r>
              <a:rPr lang="fr-FR" sz="1100" i="1"/>
              <a:t>Exemple d’affichage de la checklist DICA sur action de l’utilisateur </a:t>
            </a:r>
          </a:p>
        </p:txBody>
      </p:sp>
      <p:pic>
        <p:nvPicPr>
          <p:cNvPr id="7" name="Image 6">
            <a:extLst>
              <a:ext uri="{FF2B5EF4-FFF2-40B4-BE49-F238E27FC236}">
                <a16:creationId xmlns:a16="http://schemas.microsoft.com/office/drawing/2014/main" id="{B9D30B69-B5F7-DA52-7397-08917B40E959}"/>
              </a:ext>
            </a:extLst>
          </p:cNvPr>
          <p:cNvPicPr>
            <a:picLocks noChangeAspect="1"/>
          </p:cNvPicPr>
          <p:nvPr/>
        </p:nvPicPr>
        <p:blipFill>
          <a:blip r:embed="rId12"/>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71808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C016-BEBC-F868-0BF0-B4DDE54B82C2}"/>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D8BB1A9-CD81-2DBC-2F38-AF6EB902B06F}"/>
              </a:ext>
            </a:extLst>
          </p:cNvPr>
          <p:cNvPicPr>
            <a:picLocks noChangeAspect="1"/>
          </p:cNvPicPr>
          <p:nvPr/>
        </p:nvPicPr>
        <p:blipFill>
          <a:blip r:embed="rId3"/>
          <a:stretch>
            <a:fillRect/>
          </a:stretch>
        </p:blipFill>
        <p:spPr>
          <a:xfrm>
            <a:off x="11313267" y="205117"/>
            <a:ext cx="534865" cy="736925"/>
          </a:xfrm>
          <a:prstGeom prst="rect">
            <a:avLst/>
          </a:prstGeom>
        </p:spPr>
      </p:pic>
      <p:sp>
        <p:nvSpPr>
          <p:cNvPr id="12" name="Title 1">
            <a:extLst>
              <a:ext uri="{FF2B5EF4-FFF2-40B4-BE49-F238E27FC236}">
                <a16:creationId xmlns:a16="http://schemas.microsoft.com/office/drawing/2014/main" id="{472B2905-8F8A-A78B-3340-E9B8E8973E13}"/>
              </a:ext>
            </a:extLst>
          </p:cNvPr>
          <p:cNvSpPr txBox="1">
            <a:spLocks/>
          </p:cNvSpPr>
          <p:nvPr/>
        </p:nvSpPr>
        <p:spPr>
          <a:xfrm>
            <a:off x="429130" y="326619"/>
            <a:ext cx="9016561"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[Rappel] Mon espace santé : comment respecter vos obligations d’information des usagers ? </a:t>
            </a:r>
            <a:endParaRPr lang="en-US" sz="1200">
              <a:solidFill>
                <a:srgbClr val="4472C4"/>
              </a:solidFill>
            </a:endParaRPr>
          </a:p>
        </p:txBody>
      </p:sp>
      <p:graphicFrame>
        <p:nvGraphicFramePr>
          <p:cNvPr id="6" name="Tableau 5">
            <a:extLst>
              <a:ext uri="{FF2B5EF4-FFF2-40B4-BE49-F238E27FC236}">
                <a16:creationId xmlns:a16="http://schemas.microsoft.com/office/drawing/2014/main" id="{05542B75-AFAB-8566-7A2F-05BD8F25E6F5}"/>
              </a:ext>
            </a:extLst>
          </p:cNvPr>
          <p:cNvGraphicFramePr>
            <a:graphicFrameLocks noGrp="1"/>
          </p:cNvGraphicFramePr>
          <p:nvPr>
            <p:extLst>
              <p:ext uri="{D42A27DB-BD31-4B8C-83A1-F6EECF244321}">
                <p14:modId xmlns:p14="http://schemas.microsoft.com/office/powerpoint/2010/main" val="2008472605"/>
              </p:ext>
            </p:extLst>
          </p:nvPr>
        </p:nvGraphicFramePr>
        <p:xfrm>
          <a:off x="445872" y="1769330"/>
          <a:ext cx="11428406" cy="3397141"/>
        </p:xfrm>
        <a:graphic>
          <a:graphicData uri="http://schemas.openxmlformats.org/drawingml/2006/table">
            <a:tbl>
              <a:tblPr firstRow="1" bandRow="1">
                <a:tableStyleId>{5C22544A-7EE6-4342-B048-85BDC9FD1C3A}</a:tableStyleId>
              </a:tblPr>
              <a:tblGrid>
                <a:gridCol w="1089937">
                  <a:extLst>
                    <a:ext uri="{9D8B030D-6E8A-4147-A177-3AD203B41FA5}">
                      <a16:colId xmlns:a16="http://schemas.microsoft.com/office/drawing/2014/main" val="3242631928"/>
                    </a:ext>
                  </a:extLst>
                </a:gridCol>
                <a:gridCol w="5132287">
                  <a:extLst>
                    <a:ext uri="{9D8B030D-6E8A-4147-A177-3AD203B41FA5}">
                      <a16:colId xmlns:a16="http://schemas.microsoft.com/office/drawing/2014/main" val="400580090"/>
                    </a:ext>
                  </a:extLst>
                </a:gridCol>
                <a:gridCol w="5206182">
                  <a:extLst>
                    <a:ext uri="{9D8B030D-6E8A-4147-A177-3AD203B41FA5}">
                      <a16:colId xmlns:a16="http://schemas.microsoft.com/office/drawing/2014/main" val="2164186201"/>
                    </a:ext>
                  </a:extLst>
                </a:gridCol>
              </a:tblGrid>
              <a:tr h="288516">
                <a:tc>
                  <a:txBody>
                    <a:bodyPr/>
                    <a:lstStyle/>
                    <a:p>
                      <a:pPr algn="ctr"/>
                      <a:endParaRPr lang="fr-FR" sz="1200"/>
                    </a:p>
                  </a:txBody>
                  <a:tcPr anchor="ctr">
                    <a:solidFill>
                      <a:schemeClr val="bg1"/>
                    </a:solidFill>
                  </a:tcPr>
                </a:tc>
                <a:tc>
                  <a:txBody>
                    <a:bodyPr/>
                    <a:lstStyle/>
                    <a:p>
                      <a:pPr algn="ctr"/>
                      <a:r>
                        <a:rPr lang="fr-FR" sz="1200" b="1">
                          <a:solidFill>
                            <a:schemeClr val="bg1"/>
                          </a:solidFill>
                        </a:rPr>
                        <a:t>Alimentation</a:t>
                      </a:r>
                    </a:p>
                  </a:txBody>
                  <a:tcPr anchor="ctr">
                    <a:solidFill>
                      <a:schemeClr val="bg1">
                        <a:lumMod val="50000"/>
                      </a:schemeClr>
                    </a:solidFill>
                  </a:tcPr>
                </a:tc>
                <a:tc>
                  <a:txBody>
                    <a:bodyPr/>
                    <a:lstStyle/>
                    <a:p>
                      <a:pPr algn="ctr"/>
                      <a:r>
                        <a:rPr lang="fr-FR" sz="1200" b="1">
                          <a:solidFill>
                            <a:schemeClr val="bg1"/>
                          </a:solidFill>
                        </a:rPr>
                        <a:t>Consultation</a:t>
                      </a:r>
                    </a:p>
                  </a:txBody>
                  <a:tcPr anchor="ctr">
                    <a:solidFill>
                      <a:schemeClr val="bg1">
                        <a:lumMod val="50000"/>
                      </a:schemeClr>
                    </a:solidFill>
                  </a:tcPr>
                </a:tc>
                <a:extLst>
                  <a:ext uri="{0D108BD9-81ED-4DB2-BD59-A6C34878D82A}">
                    <a16:rowId xmlns:a16="http://schemas.microsoft.com/office/drawing/2014/main" val="3527425912"/>
                  </a:ext>
                </a:extLst>
              </a:tr>
              <a:tr h="1057893">
                <a:tc>
                  <a:txBody>
                    <a:bodyPr/>
                    <a:lstStyle/>
                    <a:p>
                      <a:pPr algn="ctr"/>
                      <a:r>
                        <a:rPr lang="fr-FR" sz="1100" b="1">
                          <a:solidFill>
                            <a:schemeClr val="bg1"/>
                          </a:solidFill>
                        </a:rPr>
                        <a:t>Quelles obligations vis-à-vis de l’usager ?</a:t>
                      </a:r>
                    </a:p>
                  </a:txBody>
                  <a:tcPr anchor="ctr">
                    <a:solidFill>
                      <a:srgbClr val="E01680"/>
                    </a:solidFill>
                  </a:tcPr>
                </a:tc>
                <a:tc>
                  <a:txBody>
                    <a:bodyPr/>
                    <a:lstStyle/>
                    <a:p>
                      <a:pPr algn="l">
                        <a:spcAft>
                          <a:spcPts val="600"/>
                        </a:spcAft>
                      </a:pPr>
                      <a:r>
                        <a:rPr lang="fr-FR" sz="1100"/>
                        <a:t>Les professionnels doivent </a:t>
                      </a:r>
                      <a:r>
                        <a:rPr lang="fr-FR" sz="1100" b="1">
                          <a:solidFill>
                            <a:srgbClr val="E01680"/>
                          </a:solidFill>
                        </a:rPr>
                        <a:t>informer la personne ou son représentant légal </a:t>
                      </a:r>
                      <a:r>
                        <a:rPr lang="fr-FR" sz="1100" b="1"/>
                        <a:t>de l’alimentation de son DMP.</a:t>
                      </a:r>
                    </a:p>
                    <a:p>
                      <a:pPr algn="l">
                        <a:spcAft>
                          <a:spcPts val="600"/>
                        </a:spcAft>
                      </a:pPr>
                      <a:r>
                        <a:rPr lang="fr-FR" sz="1100" b="0"/>
                        <a:t>Cette information n’est à donner </a:t>
                      </a:r>
                      <a:r>
                        <a:rPr lang="fr-FR" sz="1100" b="1"/>
                        <a:t>qu’une seule fois </a:t>
                      </a:r>
                      <a:r>
                        <a:rPr lang="fr-FR" sz="1100" b="0"/>
                        <a:t>dans le cadre du suivi de l’usager.</a:t>
                      </a:r>
                    </a:p>
                  </a:txBody>
                  <a:tcPr anchor="ctr">
                    <a:solidFill>
                      <a:schemeClr val="tx2">
                        <a:lumMod val="95000"/>
                      </a:schemeClr>
                    </a:solidFill>
                  </a:tcPr>
                </a:tc>
                <a:tc>
                  <a:txBody>
                    <a:bodyPr/>
                    <a:lstStyle/>
                    <a:p>
                      <a:pPr marL="171450" indent="-171450" algn="l">
                        <a:spcAft>
                          <a:spcPts val="600"/>
                        </a:spcAft>
                        <a:buFont typeface="Wingdings" panose="05000000000000000000" pitchFamily="2" charset="2"/>
                        <a:buChar char="à"/>
                      </a:pPr>
                      <a:r>
                        <a:rPr lang="fr-FR" sz="1100" b="1">
                          <a:sym typeface="Wingdings" panose="05000000000000000000" pitchFamily="2" charset="2"/>
                        </a:rPr>
                        <a:t>Membre de l’équipe de soins </a:t>
                      </a:r>
                      <a:r>
                        <a:rPr lang="fr-FR" sz="1100">
                          <a:sym typeface="Wingdings" panose="05000000000000000000" pitchFamily="2" charset="2"/>
                        </a:rPr>
                        <a:t>: </a:t>
                      </a:r>
                      <a:r>
                        <a:rPr lang="fr-FR" sz="1100" b="1">
                          <a:solidFill>
                            <a:srgbClr val="E01680"/>
                          </a:solidFill>
                          <a:sym typeface="Wingdings" panose="05000000000000000000" pitchFamily="2" charset="2"/>
                        </a:rPr>
                        <a:t>le consentement de la personne est dit présumé </a:t>
                      </a:r>
                      <a:r>
                        <a:rPr lang="fr-FR" sz="1100">
                          <a:sym typeface="Wingdings" panose="05000000000000000000" pitchFamily="2" charset="2"/>
                        </a:rPr>
                        <a:t>dans le cadre de sa prise en charge / accompagnement. Il est toutefois important d’informer l’usager à chaque nouvel épisode de soins.</a:t>
                      </a:r>
                    </a:p>
                    <a:p>
                      <a:pPr marL="171450" indent="-171450" algn="l">
                        <a:spcAft>
                          <a:spcPts val="600"/>
                        </a:spcAft>
                        <a:buFont typeface="Wingdings" panose="05000000000000000000" pitchFamily="2" charset="2"/>
                        <a:buChar char="à"/>
                      </a:pPr>
                      <a:r>
                        <a:rPr lang="fr-FR" sz="1100" b="1">
                          <a:sym typeface="Wingdings" panose="05000000000000000000" pitchFamily="2" charset="2"/>
                        </a:rPr>
                        <a:t>Non-membre</a:t>
                      </a:r>
                      <a:r>
                        <a:rPr lang="fr-FR" sz="1100">
                          <a:sym typeface="Wingdings" panose="05000000000000000000" pitchFamily="2" charset="2"/>
                        </a:rPr>
                        <a:t> : le professionnel doit </a:t>
                      </a:r>
                      <a:r>
                        <a:rPr lang="fr-FR" sz="1100" b="1">
                          <a:solidFill>
                            <a:srgbClr val="E01680"/>
                          </a:solidFill>
                          <a:sym typeface="Wingdings" panose="05000000000000000000" pitchFamily="2" charset="2"/>
                        </a:rPr>
                        <a:t>recueillir explicitement le consentement </a:t>
                      </a:r>
                      <a:r>
                        <a:rPr lang="fr-FR" sz="1100">
                          <a:sym typeface="Wingdings" panose="05000000000000000000" pitchFamily="2" charset="2"/>
                        </a:rPr>
                        <a:t>de l’usager </a:t>
                      </a:r>
                      <a:r>
                        <a:rPr lang="fr-FR" sz="1100" b="1">
                          <a:sym typeface="Wingdings" panose="05000000000000000000" pitchFamily="2" charset="2"/>
                        </a:rPr>
                        <a:t>à chaque consultation de son dossier usager</a:t>
                      </a:r>
                      <a:endParaRPr lang="fr-FR" sz="1100" b="1"/>
                    </a:p>
                  </a:txBody>
                  <a:tcPr anchor="ctr">
                    <a:solidFill>
                      <a:schemeClr val="tx2">
                        <a:lumMod val="95000"/>
                      </a:schemeClr>
                    </a:solidFill>
                  </a:tcPr>
                </a:tc>
                <a:extLst>
                  <a:ext uri="{0D108BD9-81ED-4DB2-BD59-A6C34878D82A}">
                    <a16:rowId xmlns:a16="http://schemas.microsoft.com/office/drawing/2014/main" val="720173596"/>
                  </a:ext>
                </a:extLst>
              </a:tr>
              <a:tr h="1057893">
                <a:tc>
                  <a:txBody>
                    <a:bodyPr/>
                    <a:lstStyle/>
                    <a:p>
                      <a:pPr algn="ctr"/>
                      <a:r>
                        <a:rPr lang="fr-FR" sz="1100" b="1">
                          <a:solidFill>
                            <a:schemeClr val="bg1"/>
                          </a:solidFill>
                        </a:rPr>
                        <a:t>Qui peut faire cette action ?</a:t>
                      </a:r>
                    </a:p>
                  </a:txBody>
                  <a:tcPr anchor="ctr">
                    <a:solidFill>
                      <a:srgbClr val="E01680"/>
                    </a:solidFill>
                  </a:tcPr>
                </a:tc>
                <a:tc>
                  <a:txBody>
                    <a:bodyPr/>
                    <a:lstStyle/>
                    <a:p>
                      <a:pPr algn="l">
                        <a:spcAft>
                          <a:spcPts val="600"/>
                        </a:spcAft>
                      </a:pPr>
                      <a:r>
                        <a:rPr lang="fr-FR" sz="1100" b="1"/>
                        <a:t>Tout professionnel de santé/du médico-social et du social, ou personne exerçant sous sa responsabilité</a:t>
                      </a:r>
                      <a:r>
                        <a:rPr lang="fr-FR" sz="1100"/>
                        <a:t> dans le cadre de la prise en charge / accompagnement de l’usager</a:t>
                      </a:r>
                    </a:p>
                    <a:p>
                      <a:pPr algn="l">
                        <a:spcAft>
                          <a:spcPts val="600"/>
                        </a:spcAft>
                      </a:pPr>
                      <a:r>
                        <a:rPr lang="fr-FR" sz="1100"/>
                        <a:t>L’alimentation est conditionnée à </a:t>
                      </a:r>
                      <a:r>
                        <a:rPr lang="fr-FR" sz="1100" b="1"/>
                        <a:t>l’authentification préalable</a:t>
                      </a:r>
                      <a:r>
                        <a:rPr lang="fr-FR" sz="1100"/>
                        <a:t> (carte de professionnel ou certificat logiciel)</a:t>
                      </a:r>
                    </a:p>
                  </a:txBody>
                  <a:tcPr anchor="ctr">
                    <a:solidFill>
                      <a:schemeClr val="tx2">
                        <a:lumMod val="95000"/>
                      </a:schemeClr>
                    </a:solidFill>
                  </a:tcPr>
                </a:tc>
                <a:tc>
                  <a:txBody>
                    <a:bodyPr/>
                    <a:lstStyle/>
                    <a:p>
                      <a:pPr algn="l">
                        <a:spcAft>
                          <a:spcPts val="600"/>
                        </a:spcAft>
                      </a:pPr>
                      <a:r>
                        <a:rPr lang="fr-FR" sz="1100"/>
                        <a:t>La matrice d’habilitation du DMP conditionne les </a:t>
                      </a:r>
                      <a:r>
                        <a:rPr lang="fr-FR" sz="1100" b="1"/>
                        <a:t>autorisations d’accès</a:t>
                      </a:r>
                      <a:r>
                        <a:rPr lang="fr-FR" sz="1100"/>
                        <a:t>. Le professionnel doit </a:t>
                      </a:r>
                      <a:r>
                        <a:rPr lang="fr-FR" sz="1100" b="1"/>
                        <a:t>obligatoirement être authentifié </a:t>
                      </a:r>
                      <a:r>
                        <a:rPr lang="fr-FR" sz="1100" b="0"/>
                        <a:t>avec sa carte CPS / e-CPS.</a:t>
                      </a:r>
                    </a:p>
                    <a:p>
                      <a:pPr algn="l">
                        <a:spcAft>
                          <a:spcPts val="600"/>
                        </a:spcAft>
                      </a:pPr>
                      <a:r>
                        <a:rPr lang="fr-FR" sz="1100" b="1"/>
                        <a:t>En cas d’urgence, </a:t>
                      </a:r>
                      <a:r>
                        <a:rPr lang="fr-FR" sz="1100" b="0"/>
                        <a:t>les professionnels peuvent consulter le DMP sans le consentement de l’usager (mode bris de glace), sauf si ce dernier a bloqué ce mode d’accès</a:t>
                      </a:r>
                      <a:endParaRPr lang="fr-FR" sz="1100" b="1"/>
                    </a:p>
                  </a:txBody>
                  <a:tcPr anchor="ctr">
                    <a:solidFill>
                      <a:schemeClr val="tx2">
                        <a:lumMod val="95000"/>
                      </a:schemeClr>
                    </a:solidFill>
                  </a:tcPr>
                </a:tc>
                <a:extLst>
                  <a:ext uri="{0D108BD9-81ED-4DB2-BD59-A6C34878D82A}">
                    <a16:rowId xmlns:a16="http://schemas.microsoft.com/office/drawing/2014/main" val="3697336611"/>
                  </a:ext>
                </a:extLst>
              </a:tr>
              <a:tr h="992839">
                <a:tc>
                  <a:txBody>
                    <a:bodyPr/>
                    <a:lstStyle/>
                    <a:p>
                      <a:pPr algn="ctr"/>
                      <a:r>
                        <a:rPr lang="fr-FR" sz="1100" b="1">
                          <a:solidFill>
                            <a:schemeClr val="bg1"/>
                          </a:solidFill>
                        </a:rPr>
                        <a:t>Quel droit d’opposition de l’usager ?</a:t>
                      </a:r>
                    </a:p>
                  </a:txBody>
                  <a:tcPr anchor="ctr">
                    <a:solidFill>
                      <a:srgbClr val="E01680"/>
                    </a:solidFill>
                  </a:tcPr>
                </a:tc>
                <a:tc>
                  <a:txBody>
                    <a:bodyPr/>
                    <a:lstStyle/>
                    <a:p>
                      <a:pPr algn="l">
                        <a:spcAft>
                          <a:spcPts val="600"/>
                        </a:spcAft>
                      </a:pPr>
                      <a:r>
                        <a:rPr lang="fr-FR" sz="1100"/>
                        <a:t>L’usager </a:t>
                      </a:r>
                      <a:r>
                        <a:rPr lang="fr-FR" sz="1100" b="1">
                          <a:solidFill>
                            <a:srgbClr val="E01680"/>
                          </a:solidFill>
                        </a:rPr>
                        <a:t>peut s’opposer en cas de motif légitime.</a:t>
                      </a:r>
                    </a:p>
                    <a:p>
                      <a:pPr algn="l">
                        <a:spcAft>
                          <a:spcPts val="600"/>
                        </a:spcAft>
                      </a:pPr>
                      <a:r>
                        <a:rPr lang="fr-FR" sz="1100"/>
                        <a:t>Le motif légitime reste à </a:t>
                      </a:r>
                      <a:r>
                        <a:rPr lang="fr-FR" sz="1100" b="1"/>
                        <a:t>l’appréciation du professionnel de santé, médico-social et du social.</a:t>
                      </a:r>
                    </a:p>
                  </a:txBody>
                  <a:tcPr anchor="ctr">
                    <a:solidFill>
                      <a:schemeClr val="tx2">
                        <a:lumMod val="95000"/>
                      </a:schemeClr>
                    </a:solidFill>
                  </a:tcPr>
                </a:tc>
                <a:tc>
                  <a:txBody>
                    <a:bodyPr/>
                    <a:lstStyle/>
                    <a:p>
                      <a:pPr algn="l">
                        <a:spcAft>
                          <a:spcPts val="600"/>
                        </a:spcAft>
                      </a:pPr>
                      <a:r>
                        <a:rPr lang="fr-FR" sz="1100"/>
                        <a:t>L’usager </a:t>
                      </a:r>
                      <a:r>
                        <a:rPr lang="fr-FR" sz="1100" b="1">
                          <a:solidFill>
                            <a:srgbClr val="E01680"/>
                          </a:solidFill>
                        </a:rPr>
                        <a:t>peut s’opposer à la consultation de son dossier, sans avoir à invoquer de motif légitime.</a:t>
                      </a:r>
                    </a:p>
                    <a:p>
                      <a:pPr algn="l">
                        <a:spcAft>
                          <a:spcPts val="600"/>
                        </a:spcAft>
                      </a:pPr>
                      <a:r>
                        <a:rPr lang="fr-FR" sz="1100"/>
                        <a:t>En cas d’opposition, il est fortement recommandé de le documenter dans le DUI.</a:t>
                      </a:r>
                    </a:p>
                  </a:txBody>
                  <a:tcPr anchor="ctr">
                    <a:solidFill>
                      <a:schemeClr val="tx2">
                        <a:lumMod val="95000"/>
                      </a:schemeClr>
                    </a:solidFill>
                  </a:tcPr>
                </a:tc>
                <a:extLst>
                  <a:ext uri="{0D108BD9-81ED-4DB2-BD59-A6C34878D82A}">
                    <a16:rowId xmlns:a16="http://schemas.microsoft.com/office/drawing/2014/main" val="1736431796"/>
                  </a:ext>
                </a:extLst>
              </a:tr>
            </a:tbl>
          </a:graphicData>
        </a:graphic>
      </p:graphicFrame>
      <p:pic>
        <p:nvPicPr>
          <p:cNvPr id="2050" name="Picture 2" descr="Le DMP – Le Dossier Médical qui garde en mémoire toutes vos ...">
            <a:extLst>
              <a:ext uri="{FF2B5EF4-FFF2-40B4-BE49-F238E27FC236}">
                <a16:creationId xmlns:a16="http://schemas.microsoft.com/office/drawing/2014/main" id="{08F1D06E-1E54-CDCE-A23F-29C017F03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28" y="1474151"/>
            <a:ext cx="678875" cy="50489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51A5B5AE-11EA-3B10-8D13-FBB87CD1B3D1}"/>
              </a:ext>
            </a:extLst>
          </p:cNvPr>
          <p:cNvSpPr txBox="1"/>
          <p:nvPr/>
        </p:nvSpPr>
        <p:spPr>
          <a:xfrm>
            <a:off x="2408383" y="5300197"/>
            <a:ext cx="7375234" cy="1310581"/>
          </a:xfrm>
          <a:prstGeom prst="rect">
            <a:avLst/>
          </a:prstGeom>
          <a:solidFill>
            <a:srgbClr val="DAE2F4"/>
          </a:solidFill>
          <a:ln w="6350">
            <a:noFill/>
            <a:miter lim="800000"/>
          </a:ln>
        </p:spPr>
        <p:txBody>
          <a:bodyPr vert="horz" wrap="square" lIns="0" tIns="0" rIns="0" bIns="0" rtlCol="0" anchor="ctr">
            <a:noAutofit/>
          </a:bodyPr>
          <a:lstStyle/>
          <a:p>
            <a:pPr marL="166688">
              <a:spcBef>
                <a:spcPts val="300"/>
              </a:spcBef>
              <a:spcAft>
                <a:spcPts val="300"/>
              </a:spcAft>
              <a:tabLst>
                <a:tab pos="539750" algn="l"/>
              </a:tabLst>
            </a:pPr>
            <a:r>
              <a:rPr lang="fr-FR" sz="1200">
                <a:cs typeface="Arial"/>
              </a:rPr>
              <a:t>Pour aller plus loin, </a:t>
            </a:r>
            <a:r>
              <a:rPr lang="fr-FR" sz="1200" b="1">
                <a:cs typeface="Arial"/>
              </a:rPr>
              <a:t>quatre</a:t>
            </a:r>
            <a:r>
              <a:rPr lang="fr-FR" sz="1200" b="1"/>
              <a:t> documents clés disponibles sur le site de l’ANS :</a:t>
            </a:r>
            <a:endParaRPr lang="fr-FR" sz="1200">
              <a:hlinkClick r:id="rId5"/>
            </a:endParaRPr>
          </a:p>
          <a:p>
            <a:pPr marL="452438" indent="-285750">
              <a:spcBef>
                <a:spcPts val="300"/>
              </a:spcBef>
              <a:spcAft>
                <a:spcPts val="300"/>
              </a:spcAft>
              <a:buFont typeface="Arial" panose="020B0604020202020204" pitchFamily="34" charset="0"/>
              <a:buChar char="•"/>
              <a:tabLst>
                <a:tab pos="539750" algn="l"/>
              </a:tabLst>
            </a:pPr>
            <a:r>
              <a:rPr lang="fr-FR" sz="1200">
                <a:hlinkClick r:id="rId5"/>
              </a:rPr>
              <a:t>MES et la protection des données : comment respecter vos obligations d'informations des usagers ?</a:t>
            </a:r>
            <a:r>
              <a:rPr lang="fr-FR" sz="1200"/>
              <a:t> </a:t>
            </a:r>
          </a:p>
          <a:p>
            <a:pPr marL="452438" indent="-285750">
              <a:spcBef>
                <a:spcPts val="300"/>
              </a:spcBef>
              <a:spcAft>
                <a:spcPts val="300"/>
              </a:spcAft>
              <a:buFont typeface="Arial" panose="020B0604020202020204" pitchFamily="34" charset="0"/>
              <a:buChar char="•"/>
              <a:tabLst>
                <a:tab pos="539750" algn="l"/>
              </a:tabLst>
            </a:pPr>
            <a:r>
              <a:rPr lang="fr-FR" sz="1200">
                <a:hlinkClick r:id="rId6"/>
              </a:rPr>
              <a:t>Fondamentaux et principes opérationnels d'échange et de partage des données de santé</a:t>
            </a:r>
            <a:endParaRPr lang="fr-FR" sz="1200"/>
          </a:p>
          <a:p>
            <a:pPr marL="452438" indent="-285750">
              <a:spcBef>
                <a:spcPts val="300"/>
              </a:spcBef>
              <a:spcAft>
                <a:spcPts val="300"/>
              </a:spcAft>
              <a:buFont typeface="Arial" panose="020B0604020202020204" pitchFamily="34" charset="0"/>
              <a:buChar char="•"/>
              <a:tabLst>
                <a:tab pos="539750" algn="l"/>
              </a:tabLst>
            </a:pPr>
            <a:r>
              <a:rPr lang="fr-FR" sz="1200">
                <a:hlinkClick r:id="rId7"/>
              </a:rPr>
              <a:t>Comment consulter les documents de Mon espace santé ? </a:t>
            </a:r>
            <a:endParaRPr lang="fr-FR" sz="1200"/>
          </a:p>
          <a:p>
            <a:pPr marL="452438" indent="-285750">
              <a:spcBef>
                <a:spcPts val="300"/>
              </a:spcBef>
              <a:spcAft>
                <a:spcPts val="300"/>
              </a:spcAft>
              <a:buFont typeface="Arial" panose="020B0604020202020204" pitchFamily="34" charset="0"/>
              <a:buChar char="•"/>
              <a:tabLst>
                <a:tab pos="539750" algn="l"/>
              </a:tabLst>
            </a:pPr>
            <a:r>
              <a:rPr lang="fr-FR" sz="1200">
                <a:hlinkClick r:id="rId8"/>
              </a:rPr>
              <a:t>Kit Mon Espace Santé pour le secteur médico-social</a:t>
            </a:r>
            <a:endParaRPr lang="fr-FR" sz="1200"/>
          </a:p>
        </p:txBody>
      </p:sp>
      <p:grpSp>
        <p:nvGrpSpPr>
          <p:cNvPr id="4" name="Link3" descr="{&quot;Key&quot;:&quot;POWER_USER_SHAPE_ICON&quot;,&quot;Value&quot;:&quot;POWER_USER_SHAPE_ICON_STYLE_1&quot;}">
            <a:extLst>
              <a:ext uri="{FF2B5EF4-FFF2-40B4-BE49-F238E27FC236}">
                <a16:creationId xmlns:a16="http://schemas.microsoft.com/office/drawing/2014/main" id="{8EEE3FD0-3C91-5B67-E5FB-3322B672180F}"/>
              </a:ext>
            </a:extLst>
          </p:cNvPr>
          <p:cNvGrpSpPr>
            <a:grpSpLocks noChangeAspect="1"/>
          </p:cNvGrpSpPr>
          <p:nvPr/>
        </p:nvGrpSpPr>
        <p:grpSpPr>
          <a:xfrm>
            <a:off x="9552695" y="5179158"/>
            <a:ext cx="379176" cy="381000"/>
            <a:chOff x="6336203" y="4614873"/>
            <a:chExt cx="577488" cy="580266"/>
          </a:xfrm>
          <a:solidFill>
            <a:schemeClr val="accent1"/>
          </a:solidFill>
        </p:grpSpPr>
        <p:sp>
          <p:nvSpPr>
            <p:cNvPr id="7" name="Free-form: Shape 833">
              <a:extLst>
                <a:ext uri="{FF2B5EF4-FFF2-40B4-BE49-F238E27FC236}">
                  <a16:creationId xmlns:a16="http://schemas.microsoft.com/office/drawing/2014/main" id="{6D17F640-5E12-B332-1815-864652BB1DFE}"/>
                </a:ext>
              </a:extLst>
            </p:cNvPr>
            <p:cNvSpPr/>
            <p:nvPr/>
          </p:nvSpPr>
          <p:spPr>
            <a:xfrm>
              <a:off x="6514010" y="4614873"/>
              <a:ext cx="399681" cy="376056"/>
            </a:xfrm>
            <a:custGeom>
              <a:avLst/>
              <a:gdLst>
                <a:gd name="connsiteX0" fmla="*/ 71921 w 399681"/>
                <a:gd name="connsiteY0" fmla="*/ 364805 h 376056"/>
                <a:gd name="connsiteX1" fmla="*/ 64241 w 399681"/>
                <a:gd name="connsiteY1" fmla="*/ 372484 h 376056"/>
                <a:gd name="connsiteX2" fmla="*/ 61438 w 399681"/>
                <a:gd name="connsiteY2" fmla="*/ 372625 h 376056"/>
                <a:gd name="connsiteX3" fmla="*/ 42407 w 399681"/>
                <a:gd name="connsiteY3" fmla="*/ 356004 h 376056"/>
                <a:gd name="connsiteX4" fmla="*/ 2495 w 399681"/>
                <a:gd name="connsiteY4" fmla="*/ 225084 h 376056"/>
                <a:gd name="connsiteX5" fmla="*/ 42996 w 399681"/>
                <a:gd name="connsiteY5" fmla="*/ 147026 h 376056"/>
                <a:gd name="connsiteX6" fmla="*/ 131340 w 399681"/>
                <a:gd name="connsiteY6" fmla="*/ 58513 h 376056"/>
                <a:gd name="connsiteX7" fmla="*/ 173747 w 399681"/>
                <a:gd name="connsiteY7" fmla="*/ 22105 h 376056"/>
                <a:gd name="connsiteX8" fmla="*/ 277871 w 399681"/>
                <a:gd name="connsiteY8" fmla="*/ 2457 h 376056"/>
                <a:gd name="connsiteX9" fmla="*/ 357471 w 399681"/>
                <a:gd name="connsiteY9" fmla="*/ 45060 h 376056"/>
                <a:gd name="connsiteX10" fmla="*/ 375157 w 399681"/>
                <a:gd name="connsiteY10" fmla="*/ 230382 h 376056"/>
                <a:gd name="connsiteX11" fmla="*/ 337907 w 399681"/>
                <a:gd name="connsiteY11" fmla="*/ 272088 h 376056"/>
                <a:gd name="connsiteX12" fmla="*/ 251553 w 399681"/>
                <a:gd name="connsiteY12" fmla="*/ 358442 h 376056"/>
                <a:gd name="connsiteX13" fmla="*/ 230392 w 399681"/>
                <a:gd name="connsiteY13" fmla="*/ 375932 h 376056"/>
                <a:gd name="connsiteX14" fmla="*/ 229456 w 399681"/>
                <a:gd name="connsiteY14" fmla="*/ 375792 h 376056"/>
                <a:gd name="connsiteX15" fmla="*/ 229355 w 399681"/>
                <a:gd name="connsiteY15" fmla="*/ 375259 h 376056"/>
                <a:gd name="connsiteX16" fmla="*/ 232550 w 399681"/>
                <a:gd name="connsiteY16" fmla="*/ 361581 h 376056"/>
                <a:gd name="connsiteX17" fmla="*/ 239164 w 399681"/>
                <a:gd name="connsiteY17" fmla="*/ 351127 h 376056"/>
                <a:gd name="connsiteX18" fmla="*/ 346316 w 399681"/>
                <a:gd name="connsiteY18" fmla="*/ 243695 h 376056"/>
                <a:gd name="connsiteX19" fmla="*/ 385191 w 399681"/>
                <a:gd name="connsiteY19" fmla="*/ 159583 h 376056"/>
                <a:gd name="connsiteX20" fmla="*/ 246199 w 399681"/>
                <a:gd name="connsiteY20" fmla="*/ 14201 h 376056"/>
                <a:gd name="connsiteX21" fmla="*/ 158415 w 399681"/>
                <a:gd name="connsiteY21" fmla="*/ 51562 h 376056"/>
                <a:gd name="connsiteX22" fmla="*/ 69875 w 399681"/>
                <a:gd name="connsiteY22" fmla="*/ 139823 h 376056"/>
                <a:gd name="connsiteX23" fmla="*/ 33410 w 399681"/>
                <a:gd name="connsiteY23" fmla="*/ 182201 h 376056"/>
                <a:gd name="connsiteX24" fmla="*/ 16145 w 399681"/>
                <a:gd name="connsiteY24" fmla="*/ 275283 h 376056"/>
                <a:gd name="connsiteX25" fmla="*/ 71752 w 399681"/>
                <a:gd name="connsiteY25" fmla="*/ 362562 h 376056"/>
                <a:gd name="connsiteX26" fmla="*/ 71921 w 399681"/>
                <a:gd name="connsiteY26" fmla="*/ 364805 h 37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681" h="376056">
                  <a:moveTo>
                    <a:pt x="71921" y="364805"/>
                  </a:moveTo>
                  <a:lnTo>
                    <a:pt x="64241" y="372484"/>
                  </a:lnTo>
                  <a:cubicBezTo>
                    <a:pt x="63472" y="373246"/>
                    <a:pt x="62259" y="373307"/>
                    <a:pt x="61438" y="372625"/>
                  </a:cubicBezTo>
                  <a:cubicBezTo>
                    <a:pt x="50956" y="363936"/>
                    <a:pt x="44612" y="358396"/>
                    <a:pt x="42407" y="356004"/>
                  </a:cubicBezTo>
                  <a:cubicBezTo>
                    <a:pt x="7278" y="317923"/>
                    <a:pt x="-6026" y="274283"/>
                    <a:pt x="2495" y="225084"/>
                  </a:cubicBezTo>
                  <a:cubicBezTo>
                    <a:pt x="7596" y="195618"/>
                    <a:pt x="21096" y="169598"/>
                    <a:pt x="42996" y="147026"/>
                  </a:cubicBezTo>
                  <a:cubicBezTo>
                    <a:pt x="49573" y="140243"/>
                    <a:pt x="79021" y="110739"/>
                    <a:pt x="131340" y="58513"/>
                  </a:cubicBezTo>
                  <a:cubicBezTo>
                    <a:pt x="149091" y="40781"/>
                    <a:pt x="163227" y="28645"/>
                    <a:pt x="173747" y="22105"/>
                  </a:cubicBezTo>
                  <a:cubicBezTo>
                    <a:pt x="204578" y="2989"/>
                    <a:pt x="242135" y="-4270"/>
                    <a:pt x="277871" y="2457"/>
                  </a:cubicBezTo>
                  <a:cubicBezTo>
                    <a:pt x="308852" y="8305"/>
                    <a:pt x="335385" y="22506"/>
                    <a:pt x="357471" y="45060"/>
                  </a:cubicBezTo>
                  <a:cubicBezTo>
                    <a:pt x="406268" y="94866"/>
                    <a:pt x="413555" y="172672"/>
                    <a:pt x="375157" y="230382"/>
                  </a:cubicBezTo>
                  <a:cubicBezTo>
                    <a:pt x="369364" y="239127"/>
                    <a:pt x="356948" y="253028"/>
                    <a:pt x="337907" y="272088"/>
                  </a:cubicBezTo>
                  <a:cubicBezTo>
                    <a:pt x="286410" y="323641"/>
                    <a:pt x="257626" y="352426"/>
                    <a:pt x="251553" y="358442"/>
                  </a:cubicBezTo>
                  <a:cubicBezTo>
                    <a:pt x="246377" y="363581"/>
                    <a:pt x="239323" y="369411"/>
                    <a:pt x="230392" y="375932"/>
                  </a:cubicBezTo>
                  <a:cubicBezTo>
                    <a:pt x="230089" y="376142"/>
                    <a:pt x="229670" y="376080"/>
                    <a:pt x="229456" y="375792"/>
                  </a:cubicBezTo>
                  <a:cubicBezTo>
                    <a:pt x="229342" y="375639"/>
                    <a:pt x="229305" y="375444"/>
                    <a:pt x="229355" y="375259"/>
                  </a:cubicBezTo>
                  <a:cubicBezTo>
                    <a:pt x="231074" y="368159"/>
                    <a:pt x="232139" y="363599"/>
                    <a:pt x="232550" y="361581"/>
                  </a:cubicBezTo>
                  <a:cubicBezTo>
                    <a:pt x="233185" y="358386"/>
                    <a:pt x="235390" y="354901"/>
                    <a:pt x="239164" y="351127"/>
                  </a:cubicBezTo>
                  <a:cubicBezTo>
                    <a:pt x="297444" y="292959"/>
                    <a:pt x="333161" y="257149"/>
                    <a:pt x="346316" y="243695"/>
                  </a:cubicBezTo>
                  <a:cubicBezTo>
                    <a:pt x="369542" y="219965"/>
                    <a:pt x="382500" y="191927"/>
                    <a:pt x="385191" y="159583"/>
                  </a:cubicBezTo>
                  <a:cubicBezTo>
                    <a:pt x="391918" y="79058"/>
                    <a:pt x="326388" y="11538"/>
                    <a:pt x="246199" y="14201"/>
                  </a:cubicBezTo>
                  <a:cubicBezTo>
                    <a:pt x="212341" y="15322"/>
                    <a:pt x="183080" y="27776"/>
                    <a:pt x="158415" y="51562"/>
                  </a:cubicBezTo>
                  <a:cubicBezTo>
                    <a:pt x="150717" y="58980"/>
                    <a:pt x="121203" y="88401"/>
                    <a:pt x="69875" y="139823"/>
                  </a:cubicBezTo>
                  <a:cubicBezTo>
                    <a:pt x="51581" y="158153"/>
                    <a:pt x="39427" y="172279"/>
                    <a:pt x="33410" y="182201"/>
                  </a:cubicBezTo>
                  <a:cubicBezTo>
                    <a:pt x="16163" y="210715"/>
                    <a:pt x="10408" y="241742"/>
                    <a:pt x="16145" y="275283"/>
                  </a:cubicBezTo>
                  <a:cubicBezTo>
                    <a:pt x="22217" y="310673"/>
                    <a:pt x="40753" y="339766"/>
                    <a:pt x="71752" y="362562"/>
                  </a:cubicBezTo>
                  <a:cubicBezTo>
                    <a:pt x="72687" y="363235"/>
                    <a:pt x="72743" y="363983"/>
                    <a:pt x="71921" y="364805"/>
                  </a:cubicBezTo>
                  <a:close/>
                </a:path>
              </a:pathLst>
            </a:custGeom>
            <a:grpFill/>
            <a:ln w="2793" cap="flat">
              <a:noFill/>
              <a:prstDash val="solid"/>
              <a:miter/>
            </a:ln>
          </p:spPr>
          <p:txBody>
            <a:bodyPr rtlCol="0" anchor="ctr"/>
            <a:lstStyle/>
            <a:p>
              <a:endParaRPr lang="en-US"/>
            </a:p>
          </p:txBody>
        </p:sp>
        <p:sp>
          <p:nvSpPr>
            <p:cNvPr id="9" name="Free-form: Shape 834">
              <a:extLst>
                <a:ext uri="{FF2B5EF4-FFF2-40B4-BE49-F238E27FC236}">
                  <a16:creationId xmlns:a16="http://schemas.microsoft.com/office/drawing/2014/main" id="{2EA03A75-E035-A112-7CB4-1CC614CF4C38}"/>
                </a:ext>
              </a:extLst>
            </p:cNvPr>
            <p:cNvSpPr/>
            <p:nvPr/>
          </p:nvSpPr>
          <p:spPr>
            <a:xfrm>
              <a:off x="6423642" y="4702933"/>
              <a:ext cx="402360" cy="404065"/>
            </a:xfrm>
            <a:custGeom>
              <a:avLst/>
              <a:gdLst>
                <a:gd name="connsiteX0" fmla="*/ 304419 w 402360"/>
                <a:gd name="connsiteY0" fmla="*/ 31806 h 404065"/>
                <a:gd name="connsiteX1" fmla="*/ 217868 w 402360"/>
                <a:gd name="connsiteY1" fmla="*/ 118469 h 404065"/>
                <a:gd name="connsiteX2" fmla="*/ 208759 w 402360"/>
                <a:gd name="connsiteY2" fmla="*/ 128503 h 404065"/>
                <a:gd name="connsiteX3" fmla="*/ 197716 w 402360"/>
                <a:gd name="connsiteY3" fmla="*/ 142826 h 404065"/>
                <a:gd name="connsiteX4" fmla="*/ 196090 w 402360"/>
                <a:gd name="connsiteY4" fmla="*/ 181421 h 404065"/>
                <a:gd name="connsiteX5" fmla="*/ 216663 w 402360"/>
                <a:gd name="connsiteY5" fmla="*/ 211411 h 404065"/>
                <a:gd name="connsiteX6" fmla="*/ 202144 w 402360"/>
                <a:gd name="connsiteY6" fmla="*/ 287059 h 404065"/>
                <a:gd name="connsiteX7" fmla="*/ 188943 w 402360"/>
                <a:gd name="connsiteY7" fmla="*/ 298802 h 404065"/>
                <a:gd name="connsiteX8" fmla="*/ 121423 w 402360"/>
                <a:gd name="connsiteY8" fmla="*/ 366210 h 404065"/>
                <a:gd name="connsiteX9" fmla="*/ 108502 w 402360"/>
                <a:gd name="connsiteY9" fmla="*/ 380560 h 404065"/>
                <a:gd name="connsiteX10" fmla="*/ 35321 w 402360"/>
                <a:gd name="connsiteY10" fmla="*/ 398442 h 404065"/>
                <a:gd name="connsiteX11" fmla="*/ 1771 w 402360"/>
                <a:gd name="connsiteY11" fmla="*/ 357577 h 404065"/>
                <a:gd name="connsiteX12" fmla="*/ 17579 w 402360"/>
                <a:gd name="connsiteY12" fmla="*/ 300568 h 404065"/>
                <a:gd name="connsiteX13" fmla="*/ 84931 w 402360"/>
                <a:gd name="connsiteY13" fmla="*/ 232376 h 404065"/>
                <a:gd name="connsiteX14" fmla="*/ 85486 w 402360"/>
                <a:gd name="connsiteY14" fmla="*/ 232379 h 404065"/>
                <a:gd name="connsiteX15" fmla="*/ 85547 w 402360"/>
                <a:gd name="connsiteY15" fmla="*/ 232460 h 404065"/>
                <a:gd name="connsiteX16" fmla="*/ 92218 w 402360"/>
                <a:gd name="connsiteY16" fmla="*/ 244007 h 404065"/>
                <a:gd name="connsiteX17" fmla="*/ 92050 w 402360"/>
                <a:gd name="connsiteY17" fmla="*/ 245269 h 404065"/>
                <a:gd name="connsiteX18" fmla="*/ 36722 w 402360"/>
                <a:gd name="connsiteY18" fmla="*/ 300877 h 404065"/>
                <a:gd name="connsiteX19" fmla="*/ 17439 w 402360"/>
                <a:gd name="connsiteY19" fmla="*/ 325709 h 404065"/>
                <a:gd name="connsiteX20" fmla="*/ 16879 w 402360"/>
                <a:gd name="connsiteY20" fmla="*/ 359119 h 404065"/>
                <a:gd name="connsiteX21" fmla="*/ 79073 w 402360"/>
                <a:gd name="connsiteY21" fmla="*/ 385802 h 404065"/>
                <a:gd name="connsiteX22" fmla="*/ 89836 w 402360"/>
                <a:gd name="connsiteY22" fmla="*/ 378290 h 404065"/>
                <a:gd name="connsiteX23" fmla="*/ 93732 w 402360"/>
                <a:gd name="connsiteY23" fmla="*/ 374030 h 404065"/>
                <a:gd name="connsiteX24" fmla="*/ 189224 w 402360"/>
                <a:gd name="connsiteY24" fmla="*/ 278734 h 404065"/>
                <a:gd name="connsiteX25" fmla="*/ 206545 w 402360"/>
                <a:gd name="connsiteY25" fmla="*/ 256536 h 404065"/>
                <a:gd name="connsiteX26" fmla="*/ 204471 w 402360"/>
                <a:gd name="connsiteY26" fmla="*/ 218390 h 404065"/>
                <a:gd name="connsiteX27" fmla="*/ 186813 w 402360"/>
                <a:gd name="connsiteY27" fmla="*/ 194622 h 404065"/>
                <a:gd name="connsiteX28" fmla="*/ 183926 w 402360"/>
                <a:gd name="connsiteY28" fmla="*/ 138313 h 404065"/>
                <a:gd name="connsiteX29" fmla="*/ 208759 w 402360"/>
                <a:gd name="connsiteY29" fmla="*/ 107735 h 404065"/>
                <a:gd name="connsiteX30" fmla="*/ 280175 w 402360"/>
                <a:gd name="connsiteY30" fmla="*/ 36291 h 404065"/>
                <a:gd name="connsiteX31" fmla="*/ 306689 w 402360"/>
                <a:gd name="connsiteY31" fmla="*/ 10981 h 404065"/>
                <a:gd name="connsiteX32" fmla="*/ 376087 w 402360"/>
                <a:gd name="connsiteY32" fmla="*/ 10757 h 404065"/>
                <a:gd name="connsiteX33" fmla="*/ 398313 w 402360"/>
                <a:gd name="connsiteY33" fmla="*/ 39374 h 404065"/>
                <a:gd name="connsiteX34" fmla="*/ 397781 w 402360"/>
                <a:gd name="connsiteY34" fmla="*/ 83995 h 404065"/>
                <a:gd name="connsiteX35" fmla="*/ 371490 w 402360"/>
                <a:gd name="connsiteY35" fmla="*/ 116984 h 404065"/>
                <a:gd name="connsiteX36" fmla="*/ 315210 w 402360"/>
                <a:gd name="connsiteY36" fmla="*/ 173376 h 404065"/>
                <a:gd name="connsiteX37" fmla="*/ 313500 w 402360"/>
                <a:gd name="connsiteY37" fmla="*/ 173068 h 404065"/>
                <a:gd name="connsiteX38" fmla="*/ 308287 w 402360"/>
                <a:gd name="connsiteY38" fmla="*/ 162502 h 404065"/>
                <a:gd name="connsiteX39" fmla="*/ 308735 w 402360"/>
                <a:gd name="connsiteY39" fmla="*/ 159951 h 404065"/>
                <a:gd name="connsiteX40" fmla="*/ 363250 w 402360"/>
                <a:gd name="connsiteY40" fmla="*/ 105576 h 404065"/>
                <a:gd name="connsiteX41" fmla="*/ 385589 w 402360"/>
                <a:gd name="connsiteY41" fmla="*/ 76623 h 404065"/>
                <a:gd name="connsiteX42" fmla="*/ 382281 w 402360"/>
                <a:gd name="connsiteY42" fmla="*/ 37776 h 404065"/>
                <a:gd name="connsiteX43" fmla="*/ 314818 w 402360"/>
                <a:gd name="connsiteY43" fmla="*/ 22529 h 404065"/>
                <a:gd name="connsiteX44" fmla="*/ 307446 w 402360"/>
                <a:gd name="connsiteY44" fmla="*/ 29200 h 404065"/>
                <a:gd name="connsiteX45" fmla="*/ 304419 w 402360"/>
                <a:gd name="connsiteY45" fmla="*/ 31806 h 40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360" h="404065">
                  <a:moveTo>
                    <a:pt x="304419" y="31806"/>
                  </a:moveTo>
                  <a:cubicBezTo>
                    <a:pt x="269384" y="67010"/>
                    <a:pt x="240534" y="95897"/>
                    <a:pt x="217868" y="118469"/>
                  </a:cubicBezTo>
                  <a:cubicBezTo>
                    <a:pt x="214897" y="121403"/>
                    <a:pt x="211861" y="124748"/>
                    <a:pt x="208759" y="128503"/>
                  </a:cubicBezTo>
                  <a:cubicBezTo>
                    <a:pt x="205704" y="132175"/>
                    <a:pt x="200211" y="137641"/>
                    <a:pt x="197716" y="142826"/>
                  </a:cubicBezTo>
                  <a:cubicBezTo>
                    <a:pt x="191438" y="155719"/>
                    <a:pt x="190896" y="168584"/>
                    <a:pt x="196090" y="181421"/>
                  </a:cubicBezTo>
                  <a:cubicBezTo>
                    <a:pt x="200659" y="192716"/>
                    <a:pt x="210861" y="200340"/>
                    <a:pt x="216663" y="211411"/>
                  </a:cubicBezTo>
                  <a:cubicBezTo>
                    <a:pt x="230257" y="237337"/>
                    <a:pt x="223362" y="268168"/>
                    <a:pt x="202144" y="287059"/>
                  </a:cubicBezTo>
                  <a:cubicBezTo>
                    <a:pt x="193474" y="294757"/>
                    <a:pt x="189074" y="298672"/>
                    <a:pt x="188943" y="298802"/>
                  </a:cubicBezTo>
                  <a:cubicBezTo>
                    <a:pt x="166446" y="321281"/>
                    <a:pt x="143939" y="343750"/>
                    <a:pt x="121423" y="366210"/>
                  </a:cubicBezTo>
                  <a:cubicBezTo>
                    <a:pt x="121293" y="366341"/>
                    <a:pt x="116986" y="371124"/>
                    <a:pt x="108502" y="380560"/>
                  </a:cubicBezTo>
                  <a:cubicBezTo>
                    <a:pt x="89696" y="401497"/>
                    <a:pt x="61808" y="410971"/>
                    <a:pt x="35321" y="398442"/>
                  </a:cubicBezTo>
                  <a:cubicBezTo>
                    <a:pt x="17757" y="390146"/>
                    <a:pt x="6574" y="376524"/>
                    <a:pt x="1771" y="357577"/>
                  </a:cubicBezTo>
                  <a:cubicBezTo>
                    <a:pt x="-3414" y="337117"/>
                    <a:pt x="3061" y="315255"/>
                    <a:pt x="17579" y="300568"/>
                  </a:cubicBezTo>
                  <a:cubicBezTo>
                    <a:pt x="45888" y="271980"/>
                    <a:pt x="68338" y="249249"/>
                    <a:pt x="84931" y="232376"/>
                  </a:cubicBezTo>
                  <a:cubicBezTo>
                    <a:pt x="85085" y="232223"/>
                    <a:pt x="85333" y="232225"/>
                    <a:pt x="85486" y="232379"/>
                  </a:cubicBezTo>
                  <a:cubicBezTo>
                    <a:pt x="85510" y="232403"/>
                    <a:pt x="85531" y="232430"/>
                    <a:pt x="85547" y="232460"/>
                  </a:cubicBezTo>
                  <a:lnTo>
                    <a:pt x="92218" y="244007"/>
                  </a:lnTo>
                  <a:cubicBezTo>
                    <a:pt x="92480" y="244475"/>
                    <a:pt x="92424" y="244895"/>
                    <a:pt x="92050" y="245269"/>
                  </a:cubicBezTo>
                  <a:lnTo>
                    <a:pt x="36722" y="300877"/>
                  </a:lnTo>
                  <a:cubicBezTo>
                    <a:pt x="26670" y="310892"/>
                    <a:pt x="20242" y="319170"/>
                    <a:pt x="17439" y="325709"/>
                  </a:cubicBezTo>
                  <a:cubicBezTo>
                    <a:pt x="12880" y="336416"/>
                    <a:pt x="12693" y="347553"/>
                    <a:pt x="16879" y="359119"/>
                  </a:cubicBezTo>
                  <a:cubicBezTo>
                    <a:pt x="26128" y="384709"/>
                    <a:pt x="54128" y="396957"/>
                    <a:pt x="79073" y="385802"/>
                  </a:cubicBezTo>
                  <a:cubicBezTo>
                    <a:pt x="83483" y="383840"/>
                    <a:pt x="87070" y="381336"/>
                    <a:pt x="89836" y="378290"/>
                  </a:cubicBezTo>
                  <a:cubicBezTo>
                    <a:pt x="92284" y="375581"/>
                    <a:pt x="93582" y="374161"/>
                    <a:pt x="93732" y="374030"/>
                  </a:cubicBezTo>
                  <a:cubicBezTo>
                    <a:pt x="145509" y="322346"/>
                    <a:pt x="177340" y="290581"/>
                    <a:pt x="189224" y="278734"/>
                  </a:cubicBezTo>
                  <a:cubicBezTo>
                    <a:pt x="198828" y="269167"/>
                    <a:pt x="204602" y="261768"/>
                    <a:pt x="206545" y="256536"/>
                  </a:cubicBezTo>
                  <a:cubicBezTo>
                    <a:pt x="211179" y="244035"/>
                    <a:pt x="210488" y="231320"/>
                    <a:pt x="204471" y="218390"/>
                  </a:cubicBezTo>
                  <a:cubicBezTo>
                    <a:pt x="200463" y="209729"/>
                    <a:pt x="191382" y="203339"/>
                    <a:pt x="186813" y="194622"/>
                  </a:cubicBezTo>
                  <a:cubicBezTo>
                    <a:pt x="176555" y="175133"/>
                    <a:pt x="175592" y="156363"/>
                    <a:pt x="183926" y="138313"/>
                  </a:cubicBezTo>
                  <a:cubicBezTo>
                    <a:pt x="187215" y="131175"/>
                    <a:pt x="195492" y="120983"/>
                    <a:pt x="208759" y="107735"/>
                  </a:cubicBezTo>
                  <a:cubicBezTo>
                    <a:pt x="232564" y="83929"/>
                    <a:pt x="256370" y="60115"/>
                    <a:pt x="280175" y="36291"/>
                  </a:cubicBezTo>
                  <a:cubicBezTo>
                    <a:pt x="295198" y="21268"/>
                    <a:pt x="304036" y="12831"/>
                    <a:pt x="306689" y="10981"/>
                  </a:cubicBezTo>
                  <a:cubicBezTo>
                    <a:pt x="327234" y="-3397"/>
                    <a:pt x="355570" y="-3845"/>
                    <a:pt x="376087" y="10757"/>
                  </a:cubicBezTo>
                  <a:cubicBezTo>
                    <a:pt x="387055" y="18586"/>
                    <a:pt x="394464" y="28125"/>
                    <a:pt x="398313" y="39374"/>
                  </a:cubicBezTo>
                  <a:cubicBezTo>
                    <a:pt x="403882" y="55630"/>
                    <a:pt x="403704" y="70504"/>
                    <a:pt x="397781" y="83995"/>
                  </a:cubicBezTo>
                  <a:cubicBezTo>
                    <a:pt x="394380" y="91749"/>
                    <a:pt x="385617" y="102746"/>
                    <a:pt x="371490" y="116984"/>
                  </a:cubicBezTo>
                  <a:cubicBezTo>
                    <a:pt x="355944" y="132642"/>
                    <a:pt x="337184" y="151440"/>
                    <a:pt x="315210" y="173376"/>
                  </a:cubicBezTo>
                  <a:cubicBezTo>
                    <a:pt x="314519" y="174068"/>
                    <a:pt x="313949" y="173965"/>
                    <a:pt x="313500" y="173068"/>
                  </a:cubicBezTo>
                  <a:lnTo>
                    <a:pt x="308287" y="162502"/>
                  </a:lnTo>
                  <a:cubicBezTo>
                    <a:pt x="307867" y="161671"/>
                    <a:pt x="308048" y="160644"/>
                    <a:pt x="308735" y="159951"/>
                  </a:cubicBezTo>
                  <a:cubicBezTo>
                    <a:pt x="310193" y="158494"/>
                    <a:pt x="328364" y="140369"/>
                    <a:pt x="363250" y="105576"/>
                  </a:cubicBezTo>
                  <a:cubicBezTo>
                    <a:pt x="375919" y="92945"/>
                    <a:pt x="383365" y="83294"/>
                    <a:pt x="385589" y="76623"/>
                  </a:cubicBezTo>
                  <a:cubicBezTo>
                    <a:pt x="390110" y="63076"/>
                    <a:pt x="389008" y="50127"/>
                    <a:pt x="382281" y="37776"/>
                  </a:cubicBezTo>
                  <a:cubicBezTo>
                    <a:pt x="369248" y="13896"/>
                    <a:pt x="337352" y="6497"/>
                    <a:pt x="314818" y="22529"/>
                  </a:cubicBezTo>
                  <a:cubicBezTo>
                    <a:pt x="312575" y="24127"/>
                    <a:pt x="309997" y="27210"/>
                    <a:pt x="307446" y="29200"/>
                  </a:cubicBezTo>
                  <a:cubicBezTo>
                    <a:pt x="306120" y="30227"/>
                    <a:pt x="305110" y="31096"/>
                    <a:pt x="304419" y="31806"/>
                  </a:cubicBezTo>
                  <a:close/>
                </a:path>
              </a:pathLst>
            </a:custGeom>
            <a:grpFill/>
            <a:ln w="2793" cap="flat">
              <a:noFill/>
              <a:prstDash val="solid"/>
              <a:miter/>
            </a:ln>
          </p:spPr>
          <p:txBody>
            <a:bodyPr rtlCol="0" anchor="ctr"/>
            <a:lstStyle/>
            <a:p>
              <a:endParaRPr lang="en-US"/>
            </a:p>
          </p:txBody>
        </p:sp>
        <p:sp>
          <p:nvSpPr>
            <p:cNvPr id="10" name="Free-form: Shape 835">
              <a:extLst>
                <a:ext uri="{FF2B5EF4-FFF2-40B4-BE49-F238E27FC236}">
                  <a16:creationId xmlns:a16="http://schemas.microsoft.com/office/drawing/2014/main" id="{3794C933-2995-1B0B-C7A7-E39FA1B9838D}"/>
                </a:ext>
              </a:extLst>
            </p:cNvPr>
            <p:cNvSpPr/>
            <p:nvPr/>
          </p:nvSpPr>
          <p:spPr>
            <a:xfrm>
              <a:off x="6336203" y="4818823"/>
              <a:ext cx="397287" cy="376316"/>
            </a:xfrm>
            <a:custGeom>
              <a:avLst/>
              <a:gdLst>
                <a:gd name="connsiteX0" fmla="*/ 331850 w 397287"/>
                <a:gd name="connsiteY0" fmla="*/ 169 h 376316"/>
                <a:gd name="connsiteX1" fmla="*/ 362709 w 397287"/>
                <a:gd name="connsiteY1" fmla="*/ 27693 h 376316"/>
                <a:gd name="connsiteX2" fmla="*/ 396931 w 397287"/>
                <a:gd name="connsiteY2" fmla="*/ 134480 h 376316"/>
                <a:gd name="connsiteX3" fmla="*/ 376891 w 397287"/>
                <a:gd name="connsiteY3" fmla="*/ 199337 h 376316"/>
                <a:gd name="connsiteX4" fmla="*/ 375882 w 397287"/>
                <a:gd name="connsiteY4" fmla="*/ 201859 h 376316"/>
                <a:gd name="connsiteX5" fmla="*/ 375154 w 397287"/>
                <a:gd name="connsiteY5" fmla="*/ 203597 h 376316"/>
                <a:gd name="connsiteX6" fmla="*/ 360691 w 397287"/>
                <a:gd name="connsiteY6" fmla="*/ 223161 h 376316"/>
                <a:gd name="connsiteX7" fmla="*/ 252923 w 397287"/>
                <a:gd name="connsiteY7" fmla="*/ 331882 h 376316"/>
                <a:gd name="connsiteX8" fmla="*/ 67489 w 397287"/>
                <a:gd name="connsiteY8" fmla="*/ 352651 h 376316"/>
                <a:gd name="connsiteX9" fmla="*/ 10311 w 397287"/>
                <a:gd name="connsiteY9" fmla="*/ 172626 h 376316"/>
                <a:gd name="connsiteX10" fmla="*/ 43777 w 397287"/>
                <a:gd name="connsiteY10" fmla="*/ 121335 h 376316"/>
                <a:gd name="connsiteX11" fmla="*/ 145183 w 397287"/>
                <a:gd name="connsiteY11" fmla="*/ 18864 h 376316"/>
                <a:gd name="connsiteX12" fmla="*/ 162897 w 397287"/>
                <a:gd name="connsiteY12" fmla="*/ 3925 h 376316"/>
                <a:gd name="connsiteX13" fmla="*/ 163709 w 397287"/>
                <a:gd name="connsiteY13" fmla="*/ 4429 h 376316"/>
                <a:gd name="connsiteX14" fmla="*/ 159337 w 397287"/>
                <a:gd name="connsiteY14" fmla="*/ 24217 h 376316"/>
                <a:gd name="connsiteX15" fmla="*/ 158889 w 397287"/>
                <a:gd name="connsiteY15" fmla="*/ 25030 h 376316"/>
                <a:gd name="connsiteX16" fmla="*/ 69675 w 397287"/>
                <a:gd name="connsiteY16" fmla="*/ 115281 h 376316"/>
                <a:gd name="connsiteX17" fmla="*/ 33154 w 397287"/>
                <a:gd name="connsiteY17" fmla="*/ 157575 h 376316"/>
                <a:gd name="connsiteX18" fmla="*/ 14376 w 397287"/>
                <a:gd name="connsiteY18" fmla="*/ 237511 h 376316"/>
                <a:gd name="connsiteX19" fmla="*/ 188010 w 397287"/>
                <a:gd name="connsiteY19" fmla="*/ 356014 h 376316"/>
                <a:gd name="connsiteX20" fmla="*/ 242945 w 397287"/>
                <a:gd name="connsiteY20" fmla="*/ 321904 h 376316"/>
                <a:gd name="connsiteX21" fmla="*/ 335214 w 397287"/>
                <a:gd name="connsiteY21" fmla="*/ 229019 h 376316"/>
                <a:gd name="connsiteX22" fmla="*/ 354553 w 397287"/>
                <a:gd name="connsiteY22" fmla="*/ 206961 h 376316"/>
                <a:gd name="connsiteX23" fmla="*/ 382525 w 397287"/>
                <a:gd name="connsiteY23" fmla="*/ 110039 h 376316"/>
                <a:gd name="connsiteX24" fmla="*/ 321564 w 397287"/>
                <a:gd name="connsiteY24" fmla="*/ 10259 h 376316"/>
                <a:gd name="connsiteX25" fmla="*/ 321480 w 397287"/>
                <a:gd name="connsiteY25" fmla="*/ 9390 h 376316"/>
                <a:gd name="connsiteX26" fmla="*/ 330589 w 397287"/>
                <a:gd name="connsiteY26" fmla="*/ 281 h 376316"/>
                <a:gd name="connsiteX27" fmla="*/ 331850 w 397287"/>
                <a:gd name="connsiteY27" fmla="*/ 169 h 37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287" h="376316">
                  <a:moveTo>
                    <a:pt x="331850" y="169"/>
                  </a:moveTo>
                  <a:cubicBezTo>
                    <a:pt x="344519" y="8820"/>
                    <a:pt x="354805" y="17995"/>
                    <a:pt x="362709" y="27693"/>
                  </a:cubicBezTo>
                  <a:cubicBezTo>
                    <a:pt x="388103" y="58897"/>
                    <a:pt x="399510" y="94493"/>
                    <a:pt x="396931" y="134480"/>
                  </a:cubicBezTo>
                  <a:cubicBezTo>
                    <a:pt x="395399" y="158023"/>
                    <a:pt x="388719" y="179642"/>
                    <a:pt x="376891" y="199337"/>
                  </a:cubicBezTo>
                  <a:cubicBezTo>
                    <a:pt x="376368" y="200178"/>
                    <a:pt x="376032" y="201019"/>
                    <a:pt x="375882" y="201859"/>
                  </a:cubicBezTo>
                  <a:cubicBezTo>
                    <a:pt x="375771" y="202487"/>
                    <a:pt x="375522" y="203080"/>
                    <a:pt x="375154" y="203597"/>
                  </a:cubicBezTo>
                  <a:cubicBezTo>
                    <a:pt x="367698" y="214435"/>
                    <a:pt x="362877" y="220956"/>
                    <a:pt x="360691" y="223161"/>
                  </a:cubicBezTo>
                  <a:cubicBezTo>
                    <a:pt x="292527" y="291867"/>
                    <a:pt x="256604" y="328107"/>
                    <a:pt x="252923" y="331882"/>
                  </a:cubicBezTo>
                  <a:cubicBezTo>
                    <a:pt x="203930" y="381968"/>
                    <a:pt x="126404" y="390881"/>
                    <a:pt x="67489" y="352651"/>
                  </a:cubicBezTo>
                  <a:cubicBezTo>
                    <a:pt x="7565" y="313804"/>
                    <a:pt x="-15166" y="238688"/>
                    <a:pt x="10311" y="172626"/>
                  </a:cubicBezTo>
                  <a:cubicBezTo>
                    <a:pt x="17692" y="153492"/>
                    <a:pt x="28847" y="136395"/>
                    <a:pt x="43777" y="121335"/>
                  </a:cubicBezTo>
                  <a:cubicBezTo>
                    <a:pt x="63528" y="101397"/>
                    <a:pt x="97329" y="67240"/>
                    <a:pt x="145183" y="18864"/>
                  </a:cubicBezTo>
                  <a:cubicBezTo>
                    <a:pt x="147201" y="16827"/>
                    <a:pt x="153105" y="11847"/>
                    <a:pt x="162897" y="3925"/>
                  </a:cubicBezTo>
                  <a:cubicBezTo>
                    <a:pt x="163644" y="3327"/>
                    <a:pt x="163915" y="3495"/>
                    <a:pt x="163709" y="4429"/>
                  </a:cubicBezTo>
                  <a:lnTo>
                    <a:pt x="159337" y="24217"/>
                  </a:lnTo>
                  <a:cubicBezTo>
                    <a:pt x="159282" y="24509"/>
                    <a:pt x="159126" y="24792"/>
                    <a:pt x="158889" y="25030"/>
                  </a:cubicBezTo>
                  <a:cubicBezTo>
                    <a:pt x="105523" y="79050"/>
                    <a:pt x="75785" y="109133"/>
                    <a:pt x="69675" y="115281"/>
                  </a:cubicBezTo>
                  <a:cubicBezTo>
                    <a:pt x="50523" y="134545"/>
                    <a:pt x="38349" y="148643"/>
                    <a:pt x="33154" y="157575"/>
                  </a:cubicBezTo>
                  <a:cubicBezTo>
                    <a:pt x="18468" y="182819"/>
                    <a:pt x="12208" y="209464"/>
                    <a:pt x="14376" y="237511"/>
                  </a:cubicBezTo>
                  <a:cubicBezTo>
                    <a:pt x="21130" y="324539"/>
                    <a:pt x="104150" y="381744"/>
                    <a:pt x="188010" y="356014"/>
                  </a:cubicBezTo>
                  <a:cubicBezTo>
                    <a:pt x="208059" y="349848"/>
                    <a:pt x="226371" y="338478"/>
                    <a:pt x="242945" y="321904"/>
                  </a:cubicBezTo>
                  <a:cubicBezTo>
                    <a:pt x="248644" y="316224"/>
                    <a:pt x="279400" y="285262"/>
                    <a:pt x="335214" y="229019"/>
                  </a:cubicBezTo>
                  <a:cubicBezTo>
                    <a:pt x="342024" y="222152"/>
                    <a:pt x="348975" y="213715"/>
                    <a:pt x="354553" y="206961"/>
                  </a:cubicBezTo>
                  <a:cubicBezTo>
                    <a:pt x="376751" y="180082"/>
                    <a:pt x="386113" y="144178"/>
                    <a:pt x="382525" y="110039"/>
                  </a:cubicBezTo>
                  <a:cubicBezTo>
                    <a:pt x="378059" y="67493"/>
                    <a:pt x="357739" y="34232"/>
                    <a:pt x="321564" y="10259"/>
                  </a:cubicBezTo>
                  <a:cubicBezTo>
                    <a:pt x="321190" y="9998"/>
                    <a:pt x="321162" y="9708"/>
                    <a:pt x="321480" y="9390"/>
                  </a:cubicBezTo>
                  <a:lnTo>
                    <a:pt x="330589" y="281"/>
                  </a:lnTo>
                  <a:cubicBezTo>
                    <a:pt x="330914" y="-46"/>
                    <a:pt x="331439" y="-93"/>
                    <a:pt x="331850" y="169"/>
                  </a:cubicBezTo>
                  <a:close/>
                </a:path>
              </a:pathLst>
            </a:custGeom>
            <a:grpFill/>
            <a:ln w="2793" cap="flat">
              <a:noFill/>
              <a:prstDash val="solid"/>
              <a:miter/>
            </a:ln>
          </p:spPr>
          <p:txBody>
            <a:bodyPr rtlCol="0" anchor="ctr"/>
            <a:lstStyle/>
            <a:p>
              <a:endParaRPr lang="en-US"/>
            </a:p>
          </p:txBody>
        </p:sp>
      </p:grpSp>
      <p:pic>
        <p:nvPicPr>
          <p:cNvPr id="11" name="Picture 4" descr="Lancement de l'application « Mon espace santé » : le nouveau carnet de  santé numérique">
            <a:extLst>
              <a:ext uri="{FF2B5EF4-FFF2-40B4-BE49-F238E27FC236}">
                <a16:creationId xmlns:a16="http://schemas.microsoft.com/office/drawing/2014/main" id="{0C0B7526-0D0A-F96E-ACAC-BEC238C656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05343" y="161075"/>
            <a:ext cx="1220418" cy="760611"/>
          </a:xfrm>
          <a:prstGeom prst="rect">
            <a:avLst/>
          </a:prstGeom>
          <a:noFill/>
          <a:extLst>
            <a:ext uri="{909E8E84-426E-40DD-AFC4-6F175D3DCCD1}">
              <a14:hiddenFill xmlns:a14="http://schemas.microsoft.com/office/drawing/2010/main">
                <a:solidFill>
                  <a:srgbClr val="FFFFFF"/>
                </a:solidFill>
              </a14:hiddenFill>
            </a:ext>
          </a:extLst>
        </p:spPr>
      </p:pic>
      <p:sp>
        <p:nvSpPr>
          <p:cNvPr id="26" name="Ellipse 25">
            <a:extLst>
              <a:ext uri="{FF2B5EF4-FFF2-40B4-BE49-F238E27FC236}">
                <a16:creationId xmlns:a16="http://schemas.microsoft.com/office/drawing/2014/main" id="{EC959CD3-B6F8-EDA1-8019-509F3453C8DE}"/>
              </a:ext>
            </a:extLst>
          </p:cNvPr>
          <p:cNvSpPr>
            <a:spLocks noChangeAspect="1"/>
          </p:cNvSpPr>
          <p:nvPr/>
        </p:nvSpPr>
        <p:spPr>
          <a:xfrm>
            <a:off x="10532342" y="1341237"/>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7" name="ZoneTexte 26">
            <a:extLst>
              <a:ext uri="{FF2B5EF4-FFF2-40B4-BE49-F238E27FC236}">
                <a16:creationId xmlns:a16="http://schemas.microsoft.com/office/drawing/2014/main" id="{1015FC97-469E-F162-B065-235334429079}"/>
              </a:ext>
            </a:extLst>
          </p:cNvPr>
          <p:cNvSpPr txBox="1"/>
          <p:nvPr/>
        </p:nvSpPr>
        <p:spPr>
          <a:xfrm>
            <a:off x="10754897" y="1275100"/>
            <a:ext cx="1152829" cy="21013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sp>
        <p:nvSpPr>
          <p:cNvPr id="28" name="Rectangle : coins arrondis 27">
            <a:extLst>
              <a:ext uri="{FF2B5EF4-FFF2-40B4-BE49-F238E27FC236}">
                <a16:creationId xmlns:a16="http://schemas.microsoft.com/office/drawing/2014/main" id="{187D1F32-ADE7-B9E2-18C3-685BA84271D5}"/>
              </a:ext>
            </a:extLst>
          </p:cNvPr>
          <p:cNvSpPr/>
          <p:nvPr/>
        </p:nvSpPr>
        <p:spPr>
          <a:xfrm>
            <a:off x="9003358" y="1222453"/>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29" name="Image 28">
            <a:extLst>
              <a:ext uri="{FF2B5EF4-FFF2-40B4-BE49-F238E27FC236}">
                <a16:creationId xmlns:a16="http://schemas.microsoft.com/office/drawing/2014/main" id="{82F316F9-582B-52DA-D713-E9E302EE9F91}"/>
              </a:ext>
            </a:extLst>
          </p:cNvPr>
          <p:cNvPicPr>
            <a:picLocks noChangeAspect="1"/>
          </p:cNvPicPr>
          <p:nvPr/>
        </p:nvPicPr>
        <p:blipFill>
          <a:blip r:embed="rId10"/>
          <a:stretch>
            <a:fillRect/>
          </a:stretch>
        </p:blipFill>
        <p:spPr>
          <a:xfrm>
            <a:off x="8673557" y="969522"/>
            <a:ext cx="406121" cy="406121"/>
          </a:xfrm>
          <a:prstGeom prst="rect">
            <a:avLst/>
          </a:prstGeom>
        </p:spPr>
      </p:pic>
      <p:pic>
        <p:nvPicPr>
          <p:cNvPr id="5" name="Image 4">
            <a:extLst>
              <a:ext uri="{FF2B5EF4-FFF2-40B4-BE49-F238E27FC236}">
                <a16:creationId xmlns:a16="http://schemas.microsoft.com/office/drawing/2014/main" id="{233D2E3D-2FC7-2996-1B54-982169513A15}"/>
              </a:ext>
            </a:extLst>
          </p:cNvPr>
          <p:cNvPicPr>
            <a:picLocks noChangeAspect="1"/>
          </p:cNvPicPr>
          <p:nvPr/>
        </p:nvPicPr>
        <p:blipFill>
          <a:blip r:embed="rId11"/>
          <a:srcRect t="1178" b="-4951"/>
          <a:stretch>
            <a:fillRect/>
          </a:stretch>
        </p:blipFill>
        <p:spPr>
          <a:xfrm>
            <a:off x="10250081" y="205118"/>
            <a:ext cx="849328" cy="963663"/>
          </a:xfrm>
          <a:prstGeom prst="rect">
            <a:avLst/>
          </a:prstGeom>
        </p:spPr>
      </p:pic>
      <p:pic>
        <p:nvPicPr>
          <p:cNvPr id="13" name="Image 12">
            <a:extLst>
              <a:ext uri="{FF2B5EF4-FFF2-40B4-BE49-F238E27FC236}">
                <a16:creationId xmlns:a16="http://schemas.microsoft.com/office/drawing/2014/main" id="{A645005D-85A0-9726-4B23-FA3A0F66D91B}"/>
              </a:ext>
            </a:extLst>
          </p:cNvPr>
          <p:cNvPicPr>
            <a:picLocks noChangeAspect="1"/>
          </p:cNvPicPr>
          <p:nvPr/>
        </p:nvPicPr>
        <p:blipFill>
          <a:blip r:embed="rId12"/>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199369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6EDB4-D814-8183-ADC9-3322A9A99D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C3447B5-06BB-75B1-8F02-5DDE735A92BD}"/>
              </a:ext>
            </a:extLst>
          </p:cNvPr>
          <p:cNvSpPr/>
          <p:nvPr/>
        </p:nvSpPr>
        <p:spPr>
          <a:xfrm>
            <a:off x="419725" y="356895"/>
            <a:ext cx="1079292" cy="573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srgbClr val="FFFFFF"/>
              </a:solidFill>
              <a:latin typeface="Arial"/>
            </a:endParaRPr>
          </a:p>
        </p:txBody>
      </p:sp>
      <p:pic>
        <p:nvPicPr>
          <p:cNvPr id="7" name="Image 6">
            <a:extLst>
              <a:ext uri="{FF2B5EF4-FFF2-40B4-BE49-F238E27FC236}">
                <a16:creationId xmlns:a16="http://schemas.microsoft.com/office/drawing/2014/main" id="{834627EA-2729-D6DD-B5A0-701A4C4C11FE}"/>
              </a:ext>
            </a:extLst>
          </p:cNvPr>
          <p:cNvPicPr>
            <a:picLocks noChangeAspect="1"/>
          </p:cNvPicPr>
          <p:nvPr/>
        </p:nvPicPr>
        <p:blipFill>
          <a:blip r:embed="rId3"/>
          <a:stretch>
            <a:fillRect/>
          </a:stretch>
        </p:blipFill>
        <p:spPr>
          <a:xfrm>
            <a:off x="11313267" y="205117"/>
            <a:ext cx="534865" cy="736925"/>
          </a:xfrm>
          <a:prstGeom prst="rect">
            <a:avLst/>
          </a:prstGeom>
        </p:spPr>
      </p:pic>
      <p:sp>
        <p:nvSpPr>
          <p:cNvPr id="12" name="Title 1">
            <a:extLst>
              <a:ext uri="{FF2B5EF4-FFF2-40B4-BE49-F238E27FC236}">
                <a16:creationId xmlns:a16="http://schemas.microsoft.com/office/drawing/2014/main" id="{3545A465-C57C-EB9F-0B8E-6E2AC4CBE8EF}"/>
              </a:ext>
            </a:extLst>
          </p:cNvPr>
          <p:cNvSpPr txBox="1">
            <a:spLocks/>
          </p:cNvSpPr>
          <p:nvPr/>
        </p:nvSpPr>
        <p:spPr>
          <a:xfrm>
            <a:off x="429129" y="292751"/>
            <a:ext cx="4720387" cy="586427"/>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Consultation du DMP – Parcours utilisateur type</a:t>
            </a:r>
            <a:endParaRPr lang="en-US" sz="1200">
              <a:solidFill>
                <a:srgbClr val="4472C4"/>
              </a:solidFill>
            </a:endParaRPr>
          </a:p>
        </p:txBody>
      </p:sp>
      <p:sp>
        <p:nvSpPr>
          <p:cNvPr id="63" name="ZoneTexte 27">
            <a:extLst>
              <a:ext uri="{FF2B5EF4-FFF2-40B4-BE49-F238E27FC236}">
                <a16:creationId xmlns:a16="http://schemas.microsoft.com/office/drawing/2014/main" id="{C5802B00-D5CF-88B2-C957-CA3CD9EF6C93}"/>
              </a:ext>
            </a:extLst>
          </p:cNvPr>
          <p:cNvSpPr txBox="1"/>
          <p:nvPr/>
        </p:nvSpPr>
        <p:spPr>
          <a:xfrm>
            <a:off x="11030199" y="1946192"/>
            <a:ext cx="1046979" cy="387386"/>
          </a:xfrm>
          <a:prstGeom prst="rect">
            <a:avLst/>
          </a:prstGeom>
          <a:noFill/>
        </p:spPr>
        <p:txBody>
          <a:bodyPr wrap="none" lIns="72000" tIns="108000" rIns="72000" bIns="10800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Intégration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du document</a:t>
            </a:r>
          </a:p>
        </p:txBody>
      </p:sp>
      <p:pic>
        <p:nvPicPr>
          <p:cNvPr id="64" name="Image 63">
            <a:extLst>
              <a:ext uri="{FF2B5EF4-FFF2-40B4-BE49-F238E27FC236}">
                <a16:creationId xmlns:a16="http://schemas.microsoft.com/office/drawing/2014/main" id="{A4BE4254-5FCD-4B1D-FEE1-101D41D86B29}"/>
              </a:ext>
            </a:extLst>
          </p:cNvPr>
          <p:cNvPicPr>
            <a:picLocks noChangeAspect="1"/>
          </p:cNvPicPr>
          <p:nvPr/>
        </p:nvPicPr>
        <p:blipFill>
          <a:blip r:embed="rId4"/>
          <a:stretch>
            <a:fillRect/>
          </a:stretch>
        </p:blipFill>
        <p:spPr>
          <a:xfrm>
            <a:off x="2329081" y="990924"/>
            <a:ext cx="565070" cy="516979"/>
          </a:xfrm>
          <a:prstGeom prst="rect">
            <a:avLst/>
          </a:prstGeom>
        </p:spPr>
      </p:pic>
      <p:pic>
        <p:nvPicPr>
          <p:cNvPr id="65" name="Image 64">
            <a:extLst>
              <a:ext uri="{FF2B5EF4-FFF2-40B4-BE49-F238E27FC236}">
                <a16:creationId xmlns:a16="http://schemas.microsoft.com/office/drawing/2014/main" id="{0A89B590-CFE8-8E58-9978-F97E7C73C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0051" y="1198529"/>
            <a:ext cx="628529" cy="565356"/>
          </a:xfrm>
          <a:prstGeom prst="rect">
            <a:avLst/>
          </a:prstGeom>
        </p:spPr>
      </p:pic>
      <p:sp>
        <p:nvSpPr>
          <p:cNvPr id="66" name="Freeform 287">
            <a:extLst>
              <a:ext uri="{FF2B5EF4-FFF2-40B4-BE49-F238E27FC236}">
                <a16:creationId xmlns:a16="http://schemas.microsoft.com/office/drawing/2014/main" id="{D3E2284C-E90F-03DE-BA61-E8FEA7AEF8B8}"/>
              </a:ext>
            </a:extLst>
          </p:cNvPr>
          <p:cNvSpPr>
            <a:spLocks noEditPoints="1"/>
          </p:cNvSpPr>
          <p:nvPr/>
        </p:nvSpPr>
        <p:spPr bwMode="auto">
          <a:xfrm>
            <a:off x="688349" y="1778116"/>
            <a:ext cx="197536" cy="383916"/>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66">
            <a:extLst>
              <a:ext uri="{FF2B5EF4-FFF2-40B4-BE49-F238E27FC236}">
                <a16:creationId xmlns:a16="http://schemas.microsoft.com/office/drawing/2014/main" id="{3D7988C8-A830-C911-C176-375C9B45DBB8}"/>
              </a:ext>
            </a:extLst>
          </p:cNvPr>
          <p:cNvSpPr>
            <a:spLocks noEditPoints="1"/>
          </p:cNvSpPr>
          <p:nvPr/>
        </p:nvSpPr>
        <p:spPr bwMode="auto">
          <a:xfrm>
            <a:off x="419111" y="1457972"/>
            <a:ext cx="252059" cy="332482"/>
          </a:xfrm>
          <a:custGeom>
            <a:avLst/>
            <a:gdLst>
              <a:gd name="T0" fmla="*/ 2 w 38"/>
              <a:gd name="T1" fmla="*/ 48 h 48"/>
              <a:gd name="T2" fmla="*/ 2 w 38"/>
              <a:gd name="T3" fmla="*/ 0 h 48"/>
              <a:gd name="T4" fmla="*/ 38 w 38"/>
              <a:gd name="T5" fmla="*/ 47 h 48"/>
              <a:gd name="T6" fmla="*/ 4 w 38"/>
              <a:gd name="T7" fmla="*/ 4 h 48"/>
              <a:gd name="T8" fmla="*/ 14 w 38"/>
              <a:gd name="T9" fmla="*/ 39 h 48"/>
              <a:gd name="T10" fmla="*/ 24 w 38"/>
              <a:gd name="T11" fmla="*/ 39 h 48"/>
              <a:gd name="T12" fmla="*/ 11 w 38"/>
              <a:gd name="T13" fmla="*/ 10 h 48"/>
              <a:gd name="T14" fmla="*/ 7 w 38"/>
              <a:gd name="T15" fmla="*/ 10 h 48"/>
              <a:gd name="T16" fmla="*/ 10 w 38"/>
              <a:gd name="T17" fmla="*/ 7 h 48"/>
              <a:gd name="T18" fmla="*/ 11 w 38"/>
              <a:gd name="T19" fmla="*/ 17 h 48"/>
              <a:gd name="T20" fmla="*/ 7 w 38"/>
              <a:gd name="T21" fmla="*/ 17 h 48"/>
              <a:gd name="T22" fmla="*/ 10 w 38"/>
              <a:gd name="T23" fmla="*/ 14 h 48"/>
              <a:gd name="T24" fmla="*/ 11 w 38"/>
              <a:gd name="T25" fmla="*/ 23 h 48"/>
              <a:gd name="T26" fmla="*/ 7 w 38"/>
              <a:gd name="T27" fmla="*/ 23 h 48"/>
              <a:gd name="T28" fmla="*/ 10 w 38"/>
              <a:gd name="T29" fmla="*/ 21 h 48"/>
              <a:gd name="T30" fmla="*/ 11 w 38"/>
              <a:gd name="T31" fmla="*/ 30 h 48"/>
              <a:gd name="T32" fmla="*/ 7 w 38"/>
              <a:gd name="T33" fmla="*/ 30 h 48"/>
              <a:gd name="T34" fmla="*/ 10 w 38"/>
              <a:gd name="T35" fmla="*/ 28 h 48"/>
              <a:gd name="T36" fmla="*/ 11 w 38"/>
              <a:gd name="T37" fmla="*/ 37 h 48"/>
              <a:gd name="T38" fmla="*/ 7 w 38"/>
              <a:gd name="T39" fmla="*/ 37 h 48"/>
              <a:gd name="T40" fmla="*/ 10 w 38"/>
              <a:gd name="T41" fmla="*/ 35 h 48"/>
              <a:gd name="T42" fmla="*/ 18 w 38"/>
              <a:gd name="T43" fmla="*/ 10 h 48"/>
              <a:gd name="T44" fmla="*/ 14 w 38"/>
              <a:gd name="T45" fmla="*/ 10 h 48"/>
              <a:gd name="T46" fmla="*/ 17 w 38"/>
              <a:gd name="T47" fmla="*/ 7 h 48"/>
              <a:gd name="T48" fmla="*/ 18 w 38"/>
              <a:gd name="T49" fmla="*/ 17 h 48"/>
              <a:gd name="T50" fmla="*/ 14 w 38"/>
              <a:gd name="T51" fmla="*/ 17 h 48"/>
              <a:gd name="T52" fmla="*/ 17 w 38"/>
              <a:gd name="T53" fmla="*/ 14 h 48"/>
              <a:gd name="T54" fmla="*/ 18 w 38"/>
              <a:gd name="T55" fmla="*/ 23 h 48"/>
              <a:gd name="T56" fmla="*/ 14 w 38"/>
              <a:gd name="T57" fmla="*/ 23 h 48"/>
              <a:gd name="T58" fmla="*/ 17 w 38"/>
              <a:gd name="T59" fmla="*/ 21 h 48"/>
              <a:gd name="T60" fmla="*/ 18 w 38"/>
              <a:gd name="T61" fmla="*/ 30 h 48"/>
              <a:gd name="T62" fmla="*/ 14 w 38"/>
              <a:gd name="T63" fmla="*/ 30 h 48"/>
              <a:gd name="T64" fmla="*/ 17 w 38"/>
              <a:gd name="T65" fmla="*/ 28 h 48"/>
              <a:gd name="T66" fmla="*/ 24 w 38"/>
              <a:gd name="T67" fmla="*/ 10 h 48"/>
              <a:gd name="T68" fmla="*/ 21 w 38"/>
              <a:gd name="T69" fmla="*/ 10 h 48"/>
              <a:gd name="T70" fmla="*/ 24 w 38"/>
              <a:gd name="T71" fmla="*/ 7 h 48"/>
              <a:gd name="T72" fmla="*/ 24 w 38"/>
              <a:gd name="T73" fmla="*/ 17 h 48"/>
              <a:gd name="T74" fmla="*/ 21 w 38"/>
              <a:gd name="T75" fmla="*/ 17 h 48"/>
              <a:gd name="T76" fmla="*/ 24 w 38"/>
              <a:gd name="T77" fmla="*/ 14 h 48"/>
              <a:gd name="T78" fmla="*/ 24 w 38"/>
              <a:gd name="T79" fmla="*/ 23 h 48"/>
              <a:gd name="T80" fmla="*/ 21 w 38"/>
              <a:gd name="T81" fmla="*/ 23 h 48"/>
              <a:gd name="T82" fmla="*/ 24 w 38"/>
              <a:gd name="T83" fmla="*/ 21 h 48"/>
              <a:gd name="T84" fmla="*/ 24 w 38"/>
              <a:gd name="T85" fmla="*/ 30 h 48"/>
              <a:gd name="T86" fmla="*/ 21 w 38"/>
              <a:gd name="T87" fmla="*/ 30 h 48"/>
              <a:gd name="T88" fmla="*/ 24 w 38"/>
              <a:gd name="T89" fmla="*/ 28 h 48"/>
              <a:gd name="T90" fmla="*/ 31 w 38"/>
              <a:gd name="T91" fmla="*/ 10 h 48"/>
              <a:gd name="T92" fmla="*/ 28 w 38"/>
              <a:gd name="T93" fmla="*/ 10 h 48"/>
              <a:gd name="T94" fmla="*/ 30 w 38"/>
              <a:gd name="T95" fmla="*/ 7 h 48"/>
              <a:gd name="T96" fmla="*/ 31 w 38"/>
              <a:gd name="T97" fmla="*/ 17 h 48"/>
              <a:gd name="T98" fmla="*/ 28 w 38"/>
              <a:gd name="T99" fmla="*/ 17 h 48"/>
              <a:gd name="T100" fmla="*/ 30 w 38"/>
              <a:gd name="T101" fmla="*/ 14 h 48"/>
              <a:gd name="T102" fmla="*/ 31 w 38"/>
              <a:gd name="T103" fmla="*/ 23 h 48"/>
              <a:gd name="T104" fmla="*/ 28 w 38"/>
              <a:gd name="T105" fmla="*/ 23 h 48"/>
              <a:gd name="T106" fmla="*/ 30 w 38"/>
              <a:gd name="T107" fmla="*/ 21 h 48"/>
              <a:gd name="T108" fmla="*/ 31 w 38"/>
              <a:gd name="T109" fmla="*/ 30 h 48"/>
              <a:gd name="T110" fmla="*/ 28 w 38"/>
              <a:gd name="T111" fmla="*/ 30 h 48"/>
              <a:gd name="T112" fmla="*/ 30 w 38"/>
              <a:gd name="T113" fmla="*/ 28 h 48"/>
              <a:gd name="T114" fmla="*/ 31 w 38"/>
              <a:gd name="T115" fmla="*/ 37 h 48"/>
              <a:gd name="T116" fmla="*/ 28 w 38"/>
              <a:gd name="T117" fmla="*/ 37 h 48"/>
              <a:gd name="T118" fmla="*/ 30 w 38"/>
              <a:gd name="T11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8">
                <a:moveTo>
                  <a:pt x="38" y="47"/>
                </a:moveTo>
                <a:cubicBezTo>
                  <a:pt x="38" y="47"/>
                  <a:pt x="37" y="48"/>
                  <a:pt x="36" y="48"/>
                </a:cubicBezTo>
                <a:cubicBezTo>
                  <a:pt x="2" y="48"/>
                  <a:pt x="2" y="48"/>
                  <a:pt x="2" y="48"/>
                </a:cubicBezTo>
                <a:cubicBezTo>
                  <a:pt x="1" y="48"/>
                  <a:pt x="0" y="47"/>
                  <a:pt x="0" y="47"/>
                </a:cubicBezTo>
                <a:cubicBezTo>
                  <a:pt x="0" y="2"/>
                  <a:pt x="0" y="2"/>
                  <a:pt x="0" y="2"/>
                </a:cubicBezTo>
                <a:cubicBezTo>
                  <a:pt x="0" y="1"/>
                  <a:pt x="1" y="0"/>
                  <a:pt x="2" y="0"/>
                </a:cubicBezTo>
                <a:cubicBezTo>
                  <a:pt x="36" y="0"/>
                  <a:pt x="36" y="0"/>
                  <a:pt x="36" y="0"/>
                </a:cubicBezTo>
                <a:cubicBezTo>
                  <a:pt x="37" y="0"/>
                  <a:pt x="38" y="1"/>
                  <a:pt x="38" y="2"/>
                </a:cubicBezTo>
                <a:lnTo>
                  <a:pt x="38" y="47"/>
                </a:lnTo>
                <a:close/>
                <a:moveTo>
                  <a:pt x="35" y="45"/>
                </a:moveTo>
                <a:cubicBezTo>
                  <a:pt x="35" y="4"/>
                  <a:pt x="35" y="4"/>
                  <a:pt x="35" y="4"/>
                </a:cubicBezTo>
                <a:cubicBezTo>
                  <a:pt x="4" y="4"/>
                  <a:pt x="4" y="4"/>
                  <a:pt x="4" y="4"/>
                </a:cubicBezTo>
                <a:cubicBezTo>
                  <a:pt x="4" y="45"/>
                  <a:pt x="4" y="45"/>
                  <a:pt x="4" y="45"/>
                </a:cubicBezTo>
                <a:cubicBezTo>
                  <a:pt x="14" y="45"/>
                  <a:pt x="14" y="45"/>
                  <a:pt x="14" y="45"/>
                </a:cubicBezTo>
                <a:cubicBezTo>
                  <a:pt x="14" y="39"/>
                  <a:pt x="14" y="39"/>
                  <a:pt x="14" y="39"/>
                </a:cubicBezTo>
                <a:cubicBezTo>
                  <a:pt x="14" y="38"/>
                  <a:pt x="15" y="38"/>
                  <a:pt x="15" y="38"/>
                </a:cubicBezTo>
                <a:cubicBezTo>
                  <a:pt x="24" y="38"/>
                  <a:pt x="24" y="38"/>
                  <a:pt x="24" y="38"/>
                </a:cubicBezTo>
                <a:cubicBezTo>
                  <a:pt x="24" y="38"/>
                  <a:pt x="24" y="38"/>
                  <a:pt x="24" y="39"/>
                </a:cubicBezTo>
                <a:cubicBezTo>
                  <a:pt x="24" y="45"/>
                  <a:pt x="24" y="45"/>
                  <a:pt x="24" y="45"/>
                </a:cubicBezTo>
                <a:lnTo>
                  <a:pt x="35" y="45"/>
                </a:lnTo>
                <a:close/>
                <a:moveTo>
                  <a:pt x="11" y="10"/>
                </a:moveTo>
                <a:cubicBezTo>
                  <a:pt x="11" y="10"/>
                  <a:pt x="10" y="11"/>
                  <a:pt x="10" y="11"/>
                </a:cubicBezTo>
                <a:cubicBezTo>
                  <a:pt x="8" y="11"/>
                  <a:pt x="8" y="11"/>
                  <a:pt x="8" y="11"/>
                </a:cubicBezTo>
                <a:cubicBezTo>
                  <a:pt x="8" y="11"/>
                  <a:pt x="7" y="10"/>
                  <a:pt x="7" y="10"/>
                </a:cubicBezTo>
                <a:cubicBezTo>
                  <a:pt x="7" y="8"/>
                  <a:pt x="7" y="8"/>
                  <a:pt x="7" y="8"/>
                </a:cubicBezTo>
                <a:cubicBezTo>
                  <a:pt x="7" y="8"/>
                  <a:pt x="8" y="7"/>
                  <a:pt x="8" y="7"/>
                </a:cubicBezTo>
                <a:cubicBezTo>
                  <a:pt x="10" y="7"/>
                  <a:pt x="10" y="7"/>
                  <a:pt x="10" y="7"/>
                </a:cubicBezTo>
                <a:cubicBezTo>
                  <a:pt x="10" y="7"/>
                  <a:pt x="11" y="8"/>
                  <a:pt x="11" y="8"/>
                </a:cubicBezTo>
                <a:lnTo>
                  <a:pt x="11" y="10"/>
                </a:lnTo>
                <a:close/>
                <a:moveTo>
                  <a:pt x="11" y="17"/>
                </a:moveTo>
                <a:cubicBezTo>
                  <a:pt x="11" y="17"/>
                  <a:pt x="10" y="17"/>
                  <a:pt x="10" y="17"/>
                </a:cubicBezTo>
                <a:cubicBezTo>
                  <a:pt x="8" y="17"/>
                  <a:pt x="8" y="17"/>
                  <a:pt x="8" y="17"/>
                </a:cubicBezTo>
                <a:cubicBezTo>
                  <a:pt x="8" y="17"/>
                  <a:pt x="7" y="17"/>
                  <a:pt x="7" y="17"/>
                </a:cubicBezTo>
                <a:cubicBezTo>
                  <a:pt x="7" y="15"/>
                  <a:pt x="7" y="15"/>
                  <a:pt x="7" y="15"/>
                </a:cubicBezTo>
                <a:cubicBezTo>
                  <a:pt x="7" y="14"/>
                  <a:pt x="8" y="14"/>
                  <a:pt x="8" y="14"/>
                </a:cubicBezTo>
                <a:cubicBezTo>
                  <a:pt x="10" y="14"/>
                  <a:pt x="10" y="14"/>
                  <a:pt x="10" y="14"/>
                </a:cubicBezTo>
                <a:cubicBezTo>
                  <a:pt x="10" y="14"/>
                  <a:pt x="11" y="14"/>
                  <a:pt x="11" y="15"/>
                </a:cubicBezTo>
                <a:lnTo>
                  <a:pt x="11" y="17"/>
                </a:lnTo>
                <a:close/>
                <a:moveTo>
                  <a:pt x="11" y="23"/>
                </a:moveTo>
                <a:cubicBezTo>
                  <a:pt x="11" y="24"/>
                  <a:pt x="10" y="24"/>
                  <a:pt x="10" y="24"/>
                </a:cubicBezTo>
                <a:cubicBezTo>
                  <a:pt x="8" y="24"/>
                  <a:pt x="8" y="24"/>
                  <a:pt x="8" y="24"/>
                </a:cubicBezTo>
                <a:cubicBezTo>
                  <a:pt x="8" y="24"/>
                  <a:pt x="7" y="24"/>
                  <a:pt x="7" y="23"/>
                </a:cubicBezTo>
                <a:cubicBezTo>
                  <a:pt x="7" y="22"/>
                  <a:pt x="7" y="22"/>
                  <a:pt x="7" y="22"/>
                </a:cubicBezTo>
                <a:cubicBezTo>
                  <a:pt x="7" y="21"/>
                  <a:pt x="8" y="21"/>
                  <a:pt x="8" y="21"/>
                </a:cubicBezTo>
                <a:cubicBezTo>
                  <a:pt x="10" y="21"/>
                  <a:pt x="10" y="21"/>
                  <a:pt x="10" y="21"/>
                </a:cubicBezTo>
                <a:cubicBezTo>
                  <a:pt x="10" y="21"/>
                  <a:pt x="11" y="21"/>
                  <a:pt x="11" y="22"/>
                </a:cubicBezTo>
                <a:lnTo>
                  <a:pt x="11" y="23"/>
                </a:lnTo>
                <a:close/>
                <a:moveTo>
                  <a:pt x="11" y="30"/>
                </a:moveTo>
                <a:cubicBezTo>
                  <a:pt x="11" y="31"/>
                  <a:pt x="10" y="31"/>
                  <a:pt x="10" y="31"/>
                </a:cubicBezTo>
                <a:cubicBezTo>
                  <a:pt x="8" y="31"/>
                  <a:pt x="8" y="31"/>
                  <a:pt x="8" y="31"/>
                </a:cubicBezTo>
                <a:cubicBezTo>
                  <a:pt x="8" y="31"/>
                  <a:pt x="7" y="31"/>
                  <a:pt x="7" y="30"/>
                </a:cubicBezTo>
                <a:cubicBezTo>
                  <a:pt x="7" y="29"/>
                  <a:pt x="7" y="29"/>
                  <a:pt x="7" y="29"/>
                </a:cubicBezTo>
                <a:cubicBezTo>
                  <a:pt x="7" y="28"/>
                  <a:pt x="8" y="28"/>
                  <a:pt x="8" y="28"/>
                </a:cubicBezTo>
                <a:cubicBezTo>
                  <a:pt x="10" y="28"/>
                  <a:pt x="10" y="28"/>
                  <a:pt x="10" y="28"/>
                </a:cubicBezTo>
                <a:cubicBezTo>
                  <a:pt x="10" y="28"/>
                  <a:pt x="11" y="28"/>
                  <a:pt x="11" y="29"/>
                </a:cubicBezTo>
                <a:lnTo>
                  <a:pt x="11" y="30"/>
                </a:lnTo>
                <a:close/>
                <a:moveTo>
                  <a:pt x="11" y="37"/>
                </a:moveTo>
                <a:cubicBezTo>
                  <a:pt x="11" y="38"/>
                  <a:pt x="10" y="38"/>
                  <a:pt x="10" y="38"/>
                </a:cubicBezTo>
                <a:cubicBezTo>
                  <a:pt x="8" y="38"/>
                  <a:pt x="8" y="38"/>
                  <a:pt x="8" y="38"/>
                </a:cubicBezTo>
                <a:cubicBezTo>
                  <a:pt x="8" y="38"/>
                  <a:pt x="7" y="38"/>
                  <a:pt x="7" y="37"/>
                </a:cubicBezTo>
                <a:cubicBezTo>
                  <a:pt x="7" y="35"/>
                  <a:pt x="7" y="35"/>
                  <a:pt x="7" y="35"/>
                </a:cubicBezTo>
                <a:cubicBezTo>
                  <a:pt x="7" y="35"/>
                  <a:pt x="8" y="35"/>
                  <a:pt x="8" y="35"/>
                </a:cubicBezTo>
                <a:cubicBezTo>
                  <a:pt x="10" y="35"/>
                  <a:pt x="10" y="35"/>
                  <a:pt x="10" y="35"/>
                </a:cubicBezTo>
                <a:cubicBezTo>
                  <a:pt x="10" y="35"/>
                  <a:pt x="11" y="35"/>
                  <a:pt x="11" y="35"/>
                </a:cubicBezTo>
                <a:lnTo>
                  <a:pt x="11" y="37"/>
                </a:lnTo>
                <a:close/>
                <a:moveTo>
                  <a:pt x="18" y="10"/>
                </a:moveTo>
                <a:cubicBezTo>
                  <a:pt x="18" y="10"/>
                  <a:pt x="17" y="11"/>
                  <a:pt x="17" y="11"/>
                </a:cubicBezTo>
                <a:cubicBezTo>
                  <a:pt x="15" y="11"/>
                  <a:pt x="15" y="11"/>
                  <a:pt x="15" y="11"/>
                </a:cubicBezTo>
                <a:cubicBezTo>
                  <a:pt x="15" y="11"/>
                  <a:pt x="14" y="10"/>
                  <a:pt x="14" y="10"/>
                </a:cubicBezTo>
                <a:cubicBezTo>
                  <a:pt x="14" y="8"/>
                  <a:pt x="14" y="8"/>
                  <a:pt x="14" y="8"/>
                </a:cubicBezTo>
                <a:cubicBezTo>
                  <a:pt x="14" y="8"/>
                  <a:pt x="15" y="7"/>
                  <a:pt x="15" y="7"/>
                </a:cubicBezTo>
                <a:cubicBezTo>
                  <a:pt x="17" y="7"/>
                  <a:pt x="17" y="7"/>
                  <a:pt x="17" y="7"/>
                </a:cubicBezTo>
                <a:cubicBezTo>
                  <a:pt x="17" y="7"/>
                  <a:pt x="18" y="8"/>
                  <a:pt x="18" y="8"/>
                </a:cubicBezTo>
                <a:lnTo>
                  <a:pt x="18" y="10"/>
                </a:lnTo>
                <a:close/>
                <a:moveTo>
                  <a:pt x="18" y="17"/>
                </a:moveTo>
                <a:cubicBezTo>
                  <a:pt x="18" y="17"/>
                  <a:pt x="17" y="17"/>
                  <a:pt x="17" y="17"/>
                </a:cubicBezTo>
                <a:cubicBezTo>
                  <a:pt x="15" y="17"/>
                  <a:pt x="15" y="17"/>
                  <a:pt x="15" y="17"/>
                </a:cubicBezTo>
                <a:cubicBezTo>
                  <a:pt x="15" y="17"/>
                  <a:pt x="14" y="17"/>
                  <a:pt x="14" y="17"/>
                </a:cubicBezTo>
                <a:cubicBezTo>
                  <a:pt x="14" y="15"/>
                  <a:pt x="14" y="15"/>
                  <a:pt x="14" y="15"/>
                </a:cubicBezTo>
                <a:cubicBezTo>
                  <a:pt x="14" y="14"/>
                  <a:pt x="15" y="14"/>
                  <a:pt x="15" y="14"/>
                </a:cubicBezTo>
                <a:cubicBezTo>
                  <a:pt x="17" y="14"/>
                  <a:pt x="17" y="14"/>
                  <a:pt x="17" y="14"/>
                </a:cubicBezTo>
                <a:cubicBezTo>
                  <a:pt x="17" y="14"/>
                  <a:pt x="18" y="14"/>
                  <a:pt x="18" y="15"/>
                </a:cubicBezTo>
                <a:lnTo>
                  <a:pt x="18" y="17"/>
                </a:lnTo>
                <a:close/>
                <a:moveTo>
                  <a:pt x="18" y="23"/>
                </a:moveTo>
                <a:cubicBezTo>
                  <a:pt x="18" y="24"/>
                  <a:pt x="17" y="24"/>
                  <a:pt x="17" y="24"/>
                </a:cubicBezTo>
                <a:cubicBezTo>
                  <a:pt x="15" y="24"/>
                  <a:pt x="15" y="24"/>
                  <a:pt x="15" y="24"/>
                </a:cubicBezTo>
                <a:cubicBezTo>
                  <a:pt x="15" y="24"/>
                  <a:pt x="14" y="24"/>
                  <a:pt x="14" y="23"/>
                </a:cubicBezTo>
                <a:cubicBezTo>
                  <a:pt x="14" y="22"/>
                  <a:pt x="14" y="22"/>
                  <a:pt x="14" y="22"/>
                </a:cubicBezTo>
                <a:cubicBezTo>
                  <a:pt x="14" y="21"/>
                  <a:pt x="15" y="21"/>
                  <a:pt x="15" y="21"/>
                </a:cubicBezTo>
                <a:cubicBezTo>
                  <a:pt x="17" y="21"/>
                  <a:pt x="17" y="21"/>
                  <a:pt x="17" y="21"/>
                </a:cubicBezTo>
                <a:cubicBezTo>
                  <a:pt x="17" y="21"/>
                  <a:pt x="18" y="21"/>
                  <a:pt x="18" y="22"/>
                </a:cubicBezTo>
                <a:lnTo>
                  <a:pt x="18" y="23"/>
                </a:lnTo>
                <a:close/>
                <a:moveTo>
                  <a:pt x="18" y="30"/>
                </a:moveTo>
                <a:cubicBezTo>
                  <a:pt x="18" y="31"/>
                  <a:pt x="17" y="31"/>
                  <a:pt x="17" y="31"/>
                </a:cubicBezTo>
                <a:cubicBezTo>
                  <a:pt x="15" y="31"/>
                  <a:pt x="15" y="31"/>
                  <a:pt x="15" y="31"/>
                </a:cubicBezTo>
                <a:cubicBezTo>
                  <a:pt x="15" y="31"/>
                  <a:pt x="14" y="31"/>
                  <a:pt x="14" y="30"/>
                </a:cubicBezTo>
                <a:cubicBezTo>
                  <a:pt x="14" y="29"/>
                  <a:pt x="14" y="29"/>
                  <a:pt x="14" y="29"/>
                </a:cubicBezTo>
                <a:cubicBezTo>
                  <a:pt x="14" y="28"/>
                  <a:pt x="15" y="28"/>
                  <a:pt x="15" y="28"/>
                </a:cubicBezTo>
                <a:cubicBezTo>
                  <a:pt x="17" y="28"/>
                  <a:pt x="17" y="28"/>
                  <a:pt x="17" y="28"/>
                </a:cubicBezTo>
                <a:cubicBezTo>
                  <a:pt x="17" y="28"/>
                  <a:pt x="18" y="28"/>
                  <a:pt x="18" y="29"/>
                </a:cubicBezTo>
                <a:lnTo>
                  <a:pt x="18" y="30"/>
                </a:lnTo>
                <a:close/>
                <a:moveTo>
                  <a:pt x="24" y="10"/>
                </a:moveTo>
                <a:cubicBezTo>
                  <a:pt x="24" y="10"/>
                  <a:pt x="24" y="11"/>
                  <a:pt x="24" y="11"/>
                </a:cubicBezTo>
                <a:cubicBezTo>
                  <a:pt x="22" y="11"/>
                  <a:pt x="22" y="11"/>
                  <a:pt x="22" y="11"/>
                </a:cubicBezTo>
                <a:cubicBezTo>
                  <a:pt x="21" y="11"/>
                  <a:pt x="21" y="10"/>
                  <a:pt x="21" y="10"/>
                </a:cubicBezTo>
                <a:cubicBezTo>
                  <a:pt x="21" y="8"/>
                  <a:pt x="21" y="8"/>
                  <a:pt x="21" y="8"/>
                </a:cubicBezTo>
                <a:cubicBezTo>
                  <a:pt x="21" y="8"/>
                  <a:pt x="21" y="7"/>
                  <a:pt x="22" y="7"/>
                </a:cubicBezTo>
                <a:cubicBezTo>
                  <a:pt x="24" y="7"/>
                  <a:pt x="24" y="7"/>
                  <a:pt x="24" y="7"/>
                </a:cubicBezTo>
                <a:cubicBezTo>
                  <a:pt x="24" y="7"/>
                  <a:pt x="24" y="8"/>
                  <a:pt x="24" y="8"/>
                </a:cubicBezTo>
                <a:lnTo>
                  <a:pt x="24" y="10"/>
                </a:lnTo>
                <a:close/>
                <a:moveTo>
                  <a:pt x="24" y="17"/>
                </a:moveTo>
                <a:cubicBezTo>
                  <a:pt x="24" y="17"/>
                  <a:pt x="24" y="17"/>
                  <a:pt x="24" y="17"/>
                </a:cubicBezTo>
                <a:cubicBezTo>
                  <a:pt x="22" y="17"/>
                  <a:pt x="22" y="17"/>
                  <a:pt x="22" y="17"/>
                </a:cubicBezTo>
                <a:cubicBezTo>
                  <a:pt x="21" y="17"/>
                  <a:pt x="21" y="17"/>
                  <a:pt x="21" y="17"/>
                </a:cubicBezTo>
                <a:cubicBezTo>
                  <a:pt x="21" y="15"/>
                  <a:pt x="21" y="15"/>
                  <a:pt x="21" y="15"/>
                </a:cubicBezTo>
                <a:cubicBezTo>
                  <a:pt x="21" y="14"/>
                  <a:pt x="21" y="14"/>
                  <a:pt x="22" y="14"/>
                </a:cubicBezTo>
                <a:cubicBezTo>
                  <a:pt x="24" y="14"/>
                  <a:pt x="24" y="14"/>
                  <a:pt x="24" y="14"/>
                </a:cubicBezTo>
                <a:cubicBezTo>
                  <a:pt x="24" y="14"/>
                  <a:pt x="24" y="14"/>
                  <a:pt x="24" y="15"/>
                </a:cubicBezTo>
                <a:lnTo>
                  <a:pt x="24" y="17"/>
                </a:lnTo>
                <a:close/>
                <a:moveTo>
                  <a:pt x="24" y="23"/>
                </a:moveTo>
                <a:cubicBezTo>
                  <a:pt x="24" y="24"/>
                  <a:pt x="24" y="24"/>
                  <a:pt x="24" y="24"/>
                </a:cubicBezTo>
                <a:cubicBezTo>
                  <a:pt x="22" y="24"/>
                  <a:pt x="22" y="24"/>
                  <a:pt x="22" y="24"/>
                </a:cubicBezTo>
                <a:cubicBezTo>
                  <a:pt x="21" y="24"/>
                  <a:pt x="21" y="24"/>
                  <a:pt x="21" y="23"/>
                </a:cubicBezTo>
                <a:cubicBezTo>
                  <a:pt x="21" y="22"/>
                  <a:pt x="21" y="22"/>
                  <a:pt x="21" y="22"/>
                </a:cubicBezTo>
                <a:cubicBezTo>
                  <a:pt x="21" y="21"/>
                  <a:pt x="21" y="21"/>
                  <a:pt x="22" y="21"/>
                </a:cubicBezTo>
                <a:cubicBezTo>
                  <a:pt x="24" y="21"/>
                  <a:pt x="24" y="21"/>
                  <a:pt x="24" y="21"/>
                </a:cubicBezTo>
                <a:cubicBezTo>
                  <a:pt x="24" y="21"/>
                  <a:pt x="24" y="21"/>
                  <a:pt x="24" y="22"/>
                </a:cubicBezTo>
                <a:lnTo>
                  <a:pt x="24" y="23"/>
                </a:lnTo>
                <a:close/>
                <a:moveTo>
                  <a:pt x="24" y="30"/>
                </a:moveTo>
                <a:cubicBezTo>
                  <a:pt x="24" y="31"/>
                  <a:pt x="24" y="31"/>
                  <a:pt x="24" y="31"/>
                </a:cubicBezTo>
                <a:cubicBezTo>
                  <a:pt x="22" y="31"/>
                  <a:pt x="22" y="31"/>
                  <a:pt x="22" y="31"/>
                </a:cubicBezTo>
                <a:cubicBezTo>
                  <a:pt x="21" y="31"/>
                  <a:pt x="21" y="31"/>
                  <a:pt x="21" y="30"/>
                </a:cubicBezTo>
                <a:cubicBezTo>
                  <a:pt x="21" y="29"/>
                  <a:pt x="21" y="29"/>
                  <a:pt x="21" y="29"/>
                </a:cubicBezTo>
                <a:cubicBezTo>
                  <a:pt x="21" y="28"/>
                  <a:pt x="21" y="28"/>
                  <a:pt x="22" y="28"/>
                </a:cubicBezTo>
                <a:cubicBezTo>
                  <a:pt x="24" y="28"/>
                  <a:pt x="24" y="28"/>
                  <a:pt x="24" y="28"/>
                </a:cubicBezTo>
                <a:cubicBezTo>
                  <a:pt x="24" y="28"/>
                  <a:pt x="24" y="28"/>
                  <a:pt x="24" y="29"/>
                </a:cubicBezTo>
                <a:lnTo>
                  <a:pt x="24" y="30"/>
                </a:lnTo>
                <a:close/>
                <a:moveTo>
                  <a:pt x="31" y="10"/>
                </a:moveTo>
                <a:cubicBezTo>
                  <a:pt x="31" y="10"/>
                  <a:pt x="31" y="11"/>
                  <a:pt x="30" y="11"/>
                </a:cubicBezTo>
                <a:cubicBezTo>
                  <a:pt x="29" y="11"/>
                  <a:pt x="29" y="11"/>
                  <a:pt x="29" y="11"/>
                </a:cubicBezTo>
                <a:cubicBezTo>
                  <a:pt x="28" y="11"/>
                  <a:pt x="28" y="10"/>
                  <a:pt x="28" y="10"/>
                </a:cubicBezTo>
                <a:cubicBezTo>
                  <a:pt x="28" y="8"/>
                  <a:pt x="28" y="8"/>
                  <a:pt x="28" y="8"/>
                </a:cubicBezTo>
                <a:cubicBezTo>
                  <a:pt x="28" y="8"/>
                  <a:pt x="28" y="7"/>
                  <a:pt x="29" y="7"/>
                </a:cubicBezTo>
                <a:cubicBezTo>
                  <a:pt x="30" y="7"/>
                  <a:pt x="30" y="7"/>
                  <a:pt x="30" y="7"/>
                </a:cubicBezTo>
                <a:cubicBezTo>
                  <a:pt x="31" y="7"/>
                  <a:pt x="31" y="8"/>
                  <a:pt x="31" y="8"/>
                </a:cubicBezTo>
                <a:lnTo>
                  <a:pt x="31" y="10"/>
                </a:lnTo>
                <a:close/>
                <a:moveTo>
                  <a:pt x="31" y="17"/>
                </a:moveTo>
                <a:cubicBezTo>
                  <a:pt x="31" y="17"/>
                  <a:pt x="31" y="17"/>
                  <a:pt x="30" y="17"/>
                </a:cubicBezTo>
                <a:cubicBezTo>
                  <a:pt x="29" y="17"/>
                  <a:pt x="29" y="17"/>
                  <a:pt x="29" y="17"/>
                </a:cubicBezTo>
                <a:cubicBezTo>
                  <a:pt x="28" y="17"/>
                  <a:pt x="28" y="17"/>
                  <a:pt x="28" y="17"/>
                </a:cubicBezTo>
                <a:cubicBezTo>
                  <a:pt x="28" y="15"/>
                  <a:pt x="28" y="15"/>
                  <a:pt x="28" y="15"/>
                </a:cubicBezTo>
                <a:cubicBezTo>
                  <a:pt x="28" y="14"/>
                  <a:pt x="28" y="14"/>
                  <a:pt x="29" y="14"/>
                </a:cubicBezTo>
                <a:cubicBezTo>
                  <a:pt x="30" y="14"/>
                  <a:pt x="30" y="14"/>
                  <a:pt x="30" y="14"/>
                </a:cubicBezTo>
                <a:cubicBezTo>
                  <a:pt x="31" y="14"/>
                  <a:pt x="31" y="14"/>
                  <a:pt x="31" y="15"/>
                </a:cubicBezTo>
                <a:lnTo>
                  <a:pt x="31" y="17"/>
                </a:lnTo>
                <a:close/>
                <a:moveTo>
                  <a:pt x="31" y="23"/>
                </a:moveTo>
                <a:cubicBezTo>
                  <a:pt x="31" y="24"/>
                  <a:pt x="31" y="24"/>
                  <a:pt x="30" y="24"/>
                </a:cubicBezTo>
                <a:cubicBezTo>
                  <a:pt x="29" y="24"/>
                  <a:pt x="29" y="24"/>
                  <a:pt x="29" y="24"/>
                </a:cubicBezTo>
                <a:cubicBezTo>
                  <a:pt x="28" y="24"/>
                  <a:pt x="28" y="24"/>
                  <a:pt x="28" y="23"/>
                </a:cubicBezTo>
                <a:cubicBezTo>
                  <a:pt x="28" y="22"/>
                  <a:pt x="28" y="22"/>
                  <a:pt x="28" y="22"/>
                </a:cubicBezTo>
                <a:cubicBezTo>
                  <a:pt x="28" y="21"/>
                  <a:pt x="28" y="21"/>
                  <a:pt x="29" y="21"/>
                </a:cubicBezTo>
                <a:cubicBezTo>
                  <a:pt x="30" y="21"/>
                  <a:pt x="30" y="21"/>
                  <a:pt x="30" y="21"/>
                </a:cubicBezTo>
                <a:cubicBezTo>
                  <a:pt x="31" y="21"/>
                  <a:pt x="31" y="21"/>
                  <a:pt x="31" y="22"/>
                </a:cubicBezTo>
                <a:lnTo>
                  <a:pt x="31" y="23"/>
                </a:lnTo>
                <a:close/>
                <a:moveTo>
                  <a:pt x="31" y="30"/>
                </a:moveTo>
                <a:cubicBezTo>
                  <a:pt x="31" y="31"/>
                  <a:pt x="31" y="31"/>
                  <a:pt x="30" y="31"/>
                </a:cubicBezTo>
                <a:cubicBezTo>
                  <a:pt x="29" y="31"/>
                  <a:pt x="29" y="31"/>
                  <a:pt x="29" y="31"/>
                </a:cubicBezTo>
                <a:cubicBezTo>
                  <a:pt x="28" y="31"/>
                  <a:pt x="28" y="31"/>
                  <a:pt x="28" y="30"/>
                </a:cubicBezTo>
                <a:cubicBezTo>
                  <a:pt x="28" y="29"/>
                  <a:pt x="28" y="29"/>
                  <a:pt x="28" y="29"/>
                </a:cubicBezTo>
                <a:cubicBezTo>
                  <a:pt x="28" y="28"/>
                  <a:pt x="28" y="28"/>
                  <a:pt x="29" y="28"/>
                </a:cubicBezTo>
                <a:cubicBezTo>
                  <a:pt x="30" y="28"/>
                  <a:pt x="30" y="28"/>
                  <a:pt x="30" y="28"/>
                </a:cubicBezTo>
                <a:cubicBezTo>
                  <a:pt x="31" y="28"/>
                  <a:pt x="31" y="28"/>
                  <a:pt x="31" y="29"/>
                </a:cubicBezTo>
                <a:lnTo>
                  <a:pt x="31" y="30"/>
                </a:lnTo>
                <a:close/>
                <a:moveTo>
                  <a:pt x="31" y="37"/>
                </a:moveTo>
                <a:cubicBezTo>
                  <a:pt x="31" y="38"/>
                  <a:pt x="31" y="38"/>
                  <a:pt x="30" y="38"/>
                </a:cubicBezTo>
                <a:cubicBezTo>
                  <a:pt x="29" y="38"/>
                  <a:pt x="29" y="38"/>
                  <a:pt x="29" y="38"/>
                </a:cubicBezTo>
                <a:cubicBezTo>
                  <a:pt x="28" y="38"/>
                  <a:pt x="28" y="38"/>
                  <a:pt x="28" y="37"/>
                </a:cubicBezTo>
                <a:cubicBezTo>
                  <a:pt x="28" y="35"/>
                  <a:pt x="28" y="35"/>
                  <a:pt x="28" y="35"/>
                </a:cubicBezTo>
                <a:cubicBezTo>
                  <a:pt x="28" y="35"/>
                  <a:pt x="28" y="35"/>
                  <a:pt x="29" y="35"/>
                </a:cubicBezTo>
                <a:cubicBezTo>
                  <a:pt x="30" y="35"/>
                  <a:pt x="30" y="35"/>
                  <a:pt x="30" y="35"/>
                </a:cubicBezTo>
                <a:cubicBezTo>
                  <a:pt x="31" y="35"/>
                  <a:pt x="31" y="35"/>
                  <a:pt x="31" y="35"/>
                </a:cubicBezTo>
                <a:lnTo>
                  <a:pt x="31" y="37"/>
                </a:ln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8" name="Group 16">
            <a:extLst>
              <a:ext uri="{FF2B5EF4-FFF2-40B4-BE49-F238E27FC236}">
                <a16:creationId xmlns:a16="http://schemas.microsoft.com/office/drawing/2014/main" id="{065A2491-27C1-9D88-3D32-940233044475}"/>
              </a:ext>
            </a:extLst>
          </p:cNvPr>
          <p:cNvGrpSpPr/>
          <p:nvPr/>
        </p:nvGrpSpPr>
        <p:grpSpPr>
          <a:xfrm>
            <a:off x="2292905" y="1547822"/>
            <a:ext cx="1340688" cy="783957"/>
            <a:chOff x="2686171" y="1773560"/>
            <a:chExt cx="1340688" cy="783957"/>
          </a:xfrm>
        </p:grpSpPr>
        <p:sp>
          <p:nvSpPr>
            <p:cNvPr id="69" name="Freeform 136">
              <a:extLst>
                <a:ext uri="{FF2B5EF4-FFF2-40B4-BE49-F238E27FC236}">
                  <a16:creationId xmlns:a16="http://schemas.microsoft.com/office/drawing/2014/main" id="{565D8D02-8D44-0819-DAE2-229B96C69887}"/>
                </a:ext>
              </a:extLst>
            </p:cNvPr>
            <p:cNvSpPr>
              <a:spLocks noEditPoints="1"/>
            </p:cNvSpPr>
            <p:nvPr/>
          </p:nvSpPr>
          <p:spPr bwMode="auto">
            <a:xfrm>
              <a:off x="3029212" y="1773560"/>
              <a:ext cx="313462" cy="265040"/>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ZoneTexte 69">
              <a:extLst>
                <a:ext uri="{FF2B5EF4-FFF2-40B4-BE49-F238E27FC236}">
                  <a16:creationId xmlns:a16="http://schemas.microsoft.com/office/drawing/2014/main" id="{AA7E126D-8F01-C06F-06E8-D670AAD2003B}"/>
                </a:ext>
              </a:extLst>
            </p:cNvPr>
            <p:cNvSpPr txBox="1"/>
            <p:nvPr/>
          </p:nvSpPr>
          <p:spPr>
            <a:xfrm>
              <a:off x="2686171" y="2040539"/>
              <a:ext cx="1340688" cy="516978"/>
            </a:xfrm>
            <a:prstGeom prst="rect">
              <a:avLst/>
            </a:prstGeom>
            <a:noFill/>
          </p:spPr>
          <p:txBody>
            <a:bodyPr wrap="none" lIns="72000" tIns="108000" rIns="72000" bIns="108000" rtlCol="0" anchor="ctr" anchorCtr="0">
              <a:normAutofit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Arial"/>
                </a:rPr>
                <a:t>Accès au dossier usager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Arial"/>
                </a:rPr>
                <a:t>du logiciel métier</a:t>
              </a:r>
              <a:endParaRPr kumimoji="0" lang="fr-FR" sz="1000" b="0" i="0" u="none" strike="noStrike" kern="1200" cap="none" spc="0" normalizeH="0" baseline="0" noProof="0">
                <a:ln>
                  <a:noFill/>
                </a:ln>
                <a:solidFill>
                  <a:srgbClr val="000000"/>
                </a:solidFill>
                <a:effectLst/>
                <a:uLnTx/>
                <a:uFillTx/>
                <a:latin typeface="Arial"/>
                <a:ea typeface="+mn-lt"/>
                <a:cs typeface="Arial"/>
              </a:endParaRPr>
            </a:p>
          </p:txBody>
        </p:sp>
      </p:grpSp>
      <p:cxnSp>
        <p:nvCxnSpPr>
          <p:cNvPr id="71" name="Connecteur droit avec flèche 70">
            <a:extLst>
              <a:ext uri="{FF2B5EF4-FFF2-40B4-BE49-F238E27FC236}">
                <a16:creationId xmlns:a16="http://schemas.microsoft.com/office/drawing/2014/main" id="{CAB20B17-DD7D-08E9-795A-14C336A964AC}"/>
              </a:ext>
            </a:extLst>
          </p:cNvPr>
          <p:cNvCxnSpPr>
            <a:cxnSpLocks/>
          </p:cNvCxnSpPr>
          <p:nvPr/>
        </p:nvCxnSpPr>
        <p:spPr>
          <a:xfrm flipV="1">
            <a:off x="2039947" y="1705338"/>
            <a:ext cx="536787" cy="6579"/>
          </a:xfrm>
          <a:prstGeom prst="straightConnector1">
            <a:avLst/>
          </a:prstGeom>
          <a:noFill/>
          <a:ln w="57150" cap="flat" cmpd="sng" algn="ctr">
            <a:solidFill>
              <a:srgbClr val="10557D"/>
            </a:solidFill>
            <a:prstDash val="solid"/>
            <a:tailEnd type="triangle"/>
          </a:ln>
          <a:effectLst/>
        </p:spPr>
      </p:cxnSp>
      <p:cxnSp>
        <p:nvCxnSpPr>
          <p:cNvPr id="72" name="Connecteur droit avec flèche 71">
            <a:extLst>
              <a:ext uri="{FF2B5EF4-FFF2-40B4-BE49-F238E27FC236}">
                <a16:creationId xmlns:a16="http://schemas.microsoft.com/office/drawing/2014/main" id="{5C574076-FF7F-C021-F3B9-441D104FBDB1}"/>
              </a:ext>
            </a:extLst>
          </p:cNvPr>
          <p:cNvCxnSpPr>
            <a:cxnSpLocks/>
          </p:cNvCxnSpPr>
          <p:nvPr/>
        </p:nvCxnSpPr>
        <p:spPr>
          <a:xfrm>
            <a:off x="3105997" y="1705338"/>
            <a:ext cx="999545" cy="0"/>
          </a:xfrm>
          <a:prstGeom prst="straightConnector1">
            <a:avLst/>
          </a:prstGeom>
          <a:noFill/>
          <a:ln w="57150" cap="flat" cmpd="sng" algn="ctr">
            <a:solidFill>
              <a:srgbClr val="10557D"/>
            </a:solidFill>
            <a:prstDash val="solid"/>
            <a:tailEnd type="triangle"/>
          </a:ln>
          <a:effectLst/>
        </p:spPr>
      </p:cxnSp>
      <p:sp>
        <p:nvSpPr>
          <p:cNvPr id="73" name="Rectangle 72">
            <a:extLst>
              <a:ext uri="{FF2B5EF4-FFF2-40B4-BE49-F238E27FC236}">
                <a16:creationId xmlns:a16="http://schemas.microsoft.com/office/drawing/2014/main" id="{CD5F3CBC-F46A-8029-744B-FC06E699535F}"/>
              </a:ext>
            </a:extLst>
          </p:cNvPr>
          <p:cNvSpPr/>
          <p:nvPr/>
        </p:nvSpPr>
        <p:spPr>
          <a:xfrm>
            <a:off x="2091186"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defTabSz="914377">
              <a:spcBef>
                <a:spcPts val="300"/>
              </a:spcBef>
              <a:spcAft>
                <a:spcPts val="300"/>
              </a:spcAft>
              <a:buFont typeface="Wingdings" panose="05000000000000000000" pitchFamily="2" charset="2"/>
              <a:buChar char="ü"/>
              <a:defRPr/>
            </a:pPr>
            <a:r>
              <a:rPr kumimoji="0" lang="fr-FR" sz="1100" b="0" i="0" u="none" strike="noStrike" kern="1200" cap="none" spc="0" normalizeH="0" baseline="0" noProof="0">
                <a:ln>
                  <a:noFill/>
                </a:ln>
                <a:solidFill>
                  <a:srgbClr val="FFFFFF"/>
                </a:solidFill>
                <a:effectLst/>
                <a:uLnTx/>
                <a:uFillTx/>
                <a:latin typeface="Arial"/>
                <a:ea typeface="+mn-ea"/>
                <a:cs typeface="+mn-cs"/>
              </a:rPr>
              <a:t>Connexion</a:t>
            </a:r>
            <a:r>
              <a:rPr lang="fr-FR" sz="1100">
                <a:solidFill>
                  <a:srgbClr val="FFFFFF"/>
                </a:solidFill>
                <a:latin typeface="Arial"/>
              </a:rPr>
              <a:t> en authentification</a:t>
            </a:r>
            <a:r>
              <a:rPr kumimoji="0" lang="fr-FR" sz="1100" b="0" i="0" u="none" strike="noStrike" kern="1200" cap="none" spc="0" normalizeH="0" baseline="0" noProof="0">
                <a:ln>
                  <a:noFill/>
                </a:ln>
                <a:solidFill>
                  <a:srgbClr val="FFFFFF"/>
                </a:solidFill>
                <a:effectLst/>
                <a:uLnTx/>
                <a:uFillTx/>
                <a:latin typeface="Arial"/>
                <a:ea typeface="+mn-ea"/>
                <a:cs typeface="+mn-cs"/>
              </a:rPr>
              <a:t> double facteur</a:t>
            </a:r>
            <a:r>
              <a:rPr lang="fr-FR" sz="1100">
                <a:solidFill>
                  <a:srgbClr val="FFFFFF"/>
                </a:solidFill>
                <a:latin typeface="Arial"/>
              </a:rPr>
              <a:t> soit sur le logiciel métier soit sur la session système utilisateur</a:t>
            </a:r>
            <a:endParaRPr kumimoji="0" lang="fr-FR" sz="1100" b="0" i="0" u="none" strike="noStrike" kern="1200" cap="none" spc="0" normalizeH="0" baseline="0" noProof="0">
              <a:ln>
                <a:noFill/>
              </a:ln>
              <a:solidFill>
                <a:srgbClr val="FFFFFF"/>
              </a:solidFill>
              <a:effectLst/>
              <a:uLnTx/>
              <a:uFillTx/>
              <a:latin typeface="Arial"/>
              <a:ea typeface="+mn-ea"/>
              <a:cs typeface="+mn-cs"/>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Authentification au DMP </a:t>
            </a:r>
          </a:p>
        </p:txBody>
      </p:sp>
      <p:sp>
        <p:nvSpPr>
          <p:cNvPr id="74" name="Rectangle 73">
            <a:extLst>
              <a:ext uri="{FF2B5EF4-FFF2-40B4-BE49-F238E27FC236}">
                <a16:creationId xmlns:a16="http://schemas.microsoft.com/office/drawing/2014/main" id="{35E502C5-E3EF-B3A1-41C7-B54D81D82FEE}"/>
              </a:ext>
            </a:extLst>
          </p:cNvPr>
          <p:cNvSpPr/>
          <p:nvPr/>
        </p:nvSpPr>
        <p:spPr>
          <a:xfrm>
            <a:off x="4114095" y="2709873"/>
            <a:ext cx="1920240" cy="2880360"/>
          </a:xfrm>
          <a:prstGeom prst="rect">
            <a:avLst/>
          </a:prstGeom>
          <a:solidFill>
            <a:schemeClr val="accent3">
              <a:lumMod val="20000"/>
              <a:lumOff val="80000"/>
            </a:schemeClr>
          </a:solidFill>
          <a:ln w="28575" cap="sq">
            <a:no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Accès au DMP si :</a:t>
            </a: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L’INS de l’usager est qualifiée</a:t>
            </a:r>
            <a:endParaRPr kumimoji="0" lang="en-US" sz="1100" b="0" i="0" u="none" strike="noStrike" kern="1200" cap="none" spc="0" normalizeH="0" baseline="0" noProof="0">
              <a:ln>
                <a:noFill/>
              </a:ln>
              <a:solidFill>
                <a:srgbClr val="000000"/>
              </a:solidFill>
              <a:effectLst/>
              <a:uLnTx/>
              <a:uFillTx/>
              <a:latin typeface="Arial"/>
              <a:ea typeface="+mn-ea"/>
              <a:cs typeface="Arial"/>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000000"/>
                </a:solidFill>
                <a:effectLst/>
                <a:uLnTx/>
                <a:uFillTx/>
                <a:latin typeface="Arial"/>
                <a:ea typeface="+mn-ea"/>
                <a:cs typeface="Arial"/>
              </a:rPr>
              <a:t>Le DMP </a:t>
            </a:r>
            <a:r>
              <a:rPr lang="fr-FR" sz="1100">
                <a:solidFill>
                  <a:srgbClr val="000000"/>
                </a:solidFill>
                <a:latin typeface="Arial"/>
                <a:cs typeface="Arial"/>
              </a:rPr>
              <a:t>existe</a:t>
            </a:r>
            <a:endParaRPr lang="fr-FR" sz="1100" b="0" i="0" u="none" strike="noStrike" kern="1200" cap="none" spc="0" normalizeH="0" baseline="0" noProof="0">
              <a:ln>
                <a:noFill/>
              </a:ln>
              <a:solidFill>
                <a:srgbClr val="000000"/>
              </a:solidFill>
              <a:effectLst/>
              <a:uLnTx/>
              <a:uFillTx/>
              <a:latin typeface="Arial"/>
              <a:cs typeface="Arial"/>
            </a:endParaRPr>
          </a:p>
          <a:p>
            <a:pPr marL="171450" indent="-171450" defTabSz="914377">
              <a:spcBef>
                <a:spcPts val="300"/>
              </a:spcBef>
              <a:spcAft>
                <a:spcPts val="300"/>
              </a:spcAft>
              <a:buFont typeface="Wingdings" panose="05000000000000000000" pitchFamily="2" charset="2"/>
              <a:buChar char="ü"/>
              <a:defRPr/>
            </a:pPr>
            <a:r>
              <a:rPr kumimoji="0" lang="fr-FR" sz="1100" b="0" i="0" u="none" strike="noStrike" kern="1200" cap="none" spc="0" normalizeH="0" baseline="0" noProof="0">
                <a:ln>
                  <a:noFill/>
                </a:ln>
                <a:solidFill>
                  <a:srgbClr val="000000"/>
                </a:solidFill>
                <a:effectLst/>
                <a:uLnTx/>
                <a:uFillTx/>
                <a:latin typeface="Arial"/>
                <a:ea typeface="+mn-ea"/>
                <a:cs typeface="Arial"/>
              </a:rPr>
              <a:t>L'usager </a:t>
            </a:r>
            <a:r>
              <a:rPr lang="fr-FR" sz="1100">
                <a:solidFill>
                  <a:srgbClr val="000000"/>
                </a:solidFill>
                <a:latin typeface="Arial"/>
                <a:cs typeface="Arial"/>
              </a:rPr>
              <a:t>donne son consentement à la consultation de </a:t>
            </a:r>
            <a:r>
              <a:rPr kumimoji="0" lang="fr-FR" sz="1100" b="0" i="0" u="none" strike="noStrike" kern="1200" cap="none" spc="0" normalizeH="0" baseline="0" noProof="0">
                <a:ln>
                  <a:noFill/>
                </a:ln>
                <a:solidFill>
                  <a:srgbClr val="000000"/>
                </a:solidFill>
                <a:effectLst/>
                <a:uLnTx/>
                <a:uFillTx/>
                <a:latin typeface="Arial"/>
                <a:ea typeface="+mn-ea"/>
                <a:cs typeface="Arial"/>
              </a:rPr>
              <a:t>son DMP (autorisation d'accès individuelle tracée)</a:t>
            </a:r>
          </a:p>
          <a:p>
            <a:pPr marL="171450" indent="-171450" defTabSz="914377">
              <a:spcBef>
                <a:spcPts val="300"/>
              </a:spcBef>
              <a:spcAft>
                <a:spcPts val="300"/>
              </a:spcAft>
              <a:buFont typeface="Wingdings" panose="05000000000000000000" pitchFamily="2" charset="2"/>
              <a:buChar char="ü"/>
              <a:defRPr/>
            </a:pPr>
            <a:r>
              <a:rPr lang="fr-FR" sz="1100">
                <a:solidFill>
                  <a:srgbClr val="000000"/>
                </a:solidFill>
                <a:latin typeface="Arial"/>
                <a:cs typeface="Arial"/>
              </a:rPr>
              <a:t>Le profil de l’utilisateur permet la consultation du DMP (matrice d’habilitation du DMP)</a:t>
            </a:r>
            <a:endParaRPr lang="fr-FR" sz="1100" b="0" i="0" u="none" strike="noStrike" kern="1200" cap="none" spc="0" normalizeH="0" baseline="0" noProof="0">
              <a:ln>
                <a:noFill/>
              </a:ln>
              <a:solidFill>
                <a:srgbClr val="000000"/>
              </a:solidFill>
              <a:effectLst/>
              <a:uLnTx/>
              <a:uFillTx/>
              <a:latin typeface="Arial"/>
              <a:cs typeface="Arial"/>
            </a:endParaRPr>
          </a:p>
        </p:txBody>
      </p:sp>
      <p:sp>
        <p:nvSpPr>
          <p:cNvPr id="75" name="Rectangle 74">
            <a:extLst>
              <a:ext uri="{FF2B5EF4-FFF2-40B4-BE49-F238E27FC236}">
                <a16:creationId xmlns:a16="http://schemas.microsoft.com/office/drawing/2014/main" id="{5555C031-03AB-36DE-0E9E-94E231606683}"/>
              </a:ext>
            </a:extLst>
          </p:cNvPr>
          <p:cNvSpPr/>
          <p:nvPr/>
        </p:nvSpPr>
        <p:spPr>
          <a:xfrm>
            <a:off x="8159913"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8275" marR="0" lvl="0" indent="-168275" algn="l" defTabSz="914377" rtl="0" eaLnBrk="1" fontAlgn="auto" latinLnBrk="0" hangingPunct="1">
              <a:lnSpc>
                <a:spcPct val="100000"/>
              </a:lnSpc>
              <a:spcBef>
                <a:spcPts val="300"/>
              </a:spcBef>
              <a:spcAft>
                <a:spcPts val="300"/>
              </a:spcAft>
              <a:buClrTx/>
              <a:buSzTx/>
              <a:buFont typeface="Arial,Sans-Serif"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lt"/>
                <a:cs typeface="Arial"/>
              </a:rPr>
              <a:t>L'utilisateur visualise les documents du DMP sélectionnés dans la liste – en fonction de la matrice d'habilitation</a:t>
            </a:r>
            <a:endParaRPr kumimoji="0" lang="en-US" sz="1100" b="0" i="0" u="none" strike="noStrike" kern="1200" cap="none" spc="0" normalizeH="0" baseline="0" noProof="0">
              <a:ln>
                <a:noFill/>
              </a:ln>
              <a:solidFill>
                <a:srgbClr val="FFFFFF"/>
              </a:solidFill>
              <a:effectLst/>
              <a:uLnTx/>
              <a:uFillTx/>
              <a:latin typeface="Arial"/>
              <a:ea typeface="+mn-lt"/>
              <a:cs typeface="Arial"/>
            </a:endParaRPr>
          </a:p>
          <a:p>
            <a:pPr marL="168275" marR="0" lvl="0" indent="-168275"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L'utilisateur effectue une recherche plus précise</a:t>
            </a:r>
            <a:endParaRPr kumimoji="0" lang="fr-FR" sz="1100" b="0"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endParaRPr kumimoji="0" lang="fr-FR" sz="1100" b="0" i="1"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1" u="none" strike="noStrike" kern="1200" cap="none" spc="0" normalizeH="0" baseline="0" noProof="0">
                <a:ln>
                  <a:noFill/>
                </a:ln>
                <a:solidFill>
                  <a:srgbClr val="FFFFFF"/>
                </a:solidFill>
                <a:effectLst/>
                <a:uLnTx/>
                <a:uFillTx/>
                <a:latin typeface="Arial"/>
                <a:ea typeface="+mn-ea"/>
                <a:cs typeface="Arial"/>
              </a:rPr>
              <a:t>L'éditeur peut proposer plus de possibilités</a:t>
            </a: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pic>
        <p:nvPicPr>
          <p:cNvPr id="76" name="Image 75">
            <a:extLst>
              <a:ext uri="{FF2B5EF4-FFF2-40B4-BE49-F238E27FC236}">
                <a16:creationId xmlns:a16="http://schemas.microsoft.com/office/drawing/2014/main" id="{102AC37B-1C59-F99B-A684-F6DDA2D244C9}"/>
              </a:ext>
            </a:extLst>
          </p:cNvPr>
          <p:cNvPicPr>
            <a:picLocks noChangeAspect="1"/>
          </p:cNvPicPr>
          <p:nvPr/>
        </p:nvPicPr>
        <p:blipFill>
          <a:blip r:embed="rId6"/>
          <a:stretch>
            <a:fillRect/>
          </a:stretch>
        </p:blipFill>
        <p:spPr>
          <a:xfrm>
            <a:off x="4759530" y="1243650"/>
            <a:ext cx="520496" cy="467914"/>
          </a:xfrm>
          <a:prstGeom prst="rect">
            <a:avLst/>
          </a:prstGeom>
        </p:spPr>
      </p:pic>
      <p:pic>
        <p:nvPicPr>
          <p:cNvPr id="77" name="Graphique 76" descr="Recherche de dossiers contour">
            <a:extLst>
              <a:ext uri="{FF2B5EF4-FFF2-40B4-BE49-F238E27FC236}">
                <a16:creationId xmlns:a16="http://schemas.microsoft.com/office/drawing/2014/main" id="{D0D2FBA3-A802-56F9-F7D3-EB996AA0368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7817" y="1454577"/>
            <a:ext cx="544792" cy="544792"/>
          </a:xfrm>
          <a:prstGeom prst="rect">
            <a:avLst/>
          </a:prstGeom>
        </p:spPr>
      </p:pic>
      <p:pic>
        <p:nvPicPr>
          <p:cNvPr id="78" name="Graphique 77" descr="Coche avec un remplissage uni">
            <a:extLst>
              <a:ext uri="{FF2B5EF4-FFF2-40B4-BE49-F238E27FC236}">
                <a16:creationId xmlns:a16="http://schemas.microsoft.com/office/drawing/2014/main" id="{29F21EBA-D478-8D12-35EA-5A607CE8BA5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7292" y="1010167"/>
            <a:ext cx="470985" cy="470985"/>
          </a:xfrm>
          <a:prstGeom prst="rect">
            <a:avLst/>
          </a:prstGeom>
        </p:spPr>
      </p:pic>
      <p:sp>
        <p:nvSpPr>
          <p:cNvPr id="79" name="TextBox 5">
            <a:extLst>
              <a:ext uri="{FF2B5EF4-FFF2-40B4-BE49-F238E27FC236}">
                <a16:creationId xmlns:a16="http://schemas.microsoft.com/office/drawing/2014/main" id="{7E80DE2E-20A2-8A9A-A813-CFECCBC3B49B}"/>
              </a:ext>
            </a:extLst>
          </p:cNvPr>
          <p:cNvSpPr txBox="1"/>
          <p:nvPr/>
        </p:nvSpPr>
        <p:spPr>
          <a:xfrm>
            <a:off x="6137004" y="2709873"/>
            <a:ext cx="1920240" cy="2880360"/>
          </a:xfrm>
          <a:prstGeom prst="rect">
            <a:avLst/>
          </a:prstGeom>
          <a:solidFill>
            <a:srgbClr val="006AB2"/>
          </a:solidFill>
          <a:ln w="28575" cap="sq">
            <a:noFill/>
            <a:prstDash val="lgDash"/>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68275" marR="0" lvl="0" indent="-168275" algn="l" defTabSz="914377" rtl="0" eaLnBrk="1" fontAlgn="auto" latinLnBrk="0" hangingPunct="1">
              <a:lnSpc>
                <a:spcPct val="100000"/>
              </a:lnSpc>
              <a:spcBef>
                <a:spcPts val="300"/>
              </a:spcBef>
              <a:spcAft>
                <a:spcPts val="300"/>
              </a:spcAft>
              <a:buClrTx/>
              <a:buSzTx/>
              <a:buFont typeface="Arial,Sans-Serif"/>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affiche la liste des documents disponibles selon leur type avec leurs métadonnées et </a:t>
            </a:r>
            <a:r>
              <a:rPr lang="fr-FR" sz="1100">
                <a:solidFill>
                  <a:srgbClr val="FFFFFF"/>
                </a:solidFill>
                <a:latin typeface="Arial"/>
                <a:cs typeface="Arial"/>
              </a:rPr>
              <a:t>signale les documents invisibilisés à l’usager</a:t>
            </a:r>
            <a:endParaRPr kumimoji="0" lang="fr-FR" sz="1100" b="0" i="0" u="none" strike="noStrike" kern="1200" cap="none" spc="0" normalizeH="0" baseline="0" noProof="0">
              <a:ln>
                <a:noFill/>
              </a:ln>
              <a:solidFill>
                <a:srgbClr val="FFFFFF"/>
              </a:solidFill>
              <a:effectLst/>
              <a:uLnTx/>
              <a:uFillTx/>
              <a:latin typeface="Arial"/>
              <a:ea typeface="+mn-lt"/>
              <a:cs typeface="Arial"/>
            </a:endParaRPr>
          </a:p>
          <a:p>
            <a:pPr marL="285320" marR="0" lvl="0" indent="-285320" algn="l" defTabSz="914377" rtl="0" eaLnBrk="1" fontAlgn="auto" latinLnBrk="0" hangingPunct="1">
              <a:lnSpc>
                <a:spcPct val="100000"/>
              </a:lnSpc>
              <a:spcBef>
                <a:spcPts val="300"/>
              </a:spcBef>
              <a:spcAft>
                <a:spcPts val="300"/>
              </a:spcAft>
              <a:buClrTx/>
              <a:buSzTx/>
              <a:buFont typeface="Arial"/>
              <a:buChar char="•"/>
              <a:tabLst/>
              <a:defRPr/>
            </a:pP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sp>
        <p:nvSpPr>
          <p:cNvPr id="80" name="TextBox 13">
            <a:extLst>
              <a:ext uri="{FF2B5EF4-FFF2-40B4-BE49-F238E27FC236}">
                <a16:creationId xmlns:a16="http://schemas.microsoft.com/office/drawing/2014/main" id="{95D1B47A-509E-9245-0C97-681FC86D7F4B}"/>
              </a:ext>
            </a:extLst>
          </p:cNvPr>
          <p:cNvSpPr txBox="1"/>
          <p:nvPr/>
        </p:nvSpPr>
        <p:spPr>
          <a:xfrm>
            <a:off x="91138" y="5936150"/>
            <a:ext cx="11943343" cy="252309"/>
          </a:xfrm>
          <a:prstGeom prst="rect">
            <a:avLst/>
          </a:prstGeom>
          <a:solidFill>
            <a:schemeClr val="bg1">
              <a:lumMod val="95000"/>
            </a:schemeClr>
          </a:solidFill>
          <a:ln w="6350" cap="sq">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a:ea typeface="+mn-ea"/>
                <a:cs typeface="+mn-cs"/>
              </a:rPr>
              <a:t>Référentiel de sécurité et d'interopérabilité du DMP à l'attention des ES / PS</a:t>
            </a:r>
            <a:r>
              <a:rPr kumimoji="0" lang="en-US" sz="1200" b="1" i="0" u="none" strike="noStrike" kern="1200" cap="none" spc="0" normalizeH="0" baseline="0" noProof="0">
                <a:ln>
                  <a:noFill/>
                </a:ln>
                <a:solidFill>
                  <a:srgbClr val="000000"/>
                </a:solidFill>
                <a:effectLst/>
                <a:uLnTx/>
                <a:uFillTx/>
                <a:latin typeface="Arial"/>
                <a:ea typeface="+mn-ea"/>
                <a:cs typeface="+mn-cs"/>
              </a:rPr>
              <a:t>​</a:t>
            </a:r>
            <a:endParaRPr kumimoji="0" lang="en-US" sz="1800" b="1" i="0" u="none" strike="noStrike" kern="1200" cap="none" spc="0" normalizeH="0" baseline="0" noProof="0">
              <a:ln>
                <a:noFill/>
              </a:ln>
              <a:solidFill>
                <a:srgbClr val="000000"/>
              </a:solidFill>
              <a:effectLst/>
              <a:uLnTx/>
              <a:uFillTx/>
              <a:latin typeface="Arial"/>
              <a:ea typeface="+mn-ea"/>
              <a:cs typeface="Arial"/>
            </a:endParaRPr>
          </a:p>
        </p:txBody>
      </p:sp>
      <p:pic>
        <p:nvPicPr>
          <p:cNvPr id="81" name="Graphique 7" descr="Document avec un remplissage uni">
            <a:extLst>
              <a:ext uri="{FF2B5EF4-FFF2-40B4-BE49-F238E27FC236}">
                <a16:creationId xmlns:a16="http://schemas.microsoft.com/office/drawing/2014/main" id="{8032E9BB-ABC7-9996-04DB-05F68A498F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93440" y="1466725"/>
            <a:ext cx="520496" cy="520496"/>
          </a:xfrm>
          <a:prstGeom prst="rect">
            <a:avLst/>
          </a:prstGeom>
        </p:spPr>
      </p:pic>
      <p:cxnSp>
        <p:nvCxnSpPr>
          <p:cNvPr id="82" name="Connecteur droit avec flèche 81">
            <a:extLst>
              <a:ext uri="{FF2B5EF4-FFF2-40B4-BE49-F238E27FC236}">
                <a16:creationId xmlns:a16="http://schemas.microsoft.com/office/drawing/2014/main" id="{4B2A696A-CBBA-01EA-6B4B-246801D3000D}"/>
              </a:ext>
            </a:extLst>
          </p:cNvPr>
          <p:cNvCxnSpPr>
            <a:cxnSpLocks/>
          </p:cNvCxnSpPr>
          <p:nvPr/>
        </p:nvCxnSpPr>
        <p:spPr>
          <a:xfrm flipV="1">
            <a:off x="964477" y="1715275"/>
            <a:ext cx="536787" cy="6579"/>
          </a:xfrm>
          <a:prstGeom prst="straightConnector1">
            <a:avLst/>
          </a:prstGeom>
          <a:noFill/>
          <a:ln w="57150" cap="flat" cmpd="sng" algn="ctr">
            <a:solidFill>
              <a:srgbClr val="10557D"/>
            </a:solidFill>
            <a:prstDash val="solid"/>
            <a:tailEnd type="triangle"/>
          </a:ln>
          <a:effectLst/>
        </p:spPr>
      </p:cxnSp>
      <p:sp>
        <p:nvSpPr>
          <p:cNvPr id="83" name="Ellipse 20">
            <a:extLst>
              <a:ext uri="{FF2B5EF4-FFF2-40B4-BE49-F238E27FC236}">
                <a16:creationId xmlns:a16="http://schemas.microsoft.com/office/drawing/2014/main" id="{63C7F2FA-7094-C115-5C49-AFF73EDF5FCB}"/>
              </a:ext>
            </a:extLst>
          </p:cNvPr>
          <p:cNvSpPr/>
          <p:nvPr/>
        </p:nvSpPr>
        <p:spPr>
          <a:xfrm>
            <a:off x="2888230"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1</a:t>
            </a: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Ellipse 21">
            <a:extLst>
              <a:ext uri="{FF2B5EF4-FFF2-40B4-BE49-F238E27FC236}">
                <a16:creationId xmlns:a16="http://schemas.microsoft.com/office/drawing/2014/main" id="{AC7E83B1-AD00-0F74-E904-A0EEB542C187}"/>
              </a:ext>
            </a:extLst>
          </p:cNvPr>
          <p:cNvSpPr/>
          <p:nvPr/>
        </p:nvSpPr>
        <p:spPr>
          <a:xfrm>
            <a:off x="4911139" y="2310911"/>
            <a:ext cx="326153" cy="314960"/>
          </a:xfrm>
          <a:prstGeom prst="flowChartConnector">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000000"/>
                </a:solidFill>
                <a:effectLst/>
                <a:uLnTx/>
                <a:uFillTx/>
                <a:latin typeface="Arial"/>
                <a:ea typeface="+mn-ea"/>
                <a:cs typeface="Arial"/>
              </a:rPr>
              <a:t>2</a:t>
            </a:r>
          </a:p>
        </p:txBody>
      </p:sp>
      <p:sp>
        <p:nvSpPr>
          <p:cNvPr id="85" name="Ellipse 22">
            <a:extLst>
              <a:ext uri="{FF2B5EF4-FFF2-40B4-BE49-F238E27FC236}">
                <a16:creationId xmlns:a16="http://schemas.microsoft.com/office/drawing/2014/main" id="{F1A8D129-6344-CC3C-FFDC-FB7EC101D06B}"/>
              </a:ext>
            </a:extLst>
          </p:cNvPr>
          <p:cNvSpPr/>
          <p:nvPr/>
        </p:nvSpPr>
        <p:spPr>
          <a:xfrm>
            <a:off x="6934048" y="2310911"/>
            <a:ext cx="326153" cy="314960"/>
          </a:xfrm>
          <a:prstGeom prst="flowChartConnector">
            <a:avLst/>
          </a:prstGeom>
          <a:solidFill>
            <a:srgbClr val="006AB2"/>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3</a:t>
            </a:r>
          </a:p>
        </p:txBody>
      </p:sp>
      <p:sp>
        <p:nvSpPr>
          <p:cNvPr id="86" name="Ellipse 24">
            <a:extLst>
              <a:ext uri="{FF2B5EF4-FFF2-40B4-BE49-F238E27FC236}">
                <a16:creationId xmlns:a16="http://schemas.microsoft.com/office/drawing/2014/main" id="{4481079C-D424-BEF8-FF1A-6F07741C1707}"/>
              </a:ext>
            </a:extLst>
          </p:cNvPr>
          <p:cNvSpPr/>
          <p:nvPr/>
        </p:nvSpPr>
        <p:spPr>
          <a:xfrm>
            <a:off x="8876865"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4</a:t>
            </a:r>
          </a:p>
        </p:txBody>
      </p:sp>
      <p:sp>
        <p:nvSpPr>
          <p:cNvPr id="87" name="Ellipse 25">
            <a:extLst>
              <a:ext uri="{FF2B5EF4-FFF2-40B4-BE49-F238E27FC236}">
                <a16:creationId xmlns:a16="http://schemas.microsoft.com/office/drawing/2014/main" id="{D9ABD4F8-8146-7D74-4107-DC8E15A5E046}"/>
              </a:ext>
            </a:extLst>
          </p:cNvPr>
          <p:cNvSpPr/>
          <p:nvPr/>
        </p:nvSpPr>
        <p:spPr>
          <a:xfrm>
            <a:off x="10934145"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5</a:t>
            </a:r>
          </a:p>
        </p:txBody>
      </p:sp>
      <p:sp>
        <p:nvSpPr>
          <p:cNvPr id="88" name="Ellipse 26">
            <a:extLst>
              <a:ext uri="{FF2B5EF4-FFF2-40B4-BE49-F238E27FC236}">
                <a16:creationId xmlns:a16="http://schemas.microsoft.com/office/drawing/2014/main" id="{2A95A4E3-64C9-2190-BCF8-97E6ECAC26A2}"/>
              </a:ext>
            </a:extLst>
          </p:cNvPr>
          <p:cNvSpPr/>
          <p:nvPr/>
        </p:nvSpPr>
        <p:spPr>
          <a:xfrm>
            <a:off x="865321" y="2310911"/>
            <a:ext cx="326153" cy="314960"/>
          </a:xfrm>
          <a:prstGeom prst="flowChartConnector">
            <a:avLst/>
          </a:prstGeom>
          <a:solidFill>
            <a:srgbClr val="006AB2"/>
          </a:solidFill>
          <a:ln w="6350" cap="sq">
            <a:solidFill>
              <a:srgbClr val="006AB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600" b="0" i="0" u="none" strike="noStrike" kern="1200" cap="none" spc="0" normalizeH="0" baseline="0" noProof="0">
                <a:ln>
                  <a:noFill/>
                </a:ln>
                <a:solidFill>
                  <a:srgbClr val="FFFFFF"/>
                </a:solidFill>
                <a:effectLst/>
                <a:uLnTx/>
                <a:uFillTx/>
                <a:latin typeface="Arial"/>
                <a:ea typeface="+mn-ea"/>
                <a:cs typeface="Arial"/>
              </a:rPr>
              <a:t>0</a:t>
            </a:r>
          </a:p>
        </p:txBody>
      </p:sp>
      <p:pic>
        <p:nvPicPr>
          <p:cNvPr id="89" name="Image 77">
            <a:extLst>
              <a:ext uri="{FF2B5EF4-FFF2-40B4-BE49-F238E27FC236}">
                <a16:creationId xmlns:a16="http://schemas.microsoft.com/office/drawing/2014/main" id="{E8B877FF-020E-A906-0541-535F8E8C1A9B}"/>
              </a:ext>
            </a:extLst>
          </p:cNvPr>
          <p:cNvPicPr>
            <a:picLocks noChangeAspect="1"/>
          </p:cNvPicPr>
          <p:nvPr/>
        </p:nvPicPr>
        <p:blipFill rotWithShape="1">
          <a:blip r:embed="rId13"/>
          <a:srcRect r="55937"/>
          <a:stretch/>
        </p:blipFill>
        <p:spPr>
          <a:xfrm>
            <a:off x="1193898" y="1060784"/>
            <a:ext cx="638807" cy="447119"/>
          </a:xfrm>
          <a:prstGeom prst="rect">
            <a:avLst/>
          </a:prstGeom>
        </p:spPr>
      </p:pic>
      <p:pic>
        <p:nvPicPr>
          <p:cNvPr id="90" name="Graphic 31" descr="Chat avec un remplissage uni">
            <a:extLst>
              <a:ext uri="{FF2B5EF4-FFF2-40B4-BE49-F238E27FC236}">
                <a16:creationId xmlns:a16="http://schemas.microsoft.com/office/drawing/2014/main" id="{F1AE92DF-FFB3-EC42-DB3D-C225B6DC7FF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74236" y="1437655"/>
            <a:ext cx="542693" cy="589157"/>
          </a:xfrm>
          <a:prstGeom prst="rect">
            <a:avLst/>
          </a:prstGeom>
        </p:spPr>
      </p:pic>
      <p:sp>
        <p:nvSpPr>
          <p:cNvPr id="91" name="TextBox 14">
            <a:extLst>
              <a:ext uri="{FF2B5EF4-FFF2-40B4-BE49-F238E27FC236}">
                <a16:creationId xmlns:a16="http://schemas.microsoft.com/office/drawing/2014/main" id="{FDADA4CE-3E41-D708-BDE0-ABA2D3156588}"/>
              </a:ext>
            </a:extLst>
          </p:cNvPr>
          <p:cNvSpPr txBox="1"/>
          <p:nvPr/>
        </p:nvSpPr>
        <p:spPr>
          <a:xfrm>
            <a:off x="68277"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marR="0" lvl="0" indent="-176213"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Qualification de l'INS</a:t>
            </a:r>
            <a:endParaRPr kumimoji="0" lang="fr-FR" sz="1100" b="0" i="0" u="none" strike="noStrike" kern="1200" cap="none" spc="0" normalizeH="0" baseline="0" noProof="0">
              <a:ln>
                <a:noFill/>
              </a:ln>
              <a:solidFill>
                <a:srgbClr val="FFFFFF"/>
              </a:solidFill>
              <a:effectLst/>
              <a:uLnTx/>
              <a:uFillTx/>
              <a:latin typeface="Arial"/>
              <a:ea typeface="+mn-lt"/>
              <a:cs typeface="Arial"/>
            </a:endParaRPr>
          </a:p>
          <a:p>
            <a:pPr marL="171450" marR="0" lvl="0" indent="-171450" algn="l" defTabSz="914377" rtl="0" eaLnBrk="1" fontAlgn="auto" latinLnBrk="0" hangingPunct="1">
              <a:lnSpc>
                <a:spcPct val="100000"/>
              </a:lnSpc>
              <a:spcBef>
                <a:spcPts val="300"/>
              </a:spcBef>
              <a:spcAft>
                <a:spcPts val="300"/>
              </a:spcAft>
              <a:buClrTx/>
              <a:buSzTx/>
              <a:buFont typeface="Wingdings" panose="05000000000000000000" pitchFamily="2" charset="2"/>
              <a:buChar char="ü"/>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Information </a:t>
            </a:r>
            <a:r>
              <a:rPr lang="fr-FR" sz="1100">
                <a:solidFill>
                  <a:srgbClr val="FFFFFF"/>
                </a:solidFill>
                <a:latin typeface="Arial"/>
              </a:rPr>
              <a:t>à l’usager </a:t>
            </a:r>
            <a:r>
              <a:rPr kumimoji="0" lang="fr-FR" sz="1100" b="0" i="0" u="none" strike="noStrike" kern="1200" cap="none" spc="0" normalizeH="0" baseline="0" noProof="0">
                <a:ln>
                  <a:noFill/>
                </a:ln>
                <a:solidFill>
                  <a:srgbClr val="FFFFFF"/>
                </a:solidFill>
                <a:effectLst/>
                <a:uLnTx/>
                <a:uFillTx/>
                <a:latin typeface="Arial"/>
                <a:ea typeface="+mn-ea"/>
                <a:cs typeface="+mn-cs"/>
              </a:rPr>
              <a:t>et recueil du consentement de l'accès </a:t>
            </a:r>
            <a:r>
              <a:rPr lang="fr-FR" sz="1100">
                <a:solidFill>
                  <a:srgbClr val="FFFFFF"/>
                </a:solidFill>
                <a:latin typeface="Arial"/>
              </a:rPr>
              <a:t>en consultation du</a:t>
            </a:r>
            <a:r>
              <a:rPr kumimoji="0" lang="fr-FR" sz="1100" b="0" i="0" u="none" strike="noStrike" kern="1200" cap="none" spc="0" normalizeH="0" baseline="0" noProof="0">
                <a:ln>
                  <a:noFill/>
                </a:ln>
                <a:solidFill>
                  <a:srgbClr val="FFFFFF"/>
                </a:solidFill>
                <a:effectLst/>
                <a:uLnTx/>
                <a:uFillTx/>
                <a:latin typeface="Arial"/>
                <a:ea typeface="+mn-ea"/>
                <a:cs typeface="+mn-cs"/>
              </a:rPr>
              <a:t> DMP de l’usager</a:t>
            </a:r>
            <a:endParaRPr kumimoji="0" lang="fr-FR" sz="1100" b="0" i="0" u="none" strike="noStrike" kern="1200" cap="none" spc="0" normalizeH="0" baseline="0" noProof="0">
              <a:ln>
                <a:noFill/>
              </a:ln>
              <a:solidFill>
                <a:srgbClr val="FFFFFF"/>
              </a:solidFill>
              <a:effectLst/>
              <a:uLnTx/>
              <a:uFillTx/>
              <a:latin typeface="Arial"/>
              <a:ea typeface="+mn-ea"/>
              <a:cs typeface="Arial"/>
            </a:endParaRPr>
          </a:p>
          <a:p>
            <a:pPr marL="171022" marR="0" lvl="0" indent="-171022"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sp>
        <p:nvSpPr>
          <p:cNvPr id="92" name="TextBox 10">
            <a:extLst>
              <a:ext uri="{FF2B5EF4-FFF2-40B4-BE49-F238E27FC236}">
                <a16:creationId xmlns:a16="http://schemas.microsoft.com/office/drawing/2014/main" id="{6F89E1C5-D384-9D78-1C18-F93D10DBD212}"/>
              </a:ext>
            </a:extLst>
          </p:cNvPr>
          <p:cNvSpPr txBox="1"/>
          <p:nvPr/>
        </p:nvSpPr>
        <p:spPr>
          <a:xfrm>
            <a:off x="68280" y="5644339"/>
            <a:ext cx="11943341" cy="252309"/>
          </a:xfrm>
          <a:prstGeom prst="rect">
            <a:avLst/>
          </a:prstGeom>
          <a:solidFill>
            <a:schemeClr val="bg1">
              <a:lumMod val="95000"/>
            </a:schemeClr>
          </a:solidFill>
          <a:ln w="6350" cap="sq">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a:ea typeface="+mn-lt"/>
                <a:cs typeface="Arial"/>
              </a:rPr>
              <a:t>Guide d'intégration DMP</a:t>
            </a:r>
            <a:endParaRPr kumimoji="0" lang="en-US" sz="1200" b="1" i="0" u="none" strike="noStrike" kern="1200" cap="none" spc="0" normalizeH="0" baseline="0" noProof="0">
              <a:ln>
                <a:noFill/>
              </a:ln>
              <a:solidFill>
                <a:srgbClr val="000000"/>
              </a:solidFill>
              <a:effectLst/>
              <a:uLnTx/>
              <a:uFillTx/>
              <a:latin typeface="Arial"/>
              <a:ea typeface="+mn-ea"/>
              <a:cs typeface="Arial"/>
            </a:endParaRPr>
          </a:p>
        </p:txBody>
      </p:sp>
      <p:cxnSp>
        <p:nvCxnSpPr>
          <p:cNvPr id="93" name="Connecteur droit avec flèche 85">
            <a:extLst>
              <a:ext uri="{FF2B5EF4-FFF2-40B4-BE49-F238E27FC236}">
                <a16:creationId xmlns:a16="http://schemas.microsoft.com/office/drawing/2014/main" id="{982AE87B-4C59-8AB7-35CB-450F2FC65B92}"/>
              </a:ext>
            </a:extLst>
          </p:cNvPr>
          <p:cNvCxnSpPr>
            <a:cxnSpLocks/>
          </p:cNvCxnSpPr>
          <p:nvPr/>
        </p:nvCxnSpPr>
        <p:spPr>
          <a:xfrm>
            <a:off x="5505104" y="1719728"/>
            <a:ext cx="2654809" cy="0"/>
          </a:xfrm>
          <a:prstGeom prst="straightConnector1">
            <a:avLst/>
          </a:prstGeom>
          <a:noFill/>
          <a:ln w="57150" cap="flat" cmpd="sng" algn="ctr">
            <a:solidFill>
              <a:srgbClr val="10557D"/>
            </a:solidFill>
            <a:prstDash val="solid"/>
            <a:tailEnd type="triangle"/>
          </a:ln>
          <a:effectLst/>
        </p:spPr>
      </p:cxnSp>
      <p:sp>
        <p:nvSpPr>
          <p:cNvPr id="94" name="TextBox 39">
            <a:extLst>
              <a:ext uri="{FF2B5EF4-FFF2-40B4-BE49-F238E27FC236}">
                <a16:creationId xmlns:a16="http://schemas.microsoft.com/office/drawing/2014/main" id="{F203D760-409A-3D40-BCC4-5A580B6788B4}"/>
              </a:ext>
            </a:extLst>
          </p:cNvPr>
          <p:cNvSpPr txBox="1"/>
          <p:nvPr/>
        </p:nvSpPr>
        <p:spPr>
          <a:xfrm>
            <a:off x="160405" y="5776562"/>
            <a:ext cx="1794698" cy="230832"/>
          </a:xfrm>
          <a:prstGeom prst="rect">
            <a:avLst/>
          </a:prstGeom>
          <a:solidFill>
            <a:schemeClr val="bg1"/>
          </a:solidFill>
          <a:ln w="6350">
            <a:noFill/>
            <a:miter lim="800000"/>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a:ln>
                  <a:noFill/>
                </a:ln>
                <a:solidFill>
                  <a:srgbClr val="000000"/>
                </a:solidFill>
                <a:effectLst/>
                <a:uLnTx/>
                <a:uFillTx/>
                <a:latin typeface="Arial"/>
                <a:ea typeface="+mn-ea"/>
                <a:cs typeface="Arial"/>
              </a:rPr>
              <a:t>Les exigences s'appuient sur  :</a:t>
            </a:r>
          </a:p>
        </p:txBody>
      </p:sp>
      <p:sp>
        <p:nvSpPr>
          <p:cNvPr id="95" name="ZoneTexte 27">
            <a:extLst>
              <a:ext uri="{FF2B5EF4-FFF2-40B4-BE49-F238E27FC236}">
                <a16:creationId xmlns:a16="http://schemas.microsoft.com/office/drawing/2014/main" id="{D8E7767E-4134-0A13-868B-9DF564B57535}"/>
              </a:ext>
            </a:extLst>
          </p:cNvPr>
          <p:cNvSpPr txBox="1"/>
          <p:nvPr/>
        </p:nvSpPr>
        <p:spPr>
          <a:xfrm>
            <a:off x="679664" y="1442769"/>
            <a:ext cx="277955" cy="362886"/>
          </a:xfrm>
          <a:prstGeom prst="rect">
            <a:avLst/>
          </a:prstGeom>
          <a:noFill/>
        </p:spPr>
        <p:txBody>
          <a:bodyPr wrap="none" lIns="72000" tIns="108000" rIns="72000" bIns="108000" rtlCol="0" anchor="ctr" anchorCtr="0">
            <a:normAutofit fontScale="92500"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ES</a:t>
            </a:r>
          </a:p>
        </p:txBody>
      </p:sp>
      <p:sp>
        <p:nvSpPr>
          <p:cNvPr id="96" name="ZoneTexte 27">
            <a:extLst>
              <a:ext uri="{FF2B5EF4-FFF2-40B4-BE49-F238E27FC236}">
                <a16:creationId xmlns:a16="http://schemas.microsoft.com/office/drawing/2014/main" id="{F56C1DD4-65E7-04C5-9C8B-6B71F1D30060}"/>
              </a:ext>
            </a:extLst>
          </p:cNvPr>
          <p:cNvSpPr txBox="1"/>
          <p:nvPr/>
        </p:nvSpPr>
        <p:spPr>
          <a:xfrm>
            <a:off x="369782" y="1788631"/>
            <a:ext cx="277955" cy="362886"/>
          </a:xfrm>
          <a:prstGeom prst="rect">
            <a:avLst/>
          </a:prstGeom>
          <a:noFill/>
        </p:spPr>
        <p:txBody>
          <a:bodyPr wrap="none" lIns="72000" tIns="108000" rIns="72000" bIns="108000" rtlCol="0" anchor="ctr" anchorCtr="0">
            <a:normAutofit fontScale="92500" lnSpcReduction="1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PS</a:t>
            </a:r>
          </a:p>
        </p:txBody>
      </p:sp>
      <p:sp>
        <p:nvSpPr>
          <p:cNvPr id="97" name="Freeform 287">
            <a:extLst>
              <a:ext uri="{FF2B5EF4-FFF2-40B4-BE49-F238E27FC236}">
                <a16:creationId xmlns:a16="http://schemas.microsoft.com/office/drawing/2014/main" id="{CED78472-08F1-DAC7-A626-0FA9DF2402E5}"/>
              </a:ext>
            </a:extLst>
          </p:cNvPr>
          <p:cNvSpPr>
            <a:spLocks noEditPoints="1"/>
          </p:cNvSpPr>
          <p:nvPr/>
        </p:nvSpPr>
        <p:spPr bwMode="auto">
          <a:xfrm>
            <a:off x="8453922" y="1274767"/>
            <a:ext cx="197536" cy="383916"/>
          </a:xfrm>
          <a:custGeom>
            <a:avLst/>
            <a:gdLst>
              <a:gd name="T0" fmla="*/ 27 w 27"/>
              <a:gd name="T1" fmla="*/ 29 h 47"/>
              <a:gd name="T2" fmla="*/ 25 w 27"/>
              <a:gd name="T3" fmla="*/ 31 h 47"/>
              <a:gd name="T4" fmla="*/ 22 w 27"/>
              <a:gd name="T5" fmla="*/ 29 h 47"/>
              <a:gd name="T6" fmla="*/ 22 w 27"/>
              <a:gd name="T7" fmla="*/ 19 h 47"/>
              <a:gd name="T8" fmla="*/ 20 w 27"/>
              <a:gd name="T9" fmla="*/ 19 h 47"/>
              <a:gd name="T10" fmla="*/ 20 w 27"/>
              <a:gd name="T11" fmla="*/ 44 h 47"/>
              <a:gd name="T12" fmla="*/ 17 w 27"/>
              <a:gd name="T13" fmla="*/ 47 h 47"/>
              <a:gd name="T14" fmla="*/ 14 w 27"/>
              <a:gd name="T15" fmla="*/ 44 h 47"/>
              <a:gd name="T16" fmla="*/ 14 w 27"/>
              <a:gd name="T17" fmla="*/ 31 h 47"/>
              <a:gd name="T18" fmla="*/ 13 w 27"/>
              <a:gd name="T19" fmla="*/ 31 h 47"/>
              <a:gd name="T20" fmla="*/ 13 w 27"/>
              <a:gd name="T21" fmla="*/ 44 h 47"/>
              <a:gd name="T22" fmla="*/ 10 w 27"/>
              <a:gd name="T23" fmla="*/ 47 h 47"/>
              <a:gd name="T24" fmla="*/ 7 w 27"/>
              <a:gd name="T25" fmla="*/ 44 h 47"/>
              <a:gd name="T26" fmla="*/ 7 w 27"/>
              <a:gd name="T27" fmla="*/ 19 h 47"/>
              <a:gd name="T28" fmla="*/ 5 w 27"/>
              <a:gd name="T29" fmla="*/ 19 h 47"/>
              <a:gd name="T30" fmla="*/ 5 w 27"/>
              <a:gd name="T31" fmla="*/ 29 h 47"/>
              <a:gd name="T32" fmla="*/ 2 w 27"/>
              <a:gd name="T33" fmla="*/ 31 h 47"/>
              <a:gd name="T34" fmla="*/ 0 w 27"/>
              <a:gd name="T35" fmla="*/ 29 h 47"/>
              <a:gd name="T36" fmla="*/ 0 w 27"/>
              <a:gd name="T37" fmla="*/ 18 h 47"/>
              <a:gd name="T38" fmla="*/ 5 w 27"/>
              <a:gd name="T39" fmla="*/ 12 h 47"/>
              <a:gd name="T40" fmla="*/ 22 w 27"/>
              <a:gd name="T41" fmla="*/ 12 h 47"/>
              <a:gd name="T42" fmla="*/ 27 w 27"/>
              <a:gd name="T43" fmla="*/ 18 h 47"/>
              <a:gd name="T44" fmla="*/ 27 w 27"/>
              <a:gd name="T45" fmla="*/ 29 h 47"/>
              <a:gd name="T46" fmla="*/ 14 w 27"/>
              <a:gd name="T47" fmla="*/ 12 h 47"/>
              <a:gd name="T48" fmla="*/ 8 w 27"/>
              <a:gd name="T49" fmla="*/ 6 h 47"/>
              <a:gd name="T50" fmla="*/ 14 w 27"/>
              <a:gd name="T51" fmla="*/ 0 h 47"/>
              <a:gd name="T52" fmla="*/ 20 w 27"/>
              <a:gd name="T53" fmla="*/ 6 h 47"/>
              <a:gd name="T54" fmla="*/ 14 w 27"/>
              <a:gd name="T55"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47">
                <a:moveTo>
                  <a:pt x="27" y="29"/>
                </a:moveTo>
                <a:cubicBezTo>
                  <a:pt x="27" y="30"/>
                  <a:pt x="26" y="31"/>
                  <a:pt x="25" y="31"/>
                </a:cubicBezTo>
                <a:cubicBezTo>
                  <a:pt x="23" y="31"/>
                  <a:pt x="22" y="30"/>
                  <a:pt x="22" y="29"/>
                </a:cubicBezTo>
                <a:cubicBezTo>
                  <a:pt x="22" y="19"/>
                  <a:pt x="22" y="19"/>
                  <a:pt x="22" y="19"/>
                </a:cubicBezTo>
                <a:cubicBezTo>
                  <a:pt x="20" y="19"/>
                  <a:pt x="20" y="19"/>
                  <a:pt x="20" y="19"/>
                </a:cubicBezTo>
                <a:cubicBezTo>
                  <a:pt x="20" y="44"/>
                  <a:pt x="20" y="44"/>
                  <a:pt x="20" y="44"/>
                </a:cubicBezTo>
                <a:cubicBezTo>
                  <a:pt x="20" y="45"/>
                  <a:pt x="19" y="47"/>
                  <a:pt x="17" y="47"/>
                </a:cubicBezTo>
                <a:cubicBezTo>
                  <a:pt x="16" y="47"/>
                  <a:pt x="14" y="45"/>
                  <a:pt x="14" y="44"/>
                </a:cubicBezTo>
                <a:cubicBezTo>
                  <a:pt x="14" y="31"/>
                  <a:pt x="14" y="31"/>
                  <a:pt x="14" y="31"/>
                </a:cubicBezTo>
                <a:cubicBezTo>
                  <a:pt x="13" y="31"/>
                  <a:pt x="13" y="31"/>
                  <a:pt x="13" y="31"/>
                </a:cubicBezTo>
                <a:cubicBezTo>
                  <a:pt x="13" y="44"/>
                  <a:pt x="13" y="44"/>
                  <a:pt x="13" y="44"/>
                </a:cubicBezTo>
                <a:cubicBezTo>
                  <a:pt x="13" y="45"/>
                  <a:pt x="11" y="47"/>
                  <a:pt x="10" y="47"/>
                </a:cubicBezTo>
                <a:cubicBezTo>
                  <a:pt x="8" y="47"/>
                  <a:pt x="7" y="45"/>
                  <a:pt x="7" y="44"/>
                </a:cubicBezTo>
                <a:cubicBezTo>
                  <a:pt x="7" y="19"/>
                  <a:pt x="7" y="19"/>
                  <a:pt x="7" y="19"/>
                </a:cubicBezTo>
                <a:cubicBezTo>
                  <a:pt x="5" y="19"/>
                  <a:pt x="5" y="19"/>
                  <a:pt x="5" y="19"/>
                </a:cubicBezTo>
                <a:cubicBezTo>
                  <a:pt x="5" y="29"/>
                  <a:pt x="5" y="29"/>
                  <a:pt x="5" y="29"/>
                </a:cubicBezTo>
                <a:cubicBezTo>
                  <a:pt x="5" y="30"/>
                  <a:pt x="4" y="31"/>
                  <a:pt x="2" y="31"/>
                </a:cubicBezTo>
                <a:cubicBezTo>
                  <a:pt x="1" y="31"/>
                  <a:pt x="0" y="30"/>
                  <a:pt x="0" y="29"/>
                </a:cubicBezTo>
                <a:cubicBezTo>
                  <a:pt x="0" y="18"/>
                  <a:pt x="0" y="18"/>
                  <a:pt x="0" y="18"/>
                </a:cubicBezTo>
                <a:cubicBezTo>
                  <a:pt x="0" y="15"/>
                  <a:pt x="2" y="12"/>
                  <a:pt x="5" y="12"/>
                </a:cubicBezTo>
                <a:cubicBezTo>
                  <a:pt x="22" y="12"/>
                  <a:pt x="22" y="12"/>
                  <a:pt x="22" y="12"/>
                </a:cubicBezTo>
                <a:cubicBezTo>
                  <a:pt x="25" y="12"/>
                  <a:pt x="27" y="15"/>
                  <a:pt x="27" y="18"/>
                </a:cubicBezTo>
                <a:lnTo>
                  <a:pt x="27" y="29"/>
                </a:lnTo>
                <a:close/>
                <a:moveTo>
                  <a:pt x="14" y="12"/>
                </a:moveTo>
                <a:cubicBezTo>
                  <a:pt x="10" y="12"/>
                  <a:pt x="8" y="9"/>
                  <a:pt x="8" y="6"/>
                </a:cubicBezTo>
                <a:cubicBezTo>
                  <a:pt x="8" y="2"/>
                  <a:pt x="10" y="0"/>
                  <a:pt x="14" y="0"/>
                </a:cubicBezTo>
                <a:cubicBezTo>
                  <a:pt x="17" y="0"/>
                  <a:pt x="20" y="2"/>
                  <a:pt x="20" y="6"/>
                </a:cubicBezTo>
                <a:cubicBezTo>
                  <a:pt x="20" y="9"/>
                  <a:pt x="17" y="12"/>
                  <a:pt x="14" y="12"/>
                </a:cubicBezTo>
                <a:close/>
              </a:path>
            </a:pathLst>
          </a:custGeom>
          <a:solidFill>
            <a:srgbClr val="10557D"/>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E48C3E5F-9A9A-E056-FD1F-EE20CFEEF612}"/>
              </a:ext>
            </a:extLst>
          </p:cNvPr>
          <p:cNvSpPr/>
          <p:nvPr/>
        </p:nvSpPr>
        <p:spPr>
          <a:xfrm>
            <a:off x="10182821" y="2709873"/>
            <a:ext cx="1920240" cy="2880360"/>
          </a:xfrm>
          <a:prstGeom prst="rect">
            <a:avLst/>
          </a:prstGeom>
          <a:solidFill>
            <a:srgbClr val="006AB2"/>
          </a:solidFill>
          <a:ln w="6350" cap="sq">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intègre un ou des documents à la demande de l'utilisateur</a:t>
            </a:r>
            <a:endParaRPr lang="fr-FR" sz="1100" b="0" i="0" u="none" strike="noStrike" kern="1200" cap="none" spc="0" normalizeH="0" baseline="0" noProof="0">
              <a:ln>
                <a:noFill/>
              </a:ln>
              <a:solidFill>
                <a:srgbClr val="FFFFFF"/>
              </a:solidFill>
              <a:effectLst/>
              <a:uLnTx/>
              <a:uFillTx/>
              <a:latin typeface="Arial"/>
              <a:cs typeface="Arial"/>
            </a:endParaRPr>
          </a:p>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le range dans le bon dossier/ sous-dossier usager</a:t>
            </a:r>
            <a:endParaRPr lang="fr-FR" sz="1100" b="0" i="0" u="none" strike="noStrike" kern="1200" cap="none" spc="0" normalizeH="0" baseline="0" noProof="0">
              <a:ln>
                <a:noFill/>
              </a:ln>
              <a:solidFill>
                <a:srgbClr val="FFFFFF"/>
              </a:solidFill>
              <a:effectLst/>
              <a:uLnTx/>
              <a:uFillTx/>
              <a:latin typeface="Arial"/>
              <a:cs typeface="Arial"/>
            </a:endParaRPr>
          </a:p>
          <a:p>
            <a:pPr marL="171450" marR="0" lvl="0" indent="-171450" algn="l" defTabSz="914377"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solidFill>
                <a:effectLst/>
                <a:uLnTx/>
                <a:uFillTx/>
                <a:latin typeface="Arial"/>
                <a:ea typeface="+mn-ea"/>
                <a:cs typeface="Arial"/>
              </a:rPr>
              <a:t>Le système affiche la provenance du/des document/s</a:t>
            </a:r>
            <a:endParaRPr lang="fr-FR" sz="1100" b="0" i="0" u="none" strike="noStrike" kern="1200" cap="none" spc="0" normalizeH="0" baseline="0" noProof="0">
              <a:ln>
                <a:noFill/>
              </a:ln>
              <a:solidFill>
                <a:srgbClr val="FFFFFF"/>
              </a:solidFill>
              <a:effectLst/>
              <a:uLnTx/>
              <a:uFillTx/>
              <a:latin typeface="Arial"/>
              <a:cs typeface="Arial"/>
            </a:endParaRPr>
          </a:p>
          <a:p>
            <a:pPr marL="0" marR="0" lvl="0" indent="0" algn="l" defTabSz="914377" rtl="0" eaLnBrk="1" fontAlgn="auto" latinLnBrk="0" hangingPunct="1">
              <a:lnSpc>
                <a:spcPct val="100000"/>
              </a:lnSpc>
              <a:spcBef>
                <a:spcPts val="300"/>
              </a:spcBef>
              <a:spcAft>
                <a:spcPts val="300"/>
              </a:spcAft>
              <a:buClrTx/>
              <a:buSzTx/>
              <a:buFontTx/>
              <a:buNone/>
              <a:tabLst/>
              <a:defRPr/>
            </a:pPr>
            <a:r>
              <a:rPr kumimoji="0" lang="fr-FR" sz="1100" b="0" i="1" u="none" strike="noStrike" kern="1200" cap="none" spc="0" normalizeH="0" baseline="0" noProof="0">
                <a:ln>
                  <a:noFill/>
                </a:ln>
                <a:solidFill>
                  <a:srgbClr val="FFFFFF"/>
                </a:solidFill>
                <a:effectLst/>
                <a:uLnTx/>
                <a:uFillTx/>
                <a:latin typeface="Arial"/>
                <a:ea typeface="+mn-ea"/>
                <a:cs typeface="Arial"/>
              </a:rPr>
              <a:t>L'éditeur propose plus de traitements du/des document/s.</a:t>
            </a:r>
            <a:endParaRPr kumimoji="0" lang="fr-FR" sz="1100" b="0" i="0" u="none" strike="noStrike" kern="1200" cap="none" spc="0" normalizeH="0" baseline="0" noProof="0">
              <a:ln>
                <a:noFill/>
              </a:ln>
              <a:solidFill>
                <a:srgbClr val="FFFFFF"/>
              </a:solidFill>
              <a:effectLst/>
              <a:uLnTx/>
              <a:uFillTx/>
              <a:latin typeface="Arial"/>
              <a:ea typeface="+mn-ea"/>
              <a:cs typeface="Arial"/>
            </a:endParaRPr>
          </a:p>
        </p:txBody>
      </p:sp>
      <p:pic>
        <p:nvPicPr>
          <p:cNvPr id="99" name="Image 78">
            <a:extLst>
              <a:ext uri="{FF2B5EF4-FFF2-40B4-BE49-F238E27FC236}">
                <a16:creationId xmlns:a16="http://schemas.microsoft.com/office/drawing/2014/main" id="{26764910-C5C8-8738-AE14-2B75A37A97CF}"/>
              </a:ext>
            </a:extLst>
          </p:cNvPr>
          <p:cNvPicPr>
            <a:picLocks noChangeAspect="1"/>
          </p:cNvPicPr>
          <p:nvPr/>
        </p:nvPicPr>
        <p:blipFill>
          <a:blip r:embed="rId6"/>
          <a:stretch>
            <a:fillRect/>
          </a:stretch>
        </p:blipFill>
        <p:spPr>
          <a:xfrm>
            <a:off x="9095314" y="1232862"/>
            <a:ext cx="350354" cy="314960"/>
          </a:xfrm>
          <a:prstGeom prst="rect">
            <a:avLst/>
          </a:prstGeom>
        </p:spPr>
      </p:pic>
      <p:pic>
        <p:nvPicPr>
          <p:cNvPr id="100" name="Graphique 7" descr="Document avec un remplissage uni">
            <a:extLst>
              <a:ext uri="{FF2B5EF4-FFF2-40B4-BE49-F238E27FC236}">
                <a16:creationId xmlns:a16="http://schemas.microsoft.com/office/drawing/2014/main" id="{07B5FAA9-95F6-44CD-55F7-2CA028D05A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2887" y="1630297"/>
            <a:ext cx="350715" cy="350715"/>
          </a:xfrm>
          <a:prstGeom prst="rect">
            <a:avLst/>
          </a:prstGeom>
        </p:spPr>
      </p:pic>
      <p:pic>
        <p:nvPicPr>
          <p:cNvPr id="101" name="Picture 2" descr="Expanded Watchlist Functionality - 4me">
            <a:extLst>
              <a:ext uri="{FF2B5EF4-FFF2-40B4-BE49-F238E27FC236}">
                <a16:creationId xmlns:a16="http://schemas.microsoft.com/office/drawing/2014/main" id="{37F084AE-3F78-267C-1F86-D691B3DB4888}"/>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663654" y="1290755"/>
            <a:ext cx="414583" cy="414583"/>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Connecteur droit avec flèche 85">
            <a:extLst>
              <a:ext uri="{FF2B5EF4-FFF2-40B4-BE49-F238E27FC236}">
                <a16:creationId xmlns:a16="http://schemas.microsoft.com/office/drawing/2014/main" id="{8CAB6736-275C-39C0-3110-1355128C104C}"/>
              </a:ext>
            </a:extLst>
          </p:cNvPr>
          <p:cNvCxnSpPr>
            <a:cxnSpLocks/>
          </p:cNvCxnSpPr>
          <p:nvPr/>
        </p:nvCxnSpPr>
        <p:spPr>
          <a:xfrm>
            <a:off x="9578340" y="1718564"/>
            <a:ext cx="1564601" cy="0"/>
          </a:xfrm>
          <a:prstGeom prst="straightConnector1">
            <a:avLst/>
          </a:prstGeom>
          <a:noFill/>
          <a:ln w="57150" cap="flat" cmpd="sng" algn="ctr">
            <a:solidFill>
              <a:srgbClr val="10557D"/>
            </a:solidFill>
            <a:prstDash val="solid"/>
            <a:tailEnd type="triangle"/>
          </a:ln>
          <a:effectLst/>
        </p:spPr>
      </p:cxnSp>
      <p:sp>
        <p:nvSpPr>
          <p:cNvPr id="103" name="Rectangle 102">
            <a:extLst>
              <a:ext uri="{FF2B5EF4-FFF2-40B4-BE49-F238E27FC236}">
                <a16:creationId xmlns:a16="http://schemas.microsoft.com/office/drawing/2014/main" id="{324B116E-7D14-C480-BBC5-1FA26711C029}"/>
              </a:ext>
            </a:extLst>
          </p:cNvPr>
          <p:cNvSpPr/>
          <p:nvPr/>
        </p:nvSpPr>
        <p:spPr>
          <a:xfrm>
            <a:off x="9623448" y="6511764"/>
            <a:ext cx="1440000" cy="216000"/>
          </a:xfrm>
          <a:prstGeom prst="rect">
            <a:avLst/>
          </a:prstGeom>
          <a:solidFill>
            <a:schemeClr val="accent3">
              <a:lumMod val="20000"/>
              <a:lumOff val="80000"/>
            </a:schemeClr>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377">
              <a:spcBef>
                <a:spcPts val="300"/>
              </a:spcBef>
              <a:spcAft>
                <a:spcPts val="300"/>
              </a:spcAft>
              <a:defRPr/>
            </a:pPr>
            <a:r>
              <a:rPr lang="fr-FR" sz="1200">
                <a:solidFill>
                  <a:srgbClr val="000000"/>
                </a:solidFill>
                <a:cs typeface="Arial"/>
              </a:rPr>
              <a:t>Action système</a:t>
            </a:r>
          </a:p>
        </p:txBody>
      </p:sp>
      <p:sp>
        <p:nvSpPr>
          <p:cNvPr id="104" name="Rectangle 103">
            <a:extLst>
              <a:ext uri="{FF2B5EF4-FFF2-40B4-BE49-F238E27FC236}">
                <a16:creationId xmlns:a16="http://schemas.microsoft.com/office/drawing/2014/main" id="{A438D077-D69C-1E2B-D2D8-E518232E85C4}"/>
              </a:ext>
            </a:extLst>
          </p:cNvPr>
          <p:cNvSpPr/>
          <p:nvPr/>
        </p:nvSpPr>
        <p:spPr>
          <a:xfrm>
            <a:off x="8111659" y="6511764"/>
            <a:ext cx="1440000" cy="216000"/>
          </a:xfrm>
          <a:prstGeom prst="rect">
            <a:avLst/>
          </a:prstGeom>
          <a:solidFill>
            <a:srgbClr val="0070C0"/>
          </a:solidFill>
          <a:ln w="28575" cap="sq">
            <a:noFill/>
            <a:prstDash val="lg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377">
              <a:spcBef>
                <a:spcPts val="300"/>
              </a:spcBef>
              <a:spcAft>
                <a:spcPts val="300"/>
              </a:spcAft>
              <a:defRPr/>
            </a:pPr>
            <a:r>
              <a:rPr lang="fr-FR" sz="1200">
                <a:solidFill>
                  <a:schemeClr val="bg2"/>
                </a:solidFill>
                <a:cs typeface="Arial"/>
              </a:rPr>
              <a:t>Action utilisateur</a:t>
            </a:r>
          </a:p>
        </p:txBody>
      </p:sp>
      <p:sp>
        <p:nvSpPr>
          <p:cNvPr id="106" name="Rectangle 105">
            <a:extLst>
              <a:ext uri="{FF2B5EF4-FFF2-40B4-BE49-F238E27FC236}">
                <a16:creationId xmlns:a16="http://schemas.microsoft.com/office/drawing/2014/main" id="{E0F4DCE3-8EE7-8B5A-81BE-6D1D038DB08F}"/>
              </a:ext>
            </a:extLst>
          </p:cNvPr>
          <p:cNvSpPr/>
          <p:nvPr/>
        </p:nvSpPr>
        <p:spPr>
          <a:xfrm>
            <a:off x="6994887" y="6465777"/>
            <a:ext cx="4101308" cy="307974"/>
          </a:xfrm>
          <a:prstGeom prst="rect">
            <a:avLst/>
          </a:prstGeom>
          <a:noFill/>
          <a:ln w="9525" cap="sq">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00000"/>
              </a:lnSpc>
              <a:spcBef>
                <a:spcPts val="300"/>
              </a:spcBef>
              <a:spcAft>
                <a:spcPts val="30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Arial"/>
              <a:ea typeface="+mn-ea"/>
              <a:cs typeface="Arial"/>
            </a:endParaRPr>
          </a:p>
        </p:txBody>
      </p:sp>
      <p:sp>
        <p:nvSpPr>
          <p:cNvPr id="107" name="Rectangle 106">
            <a:extLst>
              <a:ext uri="{FF2B5EF4-FFF2-40B4-BE49-F238E27FC236}">
                <a16:creationId xmlns:a16="http://schemas.microsoft.com/office/drawing/2014/main" id="{9C169161-C70A-7829-F45A-8C27F7ACD480}"/>
              </a:ext>
            </a:extLst>
          </p:cNvPr>
          <p:cNvSpPr/>
          <p:nvPr/>
        </p:nvSpPr>
        <p:spPr>
          <a:xfrm>
            <a:off x="7040323" y="6520853"/>
            <a:ext cx="999546" cy="197822"/>
          </a:xfrm>
          <a:prstGeom prst="rect">
            <a:avLst/>
          </a:prstGeom>
          <a:solidFill>
            <a:schemeClr val="bg1"/>
          </a:solidFill>
          <a:ln w="9525" cap="sq">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300"/>
              </a:spcBef>
              <a:spcAft>
                <a:spcPts val="300"/>
              </a:spcAft>
              <a:buClrTx/>
              <a:buSzTx/>
              <a:buFontTx/>
              <a:buNone/>
              <a:tabLst/>
              <a:defRPr/>
            </a:pPr>
            <a:r>
              <a:rPr kumimoji="0" lang="fr-FR" sz="900" b="0" i="0" u="none" strike="noStrike" kern="1200" cap="none" spc="0" normalizeH="0" baseline="0" noProof="0">
                <a:ln>
                  <a:noFill/>
                </a:ln>
                <a:solidFill>
                  <a:srgbClr val="000000"/>
                </a:solidFill>
                <a:effectLst/>
                <a:uLnTx/>
                <a:uFillTx/>
                <a:latin typeface="Arial"/>
                <a:ea typeface="+mn-ea"/>
                <a:cs typeface="Arial"/>
              </a:rPr>
              <a:t>Légende</a:t>
            </a:r>
          </a:p>
        </p:txBody>
      </p:sp>
      <p:sp>
        <p:nvSpPr>
          <p:cNvPr id="2" name="Ellipse 1">
            <a:extLst>
              <a:ext uri="{FF2B5EF4-FFF2-40B4-BE49-F238E27FC236}">
                <a16:creationId xmlns:a16="http://schemas.microsoft.com/office/drawing/2014/main" id="{A01F9CF1-965B-E512-EBB3-388F8C9585ED}"/>
              </a:ext>
            </a:extLst>
          </p:cNvPr>
          <p:cNvSpPr>
            <a:spLocks noChangeAspect="1"/>
          </p:cNvSpPr>
          <p:nvPr/>
        </p:nvSpPr>
        <p:spPr>
          <a:xfrm>
            <a:off x="8226486" y="528943"/>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3" name="ZoneTexte 2">
            <a:extLst>
              <a:ext uri="{FF2B5EF4-FFF2-40B4-BE49-F238E27FC236}">
                <a16:creationId xmlns:a16="http://schemas.microsoft.com/office/drawing/2014/main" id="{F091A620-0D05-04B2-3BEC-5B4F2E70AE69}"/>
              </a:ext>
            </a:extLst>
          </p:cNvPr>
          <p:cNvSpPr txBox="1"/>
          <p:nvPr/>
        </p:nvSpPr>
        <p:spPr>
          <a:xfrm>
            <a:off x="8449547" y="512180"/>
            <a:ext cx="1165212" cy="161511"/>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 </a:t>
            </a:r>
            <a:r>
              <a:rPr kumimoji="0" lang="fr-FR" sz="1100" b="0" i="0" u="sng" strike="noStrike" kern="1200" cap="none" spc="0" normalizeH="0" baseline="0" noProof="0">
                <a:ln>
                  <a:noFill/>
                </a:ln>
                <a:solidFill>
                  <a:srgbClr val="000000"/>
                </a:solidFill>
                <a:effectLst/>
                <a:uLnTx/>
                <a:uFillTx/>
                <a:latin typeface="Arial"/>
                <a:ea typeface="+mn-ea"/>
                <a:cs typeface="+mn-cs"/>
              </a:rPr>
              <a:t>sauf AHI</a:t>
            </a:r>
          </a:p>
        </p:txBody>
      </p:sp>
      <p:sp>
        <p:nvSpPr>
          <p:cNvPr id="4" name="Rectangle : coins arrondis 3">
            <a:extLst>
              <a:ext uri="{FF2B5EF4-FFF2-40B4-BE49-F238E27FC236}">
                <a16:creationId xmlns:a16="http://schemas.microsoft.com/office/drawing/2014/main" id="{63958257-6B12-1050-D489-9EEEC8E3158C}"/>
              </a:ext>
            </a:extLst>
          </p:cNvPr>
          <p:cNvSpPr/>
          <p:nvPr/>
        </p:nvSpPr>
        <p:spPr>
          <a:xfrm>
            <a:off x="6651017" y="416477"/>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6" name="Image 5">
            <a:extLst>
              <a:ext uri="{FF2B5EF4-FFF2-40B4-BE49-F238E27FC236}">
                <a16:creationId xmlns:a16="http://schemas.microsoft.com/office/drawing/2014/main" id="{4255C027-D975-D119-96F9-F69B7F0E2395}"/>
              </a:ext>
            </a:extLst>
          </p:cNvPr>
          <p:cNvPicPr>
            <a:picLocks noChangeAspect="1"/>
          </p:cNvPicPr>
          <p:nvPr/>
        </p:nvPicPr>
        <p:blipFill>
          <a:blip r:embed="rId18"/>
          <a:stretch>
            <a:fillRect/>
          </a:stretch>
        </p:blipFill>
        <p:spPr>
          <a:xfrm>
            <a:off x="6331477" y="188642"/>
            <a:ext cx="406121" cy="406121"/>
          </a:xfrm>
          <a:prstGeom prst="rect">
            <a:avLst/>
          </a:prstGeom>
        </p:spPr>
      </p:pic>
      <p:pic>
        <p:nvPicPr>
          <p:cNvPr id="13" name="Image 12">
            <a:extLst>
              <a:ext uri="{FF2B5EF4-FFF2-40B4-BE49-F238E27FC236}">
                <a16:creationId xmlns:a16="http://schemas.microsoft.com/office/drawing/2014/main" id="{09E8B8AB-131A-B4BD-9D43-940553A5EBE5}"/>
              </a:ext>
            </a:extLst>
          </p:cNvPr>
          <p:cNvPicPr>
            <a:picLocks noChangeAspect="1"/>
          </p:cNvPicPr>
          <p:nvPr/>
        </p:nvPicPr>
        <p:blipFill>
          <a:blip r:embed="rId1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6355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0FD3-4272-CA47-340B-D6BA944B3C5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7E1F4C5-E1F2-F83B-03EF-28FE7311B974}"/>
              </a:ext>
            </a:extLst>
          </p:cNvPr>
          <p:cNvSpPr/>
          <p:nvPr/>
        </p:nvSpPr>
        <p:spPr>
          <a:xfrm>
            <a:off x="374600" y="5476776"/>
            <a:ext cx="11583892" cy="587141"/>
          </a:xfrm>
          <a:prstGeom prst="rect">
            <a:avLst/>
          </a:prstGeom>
          <a:solidFill>
            <a:srgbClr val="2552A1"/>
          </a:solidFill>
          <a:ln w="6350">
            <a:solidFill>
              <a:schemeClr val="accent1"/>
            </a:solid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9B51E8D0-FE03-0161-C436-AA88974ED9E2}"/>
              </a:ext>
            </a:extLst>
          </p:cNvPr>
          <p:cNvSpPr/>
          <p:nvPr/>
        </p:nvSpPr>
        <p:spPr>
          <a:xfrm>
            <a:off x="374600" y="1872349"/>
            <a:ext cx="11583892" cy="3358183"/>
          </a:xfrm>
          <a:prstGeom prst="rect">
            <a:avLst/>
          </a:prstGeom>
          <a:solidFill>
            <a:srgbClr val="D6E0F2">
              <a:alpha val="44706"/>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60" name="Title 1">
            <a:extLst>
              <a:ext uri="{FF2B5EF4-FFF2-40B4-BE49-F238E27FC236}">
                <a16:creationId xmlns:a16="http://schemas.microsoft.com/office/drawing/2014/main" id="{D4A64FEA-FBA3-5844-E4AA-C646A284E310}"/>
              </a:ext>
            </a:extLst>
          </p:cNvPr>
          <p:cNvSpPr>
            <a:spLocks noGrp="1"/>
          </p:cNvSpPr>
          <p:nvPr>
            <p:ph type="title"/>
          </p:nvPr>
        </p:nvSpPr>
        <p:spPr>
          <a:xfrm>
            <a:off x="429130" y="256554"/>
            <a:ext cx="4787763" cy="684677"/>
          </a:xfrm>
        </p:spPr>
        <p:txBody>
          <a:bodyPr anchor="ctr"/>
          <a:lstStyle/>
          <a:p>
            <a:r>
              <a:rPr lang="fr-FR">
                <a:solidFill>
                  <a:srgbClr val="4472C4"/>
                </a:solidFill>
              </a:rPr>
              <a:t>Intégration et gestion de la Messagerie Sécurisée de Santé</a:t>
            </a:r>
            <a:endParaRPr lang="fr-FR" b="0">
              <a:solidFill>
                <a:srgbClr val="7F7F7F"/>
              </a:solidFill>
            </a:endParaRPr>
          </a:p>
        </p:txBody>
      </p:sp>
      <p:pic>
        <p:nvPicPr>
          <p:cNvPr id="6" name="Image 5">
            <a:extLst>
              <a:ext uri="{FF2B5EF4-FFF2-40B4-BE49-F238E27FC236}">
                <a16:creationId xmlns:a16="http://schemas.microsoft.com/office/drawing/2014/main" id="{A89101BF-B5C6-DFCB-6DE9-639BD5A8F9D8}"/>
              </a:ext>
            </a:extLst>
          </p:cNvPr>
          <p:cNvPicPr>
            <a:picLocks noChangeAspect="1"/>
          </p:cNvPicPr>
          <p:nvPr/>
        </p:nvPicPr>
        <p:blipFill>
          <a:blip r:embed="rId3"/>
          <a:stretch>
            <a:fillRect/>
          </a:stretch>
        </p:blipFill>
        <p:spPr>
          <a:xfrm>
            <a:off x="11313267" y="205117"/>
            <a:ext cx="534865" cy="736925"/>
          </a:xfrm>
          <a:prstGeom prst="rect">
            <a:avLst/>
          </a:prstGeom>
        </p:spPr>
      </p:pic>
      <p:pic>
        <p:nvPicPr>
          <p:cNvPr id="7" name="Image 6" descr="Une image contenant capture d’écran, conception&#10;&#10;Description générée automatiquement">
            <a:extLst>
              <a:ext uri="{FF2B5EF4-FFF2-40B4-BE49-F238E27FC236}">
                <a16:creationId xmlns:a16="http://schemas.microsoft.com/office/drawing/2014/main" id="{52AF080D-47F4-0476-EF00-325A12F1A19F}"/>
              </a:ext>
            </a:extLst>
          </p:cNvPr>
          <p:cNvPicPr>
            <a:picLocks noChangeAspect="1"/>
          </p:cNvPicPr>
          <p:nvPr/>
        </p:nvPicPr>
        <p:blipFill>
          <a:blip r:embed="rId4"/>
          <a:srcRect r="52641"/>
          <a:stretch/>
        </p:blipFill>
        <p:spPr>
          <a:xfrm>
            <a:off x="10147154" y="267093"/>
            <a:ext cx="1059109" cy="1017526"/>
          </a:xfrm>
          <a:prstGeom prst="rect">
            <a:avLst/>
          </a:prstGeom>
        </p:spPr>
      </p:pic>
      <p:sp>
        <p:nvSpPr>
          <p:cNvPr id="218" name="ZoneTexte 217">
            <a:extLst>
              <a:ext uri="{FF2B5EF4-FFF2-40B4-BE49-F238E27FC236}">
                <a16:creationId xmlns:a16="http://schemas.microsoft.com/office/drawing/2014/main" id="{808152D2-CB19-50C1-EA4C-826DD41F9C2D}"/>
              </a:ext>
            </a:extLst>
          </p:cNvPr>
          <p:cNvSpPr txBox="1"/>
          <p:nvPr/>
        </p:nvSpPr>
        <p:spPr>
          <a:xfrm>
            <a:off x="533079" y="2067057"/>
            <a:ext cx="11115644" cy="3358182"/>
          </a:xfrm>
          <a:prstGeom prst="rect">
            <a:avLst/>
          </a:prstGeom>
          <a:ln w="6350">
            <a:noFill/>
            <a:miter lim="800000"/>
          </a:ln>
        </p:spPr>
        <p:txBody>
          <a:bodyPr vert="horz" wrap="square" lIns="0" tIns="0" rIns="0" bIns="0" rtlCol="0" anchor="t">
            <a:noAutofit/>
          </a:bodyPr>
          <a:lstStyle/>
          <a:p>
            <a:pPr algn="just">
              <a:spcBef>
                <a:spcPts val="300"/>
              </a:spcBef>
              <a:spcAft>
                <a:spcPts val="600"/>
              </a:spcAft>
              <a:buNone/>
            </a:pPr>
            <a:r>
              <a:rPr lang="fr-FR" sz="1400">
                <a:solidFill>
                  <a:schemeClr val="accent1"/>
                </a:solidFill>
              </a:rPr>
              <a:t>La messagerie sécurisée de santé</a:t>
            </a:r>
            <a:r>
              <a:rPr lang="fr-FR" sz="1400">
                <a:solidFill>
                  <a:schemeClr val="accent3"/>
                </a:solidFill>
              </a:rPr>
              <a:t> </a:t>
            </a:r>
            <a:r>
              <a:rPr lang="fr-FR" sz="1400"/>
              <a:t>(MSSanté) est la modalité privilégiée et réglementaire d’échange des documents de santé entre les professionnels de santé. Dans la suite de la vague 1, qui a permis de </a:t>
            </a:r>
            <a:r>
              <a:rPr lang="fr-FR" sz="1400">
                <a:solidFill>
                  <a:schemeClr val="accent1"/>
                </a:solidFill>
              </a:rPr>
              <a:t>développer l’envoi et la réception par MSSanté des documents à destination des professionnels de santé et des usagers</a:t>
            </a:r>
            <a:r>
              <a:rPr lang="fr-FR" sz="1400"/>
              <a:t>, la vague 2 vise en particulier les objectifs suivants :</a:t>
            </a:r>
          </a:p>
          <a:p>
            <a:pPr marL="285750" indent="-285750" algn="just">
              <a:spcBef>
                <a:spcPts val="300"/>
              </a:spcBef>
              <a:spcAft>
                <a:spcPts val="600"/>
              </a:spcAft>
              <a:buFont typeface="Arial" panose="020B0604020202020204" pitchFamily="34" charset="0"/>
              <a:buChar char="•"/>
            </a:pPr>
            <a:r>
              <a:rPr lang="fr-FR" sz="1400"/>
              <a:t>Automatiser au maximum la configuration de la messagerie pour l’utilisateur ;</a:t>
            </a:r>
          </a:p>
          <a:p>
            <a:pPr marL="285750" indent="-285750" algn="just">
              <a:spcBef>
                <a:spcPts val="300"/>
              </a:spcBef>
              <a:spcAft>
                <a:spcPts val="600"/>
              </a:spcAft>
              <a:buFont typeface="Arial" panose="020B0604020202020204" pitchFamily="34" charset="0"/>
              <a:buChar char="•"/>
            </a:pPr>
            <a:r>
              <a:rPr lang="fr-FR" sz="1400"/>
              <a:t>Faciliter l’identification de la bonne adresse MSSanté d’un correspondant, y compris quand ce dernier dispose de plusieurs adresses en permettant une recherche sur tous les attributs possibles de cette adresse ;</a:t>
            </a:r>
          </a:p>
          <a:p>
            <a:pPr marL="285750" indent="-285750" algn="just">
              <a:spcBef>
                <a:spcPts val="300"/>
              </a:spcBef>
              <a:spcAft>
                <a:spcPts val="600"/>
              </a:spcAft>
              <a:buFont typeface="Arial" panose="020B0604020202020204" pitchFamily="34" charset="0"/>
              <a:buChar char="•"/>
            </a:pPr>
            <a:r>
              <a:rPr lang="fr-FR" sz="1400"/>
              <a:t>Identifier, parmi les documents reçus par MSSanté, ceux qui ont déjà été intégrés dans le logiciel ;</a:t>
            </a:r>
          </a:p>
          <a:p>
            <a:pPr marL="285750" indent="-285750" algn="just">
              <a:spcBef>
                <a:spcPts val="300"/>
              </a:spcBef>
              <a:spcAft>
                <a:spcPts val="600"/>
              </a:spcAft>
              <a:buFont typeface="Arial" panose="020B0604020202020204" pitchFamily="34" charset="0"/>
              <a:buChar char="•"/>
            </a:pPr>
            <a:r>
              <a:rPr lang="fr-FR" sz="1400"/>
              <a:t>Assurer l’interopérabilité des logiciels avec l’ensemble des opérateurs de messagerie ;</a:t>
            </a:r>
          </a:p>
          <a:p>
            <a:pPr marL="285750" indent="-285750" algn="just">
              <a:spcBef>
                <a:spcPts val="300"/>
              </a:spcBef>
              <a:spcAft>
                <a:spcPts val="600"/>
              </a:spcAft>
              <a:buFont typeface="Arial" panose="020B0604020202020204" pitchFamily="34" charset="0"/>
              <a:buChar char="•"/>
            </a:pPr>
            <a:r>
              <a:rPr lang="fr-FR" sz="1400"/>
              <a:t>Assurer la traçabilité des opérations MSSanté.</a:t>
            </a:r>
          </a:p>
          <a:p>
            <a:pPr algn="just">
              <a:spcBef>
                <a:spcPts val="300"/>
              </a:spcBef>
              <a:spcAft>
                <a:spcPts val="600"/>
              </a:spcAft>
            </a:pPr>
            <a:r>
              <a:rPr lang="fr-FR" sz="1400"/>
              <a:t>Les exigences proposées permettent de mettre en conformité les DUI avec le </a:t>
            </a:r>
            <a:r>
              <a:rPr lang="fr-FR" sz="1400">
                <a:solidFill>
                  <a:schemeClr val="accent1"/>
                </a:solidFill>
              </a:rPr>
              <a:t>référentiel socle MSSanté #2 / Clients de Messageries Sécurisées de Santé.</a:t>
            </a:r>
          </a:p>
        </p:txBody>
      </p:sp>
      <p:pic>
        <p:nvPicPr>
          <p:cNvPr id="3" name="Graphique 2" descr="Mille contour">
            <a:extLst>
              <a:ext uri="{FF2B5EF4-FFF2-40B4-BE49-F238E27FC236}">
                <a16:creationId xmlns:a16="http://schemas.microsoft.com/office/drawing/2014/main" id="{6C94C092-4EDC-92CF-B86A-ECBA3A09A7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719" y="1641807"/>
            <a:ext cx="504000" cy="504000"/>
          </a:xfrm>
          <a:prstGeom prst="rect">
            <a:avLst/>
          </a:prstGeom>
        </p:spPr>
      </p:pic>
      <p:pic>
        <p:nvPicPr>
          <p:cNvPr id="4" name="Picture 6" descr="MSSanté Pro | Maison de Santé Marie Galène">
            <a:extLst>
              <a:ext uri="{FF2B5EF4-FFF2-40B4-BE49-F238E27FC236}">
                <a16:creationId xmlns:a16="http://schemas.microsoft.com/office/drawing/2014/main" id="{B7C92E0F-B7C1-D099-CC7E-63F6FC329C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1187" y="177290"/>
            <a:ext cx="741336" cy="79257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7E9AFF7D-421B-77BA-8151-38ED0447BEAD}"/>
              </a:ext>
            </a:extLst>
          </p:cNvPr>
          <p:cNvSpPr txBox="1"/>
          <p:nvPr/>
        </p:nvSpPr>
        <p:spPr>
          <a:xfrm>
            <a:off x="461225" y="5616361"/>
            <a:ext cx="11583892" cy="307777"/>
          </a:xfrm>
          <a:prstGeom prst="rect">
            <a:avLst/>
          </a:prstGeom>
          <a:noFill/>
          <a:ln w="6350">
            <a:noFill/>
            <a:miter lim="800000"/>
          </a:ln>
        </p:spPr>
        <p:txBody>
          <a:bodyPr wrap="square">
            <a:spAutoFit/>
          </a:bodyPr>
          <a:lstStyle/>
          <a:p>
            <a:pPr marL="355600" algn="just">
              <a:spcBef>
                <a:spcPts val="300"/>
              </a:spcBef>
              <a:spcAft>
                <a:spcPts val="600"/>
              </a:spcAft>
            </a:pPr>
            <a:r>
              <a:rPr lang="fr-FR" sz="1400" b="1">
                <a:solidFill>
                  <a:schemeClr val="tx2"/>
                </a:solidFill>
                <a:cs typeface="Arial"/>
              </a:rPr>
              <a:t>A noter, le client de messagerie </a:t>
            </a:r>
            <a:r>
              <a:rPr lang="fr-FR" sz="1400">
                <a:solidFill>
                  <a:schemeClr val="tx2"/>
                </a:solidFill>
                <a:cs typeface="Arial"/>
              </a:rPr>
              <a:t>(capacité à intégrer la MSSanté directement dans le DUI) </a:t>
            </a:r>
            <a:r>
              <a:rPr lang="fr-FR" sz="1400" b="1">
                <a:solidFill>
                  <a:schemeClr val="tx2"/>
                </a:solidFill>
                <a:cs typeface="Arial"/>
              </a:rPr>
              <a:t>n’est pas prévu dans le cadre de la Vague 2</a:t>
            </a:r>
            <a:r>
              <a:rPr lang="fr-FR" sz="1400">
                <a:solidFill>
                  <a:schemeClr val="tx2"/>
                </a:solidFill>
                <a:cs typeface="Arial"/>
              </a:rPr>
              <a:t>. </a:t>
            </a:r>
          </a:p>
        </p:txBody>
      </p:sp>
      <p:grpSp>
        <p:nvGrpSpPr>
          <p:cNvPr id="15" name="Magnifying_glass5" descr="{&quot;Key&quot;:&quot;POWER_USER_SHAPE_ICON&quot;,&quot;Value&quot;:&quot;POWER_USER_SHAPE_ICON_STYLE_1&quot;}">
            <a:extLst>
              <a:ext uri="{FF2B5EF4-FFF2-40B4-BE49-F238E27FC236}">
                <a16:creationId xmlns:a16="http://schemas.microsoft.com/office/drawing/2014/main" id="{64CC8CE1-FB27-0635-0B1A-7DD1C61F6895}"/>
              </a:ext>
            </a:extLst>
          </p:cNvPr>
          <p:cNvGrpSpPr>
            <a:grpSpLocks noChangeAspect="1"/>
          </p:cNvGrpSpPr>
          <p:nvPr/>
        </p:nvGrpSpPr>
        <p:grpSpPr>
          <a:xfrm>
            <a:off x="441975" y="5566547"/>
            <a:ext cx="374600" cy="388348"/>
            <a:chOff x="3752851" y="4692650"/>
            <a:chExt cx="346075" cy="358776"/>
          </a:xfrm>
          <a:solidFill>
            <a:schemeClr val="bg1"/>
          </a:solidFill>
        </p:grpSpPr>
        <p:sp>
          <p:nvSpPr>
            <p:cNvPr id="16" name="Freeform 713">
              <a:extLst>
                <a:ext uri="{FF2B5EF4-FFF2-40B4-BE49-F238E27FC236}">
                  <a16:creationId xmlns:a16="http://schemas.microsoft.com/office/drawing/2014/main" id="{604125EB-5763-BA07-6E7B-3B2A66A0BA68}"/>
                </a:ext>
              </a:extLst>
            </p:cNvPr>
            <p:cNvSpPr>
              <a:spLocks noEditPoints="1"/>
            </p:cNvSpPr>
            <p:nvPr/>
          </p:nvSpPr>
          <p:spPr bwMode="auto">
            <a:xfrm>
              <a:off x="3752851" y="4692650"/>
              <a:ext cx="252413" cy="254000"/>
            </a:xfrm>
            <a:custGeom>
              <a:avLst/>
              <a:gdLst>
                <a:gd name="T0" fmla="*/ 132 w 277"/>
                <a:gd name="T1" fmla="*/ 28 h 278"/>
                <a:gd name="T2" fmla="*/ 49 w 277"/>
                <a:gd name="T3" fmla="*/ 62 h 278"/>
                <a:gd name="T4" fmla="*/ 14 w 277"/>
                <a:gd name="T5" fmla="*/ 145 h 278"/>
                <a:gd name="T6" fmla="*/ 49 w 277"/>
                <a:gd name="T7" fmla="*/ 229 h 278"/>
                <a:gd name="T8" fmla="*/ 132 w 277"/>
                <a:gd name="T9" fmla="*/ 263 h 278"/>
                <a:gd name="T10" fmla="*/ 215 w 277"/>
                <a:gd name="T11" fmla="*/ 229 h 278"/>
                <a:gd name="T12" fmla="*/ 215 w 277"/>
                <a:gd name="T13" fmla="*/ 62 h 278"/>
                <a:gd name="T14" fmla="*/ 132 w 277"/>
                <a:gd name="T15" fmla="*/ 28 h 278"/>
                <a:gd name="T16" fmla="*/ 132 w 277"/>
                <a:gd name="T17" fmla="*/ 278 h 278"/>
                <a:gd name="T18" fmla="*/ 38 w 277"/>
                <a:gd name="T19" fmla="*/ 239 h 278"/>
                <a:gd name="T20" fmla="*/ 0 w 277"/>
                <a:gd name="T21" fmla="*/ 145 h 278"/>
                <a:gd name="T22" fmla="*/ 38 w 277"/>
                <a:gd name="T23" fmla="*/ 52 h 278"/>
                <a:gd name="T24" fmla="*/ 225 w 277"/>
                <a:gd name="T25" fmla="*/ 52 h 278"/>
                <a:gd name="T26" fmla="*/ 225 w 277"/>
                <a:gd name="T27" fmla="*/ 52 h 278"/>
                <a:gd name="T28" fmla="*/ 225 w 277"/>
                <a:gd name="T29" fmla="*/ 239 h 278"/>
                <a:gd name="T30" fmla="*/ 132 w 277"/>
                <a:gd name="T3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78">
                  <a:moveTo>
                    <a:pt x="132" y="28"/>
                  </a:moveTo>
                  <a:cubicBezTo>
                    <a:pt x="102" y="28"/>
                    <a:pt x="72" y="39"/>
                    <a:pt x="49" y="62"/>
                  </a:cubicBezTo>
                  <a:cubicBezTo>
                    <a:pt x="26" y="84"/>
                    <a:pt x="14" y="114"/>
                    <a:pt x="14" y="145"/>
                  </a:cubicBezTo>
                  <a:cubicBezTo>
                    <a:pt x="14" y="177"/>
                    <a:pt x="26" y="206"/>
                    <a:pt x="49" y="229"/>
                  </a:cubicBezTo>
                  <a:cubicBezTo>
                    <a:pt x="71" y="251"/>
                    <a:pt x="100" y="263"/>
                    <a:pt x="132" y="263"/>
                  </a:cubicBezTo>
                  <a:cubicBezTo>
                    <a:pt x="163" y="263"/>
                    <a:pt x="193" y="251"/>
                    <a:pt x="215" y="229"/>
                  </a:cubicBezTo>
                  <a:cubicBezTo>
                    <a:pt x="261" y="183"/>
                    <a:pt x="261" y="108"/>
                    <a:pt x="215" y="62"/>
                  </a:cubicBezTo>
                  <a:cubicBezTo>
                    <a:pt x="192" y="39"/>
                    <a:pt x="162" y="28"/>
                    <a:pt x="132" y="28"/>
                  </a:cubicBezTo>
                  <a:close/>
                  <a:moveTo>
                    <a:pt x="132" y="278"/>
                  </a:moveTo>
                  <a:cubicBezTo>
                    <a:pt x="97" y="278"/>
                    <a:pt x="63" y="264"/>
                    <a:pt x="38" y="239"/>
                  </a:cubicBezTo>
                  <a:cubicBezTo>
                    <a:pt x="13" y="214"/>
                    <a:pt x="0" y="181"/>
                    <a:pt x="0" y="145"/>
                  </a:cubicBezTo>
                  <a:cubicBezTo>
                    <a:pt x="0" y="110"/>
                    <a:pt x="13" y="77"/>
                    <a:pt x="38" y="52"/>
                  </a:cubicBezTo>
                  <a:cubicBezTo>
                    <a:pt x="90" y="0"/>
                    <a:pt x="174" y="0"/>
                    <a:pt x="225" y="52"/>
                  </a:cubicBezTo>
                  <a:lnTo>
                    <a:pt x="225" y="52"/>
                  </a:lnTo>
                  <a:cubicBezTo>
                    <a:pt x="277" y="103"/>
                    <a:pt x="277" y="187"/>
                    <a:pt x="225" y="239"/>
                  </a:cubicBezTo>
                  <a:cubicBezTo>
                    <a:pt x="200" y="264"/>
                    <a:pt x="167" y="278"/>
                    <a:pt x="132" y="278"/>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 name="Freeform 714">
              <a:extLst>
                <a:ext uri="{FF2B5EF4-FFF2-40B4-BE49-F238E27FC236}">
                  <a16:creationId xmlns:a16="http://schemas.microsoft.com/office/drawing/2014/main" id="{8C288335-5124-5EC8-D411-74919A523083}"/>
                </a:ext>
              </a:extLst>
            </p:cNvPr>
            <p:cNvSpPr>
              <a:spLocks/>
            </p:cNvSpPr>
            <p:nvPr/>
          </p:nvSpPr>
          <p:spPr bwMode="auto">
            <a:xfrm>
              <a:off x="3924301" y="4875213"/>
              <a:ext cx="174625" cy="176213"/>
            </a:xfrm>
            <a:custGeom>
              <a:avLst/>
              <a:gdLst>
                <a:gd name="T0" fmla="*/ 147 w 192"/>
                <a:gd name="T1" fmla="*/ 192 h 192"/>
                <a:gd name="T2" fmla="*/ 145 w 192"/>
                <a:gd name="T3" fmla="*/ 192 h 192"/>
                <a:gd name="T4" fmla="*/ 106 w 192"/>
                <a:gd name="T5" fmla="*/ 173 h 192"/>
                <a:gd name="T6" fmla="*/ 2 w 192"/>
                <a:gd name="T7" fmla="*/ 57 h 192"/>
                <a:gd name="T8" fmla="*/ 3 w 192"/>
                <a:gd name="T9" fmla="*/ 47 h 192"/>
                <a:gd name="T10" fmla="*/ 13 w 192"/>
                <a:gd name="T11" fmla="*/ 47 h 192"/>
                <a:gd name="T12" fmla="*/ 117 w 192"/>
                <a:gd name="T13" fmla="*/ 164 h 192"/>
                <a:gd name="T14" fmla="*/ 146 w 192"/>
                <a:gd name="T15" fmla="*/ 177 h 192"/>
                <a:gd name="T16" fmla="*/ 168 w 192"/>
                <a:gd name="T17" fmla="*/ 169 h 192"/>
                <a:gd name="T18" fmla="*/ 177 w 192"/>
                <a:gd name="T19" fmla="*/ 146 h 192"/>
                <a:gd name="T20" fmla="*/ 163 w 192"/>
                <a:gd name="T21" fmla="*/ 118 h 192"/>
                <a:gd name="T22" fmla="*/ 47 w 192"/>
                <a:gd name="T23" fmla="*/ 14 h 192"/>
                <a:gd name="T24" fmla="*/ 46 w 192"/>
                <a:gd name="T25" fmla="*/ 4 h 192"/>
                <a:gd name="T26" fmla="*/ 56 w 192"/>
                <a:gd name="T27" fmla="*/ 3 h 192"/>
                <a:gd name="T28" fmla="*/ 173 w 192"/>
                <a:gd name="T29" fmla="*/ 107 h 192"/>
                <a:gd name="T30" fmla="*/ 191 w 192"/>
                <a:gd name="T31" fmla="*/ 146 h 192"/>
                <a:gd name="T32" fmla="*/ 179 w 192"/>
                <a:gd name="T33" fmla="*/ 179 h 192"/>
                <a:gd name="T34" fmla="*/ 147 w 192"/>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2">
                  <a:moveTo>
                    <a:pt x="147" y="192"/>
                  </a:moveTo>
                  <a:cubicBezTo>
                    <a:pt x="146" y="192"/>
                    <a:pt x="146" y="192"/>
                    <a:pt x="145" y="192"/>
                  </a:cubicBezTo>
                  <a:cubicBezTo>
                    <a:pt x="131" y="192"/>
                    <a:pt x="117" y="185"/>
                    <a:pt x="106" y="173"/>
                  </a:cubicBezTo>
                  <a:lnTo>
                    <a:pt x="2" y="57"/>
                  </a:lnTo>
                  <a:cubicBezTo>
                    <a:pt x="0" y="54"/>
                    <a:pt x="0" y="49"/>
                    <a:pt x="3" y="47"/>
                  </a:cubicBezTo>
                  <a:cubicBezTo>
                    <a:pt x="6" y="44"/>
                    <a:pt x="11" y="44"/>
                    <a:pt x="13" y="47"/>
                  </a:cubicBezTo>
                  <a:lnTo>
                    <a:pt x="117" y="164"/>
                  </a:lnTo>
                  <a:cubicBezTo>
                    <a:pt x="125" y="172"/>
                    <a:pt x="135" y="177"/>
                    <a:pt x="146" y="177"/>
                  </a:cubicBezTo>
                  <a:cubicBezTo>
                    <a:pt x="154" y="178"/>
                    <a:pt x="163" y="175"/>
                    <a:pt x="168" y="169"/>
                  </a:cubicBezTo>
                  <a:cubicBezTo>
                    <a:pt x="174" y="163"/>
                    <a:pt x="177" y="155"/>
                    <a:pt x="177" y="146"/>
                  </a:cubicBezTo>
                  <a:cubicBezTo>
                    <a:pt x="177" y="136"/>
                    <a:pt x="171" y="125"/>
                    <a:pt x="163" y="118"/>
                  </a:cubicBezTo>
                  <a:lnTo>
                    <a:pt x="47" y="14"/>
                  </a:lnTo>
                  <a:cubicBezTo>
                    <a:pt x="44" y="11"/>
                    <a:pt x="43" y="7"/>
                    <a:pt x="46" y="4"/>
                  </a:cubicBezTo>
                  <a:cubicBezTo>
                    <a:pt x="49" y="1"/>
                    <a:pt x="53" y="0"/>
                    <a:pt x="56" y="3"/>
                  </a:cubicBezTo>
                  <a:lnTo>
                    <a:pt x="173" y="107"/>
                  </a:lnTo>
                  <a:cubicBezTo>
                    <a:pt x="184" y="117"/>
                    <a:pt x="191" y="131"/>
                    <a:pt x="191" y="146"/>
                  </a:cubicBezTo>
                  <a:cubicBezTo>
                    <a:pt x="192" y="159"/>
                    <a:pt x="187" y="171"/>
                    <a:pt x="179" y="179"/>
                  </a:cubicBezTo>
                  <a:cubicBezTo>
                    <a:pt x="170" y="188"/>
                    <a:pt x="159" y="192"/>
                    <a:pt x="147" y="1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 name="Ellipse 19">
            <a:extLst>
              <a:ext uri="{FF2B5EF4-FFF2-40B4-BE49-F238E27FC236}">
                <a16:creationId xmlns:a16="http://schemas.microsoft.com/office/drawing/2014/main" id="{6FC7915F-6D0F-C62E-8595-563BB91A4A23}"/>
              </a:ext>
            </a:extLst>
          </p:cNvPr>
          <p:cNvSpPr>
            <a:spLocks noChangeAspect="1"/>
          </p:cNvSpPr>
          <p:nvPr/>
        </p:nvSpPr>
        <p:spPr>
          <a:xfrm>
            <a:off x="7357037" y="520023"/>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1" name="ZoneTexte 20">
            <a:extLst>
              <a:ext uri="{FF2B5EF4-FFF2-40B4-BE49-F238E27FC236}">
                <a16:creationId xmlns:a16="http://schemas.microsoft.com/office/drawing/2014/main" id="{3E3F6FEC-12A3-0194-B5FF-7EE5709F15C4}"/>
              </a:ext>
            </a:extLst>
          </p:cNvPr>
          <p:cNvSpPr txBox="1"/>
          <p:nvPr/>
        </p:nvSpPr>
        <p:spPr>
          <a:xfrm>
            <a:off x="7579592" y="453886"/>
            <a:ext cx="1152829" cy="21013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sp>
        <p:nvSpPr>
          <p:cNvPr id="22" name="Rectangle : coins arrondis 21">
            <a:extLst>
              <a:ext uri="{FF2B5EF4-FFF2-40B4-BE49-F238E27FC236}">
                <a16:creationId xmlns:a16="http://schemas.microsoft.com/office/drawing/2014/main" id="{1D5AEB21-7B50-D9E3-D352-7B9F68F338AF}"/>
              </a:ext>
            </a:extLst>
          </p:cNvPr>
          <p:cNvSpPr/>
          <p:nvPr/>
        </p:nvSpPr>
        <p:spPr>
          <a:xfrm>
            <a:off x="5828053" y="401239"/>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23" name="Image 22">
            <a:extLst>
              <a:ext uri="{FF2B5EF4-FFF2-40B4-BE49-F238E27FC236}">
                <a16:creationId xmlns:a16="http://schemas.microsoft.com/office/drawing/2014/main" id="{57C7991D-BFA5-6D87-F1D3-0C9887C14A8D}"/>
              </a:ext>
            </a:extLst>
          </p:cNvPr>
          <p:cNvPicPr>
            <a:picLocks noChangeAspect="1"/>
          </p:cNvPicPr>
          <p:nvPr/>
        </p:nvPicPr>
        <p:blipFill>
          <a:blip r:embed="rId8"/>
          <a:stretch>
            <a:fillRect/>
          </a:stretch>
        </p:blipFill>
        <p:spPr>
          <a:xfrm>
            <a:off x="5498252" y="148308"/>
            <a:ext cx="406121" cy="406121"/>
          </a:xfrm>
          <a:prstGeom prst="rect">
            <a:avLst/>
          </a:prstGeom>
        </p:spPr>
      </p:pic>
      <p:pic>
        <p:nvPicPr>
          <p:cNvPr id="5" name="Image 4">
            <a:extLst>
              <a:ext uri="{FF2B5EF4-FFF2-40B4-BE49-F238E27FC236}">
                <a16:creationId xmlns:a16="http://schemas.microsoft.com/office/drawing/2014/main" id="{A9649702-93ED-569C-6E59-B1CE0099E5CF}"/>
              </a:ext>
            </a:extLst>
          </p:cNvPr>
          <p:cNvPicPr>
            <a:picLocks noChangeAspect="1"/>
          </p:cNvPicPr>
          <p:nvPr/>
        </p:nvPicPr>
        <p:blipFill>
          <a:blip r:embed="rId9"/>
          <a:srcRect t="1178" b="-4951"/>
          <a:stretch>
            <a:fillRect/>
          </a:stretch>
        </p:blipFill>
        <p:spPr>
          <a:xfrm>
            <a:off x="10250081" y="205118"/>
            <a:ext cx="849328" cy="963663"/>
          </a:xfrm>
          <a:prstGeom prst="rect">
            <a:avLst/>
          </a:prstGeom>
        </p:spPr>
      </p:pic>
      <p:pic>
        <p:nvPicPr>
          <p:cNvPr id="9" name="Image 8">
            <a:extLst>
              <a:ext uri="{FF2B5EF4-FFF2-40B4-BE49-F238E27FC236}">
                <a16:creationId xmlns:a16="http://schemas.microsoft.com/office/drawing/2014/main" id="{60E8E8E3-CFB5-DF2D-AE00-B6E3EDA3EE98}"/>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18772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CA1E7-E94F-028D-655E-1118B82F94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A1EAC46-5C2F-CB8B-2543-87D58E35B8B0}"/>
              </a:ext>
            </a:extLst>
          </p:cNvPr>
          <p:cNvSpPr/>
          <p:nvPr/>
        </p:nvSpPr>
        <p:spPr>
          <a:xfrm>
            <a:off x="377851" y="1284619"/>
            <a:ext cx="11470281" cy="1476589"/>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60" name="Title 1">
            <a:extLst>
              <a:ext uri="{FF2B5EF4-FFF2-40B4-BE49-F238E27FC236}">
                <a16:creationId xmlns:a16="http://schemas.microsoft.com/office/drawing/2014/main" id="{627E3F97-F134-430D-472E-EFF25A5DAE6B}"/>
              </a:ext>
            </a:extLst>
          </p:cNvPr>
          <p:cNvSpPr>
            <a:spLocks noGrp="1"/>
          </p:cNvSpPr>
          <p:nvPr>
            <p:ph type="title"/>
          </p:nvPr>
        </p:nvSpPr>
        <p:spPr>
          <a:xfrm>
            <a:off x="429130" y="218454"/>
            <a:ext cx="8332098" cy="684677"/>
          </a:xfrm>
        </p:spPr>
        <p:txBody>
          <a:bodyPr anchor="ctr"/>
          <a:lstStyle/>
          <a:p>
            <a:r>
              <a:rPr lang="fr-FR">
                <a:solidFill>
                  <a:srgbClr val="4472C4"/>
                </a:solidFill>
              </a:rPr>
              <a:t>Gestion et partage des documents de santé (CDA)</a:t>
            </a:r>
            <a:endParaRPr lang="fr-FR" sz="2000" b="0">
              <a:solidFill>
                <a:schemeClr val="bg1">
                  <a:lumMod val="50000"/>
                </a:schemeClr>
              </a:solidFill>
            </a:endParaRPr>
          </a:p>
        </p:txBody>
      </p:sp>
      <p:pic>
        <p:nvPicPr>
          <p:cNvPr id="6" name="Image 5">
            <a:extLst>
              <a:ext uri="{FF2B5EF4-FFF2-40B4-BE49-F238E27FC236}">
                <a16:creationId xmlns:a16="http://schemas.microsoft.com/office/drawing/2014/main" id="{3072115C-07B6-71C7-EB86-30D2B57D0848}"/>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18" name="ZoneTexte 217">
            <a:extLst>
              <a:ext uri="{FF2B5EF4-FFF2-40B4-BE49-F238E27FC236}">
                <a16:creationId xmlns:a16="http://schemas.microsoft.com/office/drawing/2014/main" id="{B6903763-7BC9-E95F-D96C-D634967A7E0B}"/>
              </a:ext>
            </a:extLst>
          </p:cNvPr>
          <p:cNvSpPr txBox="1"/>
          <p:nvPr/>
        </p:nvSpPr>
        <p:spPr>
          <a:xfrm>
            <a:off x="553150" y="1355711"/>
            <a:ext cx="11184273" cy="1405497"/>
          </a:xfrm>
          <a:prstGeom prst="rect">
            <a:avLst/>
          </a:prstGeom>
          <a:ln w="6350">
            <a:noFill/>
            <a:miter lim="800000"/>
          </a:ln>
        </p:spPr>
        <p:txBody>
          <a:bodyPr vert="horz" wrap="square" lIns="0" tIns="0" rIns="0" bIns="0" rtlCol="0">
            <a:noAutofit/>
          </a:bodyPr>
          <a:lstStyle/>
          <a:p>
            <a:pPr algn="just">
              <a:spcBef>
                <a:spcPts val="300"/>
              </a:spcBef>
              <a:spcAft>
                <a:spcPts val="300"/>
              </a:spcAft>
              <a:buNone/>
            </a:pPr>
            <a:r>
              <a:rPr lang="fr-FR" sz="1400"/>
              <a:t>Les exigences « Gestion et partage des documents de santé » visent à favoriser la </a:t>
            </a:r>
            <a:r>
              <a:rPr lang="fr-FR" sz="1400">
                <a:solidFill>
                  <a:schemeClr val="accent1"/>
                </a:solidFill>
              </a:rPr>
              <a:t>production et le partage, dans le DUI, des documents de santé dans des formats enrichis et interopérables</a:t>
            </a:r>
            <a:r>
              <a:rPr lang="fr-FR" sz="1400"/>
              <a:t>. </a:t>
            </a:r>
          </a:p>
          <a:p>
            <a:pPr algn="just">
              <a:spcBef>
                <a:spcPts val="300"/>
              </a:spcBef>
              <a:spcAft>
                <a:spcPts val="300"/>
              </a:spcAft>
              <a:buNone/>
            </a:pPr>
            <a:r>
              <a:rPr lang="fr-FR" sz="1400"/>
              <a:t>Elles permettent également la production de documents spécifiques à certains secteurs : </a:t>
            </a:r>
          </a:p>
          <a:p>
            <a:pPr marL="285750" indent="-285750" algn="just">
              <a:spcBef>
                <a:spcPts val="300"/>
              </a:spcBef>
              <a:spcAft>
                <a:spcPts val="300"/>
              </a:spcAft>
              <a:buFont typeface="Arial" panose="020B0604020202020204" pitchFamily="34" charset="0"/>
              <a:buChar char="•"/>
            </a:pPr>
            <a:r>
              <a:rPr lang="fr-FR" sz="1400"/>
              <a:t>Les </a:t>
            </a:r>
            <a:r>
              <a:rPr lang="fr-FR" sz="1400" b="1">
                <a:solidFill>
                  <a:schemeClr val="accent1"/>
                </a:solidFill>
              </a:rPr>
              <a:t>notes de vaccination</a:t>
            </a:r>
          </a:p>
          <a:p>
            <a:pPr marL="285750" indent="-285750" algn="just">
              <a:spcBef>
                <a:spcPts val="300"/>
              </a:spcBef>
              <a:spcAft>
                <a:spcPts val="300"/>
              </a:spcAft>
              <a:buFont typeface="Arial" panose="020B0604020202020204" pitchFamily="34" charset="0"/>
              <a:buChar char="•"/>
            </a:pPr>
            <a:r>
              <a:rPr lang="fr-FR" sz="1400">
                <a:solidFill>
                  <a:schemeClr val="accent1"/>
                </a:solidFill>
              </a:rPr>
              <a:t>L</a:t>
            </a:r>
            <a:r>
              <a:rPr lang="fr-FR" sz="1400"/>
              <a:t>e </a:t>
            </a:r>
            <a:r>
              <a:rPr lang="fr-FR" sz="1400" b="1">
                <a:solidFill>
                  <a:schemeClr val="accent1"/>
                </a:solidFill>
              </a:rPr>
              <a:t>dossier de liaison d’urgence structuré</a:t>
            </a:r>
          </a:p>
        </p:txBody>
      </p:sp>
      <p:pic>
        <p:nvPicPr>
          <p:cNvPr id="4" name="Graphique 3" descr="Mille contour">
            <a:extLst>
              <a:ext uri="{FF2B5EF4-FFF2-40B4-BE49-F238E27FC236}">
                <a16:creationId xmlns:a16="http://schemas.microsoft.com/office/drawing/2014/main" id="{0AC4C9EA-5333-EC61-615D-3309CE8366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012" y="995840"/>
            <a:ext cx="504000" cy="504000"/>
          </a:xfrm>
          <a:prstGeom prst="rect">
            <a:avLst/>
          </a:prstGeom>
        </p:spPr>
      </p:pic>
      <p:sp>
        <p:nvSpPr>
          <p:cNvPr id="7" name="ZoneTexte 6">
            <a:extLst>
              <a:ext uri="{FF2B5EF4-FFF2-40B4-BE49-F238E27FC236}">
                <a16:creationId xmlns:a16="http://schemas.microsoft.com/office/drawing/2014/main" id="{083133FD-1BDF-F538-B57B-D2AD29DC8D54}"/>
              </a:ext>
            </a:extLst>
          </p:cNvPr>
          <p:cNvSpPr txBox="1"/>
          <p:nvPr/>
        </p:nvSpPr>
        <p:spPr>
          <a:xfrm>
            <a:off x="491217" y="3040314"/>
            <a:ext cx="5451907" cy="2416046"/>
          </a:xfrm>
          <a:prstGeom prst="rect">
            <a:avLst/>
          </a:prstGeom>
          <a:noFill/>
          <a:ln w="6350">
            <a:solidFill>
              <a:srgbClr val="E01680"/>
            </a:solidFill>
            <a:miter lim="800000"/>
          </a:ln>
        </p:spPr>
        <p:txBody>
          <a:bodyPr wrap="square">
            <a:spAutoFit/>
          </a:bodyPr>
          <a:lstStyle/>
          <a:p>
            <a:pPr marL="452438" algn="ctr">
              <a:spcAft>
                <a:spcPts val="600"/>
              </a:spcAft>
            </a:pPr>
            <a:r>
              <a:rPr lang="fr-FR" sz="1400" b="1">
                <a:solidFill>
                  <a:srgbClr val="E01680"/>
                </a:solidFill>
              </a:rPr>
              <a:t>Notes de vaccination </a:t>
            </a:r>
            <a:r>
              <a:rPr lang="fr-FR" sz="1400" i="1">
                <a:solidFill>
                  <a:srgbClr val="E01680"/>
                </a:solidFill>
              </a:rPr>
              <a:t>(secteur PA, PH avec DO, DOM soins, PDS)</a:t>
            </a:r>
          </a:p>
          <a:p>
            <a:pPr algn="ctr">
              <a:spcAft>
                <a:spcPts val="600"/>
              </a:spcAft>
            </a:pPr>
            <a:endParaRPr lang="fr-FR" sz="200" i="1">
              <a:solidFill>
                <a:srgbClr val="E01680"/>
              </a:solidFill>
            </a:endParaRPr>
          </a:p>
          <a:p>
            <a:pPr algn="just">
              <a:spcAft>
                <a:spcPts val="600"/>
              </a:spcAft>
            </a:pPr>
            <a:r>
              <a:rPr lang="fr-FR" sz="1200"/>
              <a:t>Produites par le professionnel, elles permettent le suivi de la vaccination des usagers. En ce sens, la vague 2 ajoute : </a:t>
            </a:r>
          </a:p>
          <a:p>
            <a:pPr marL="171450" indent="-171450" algn="just">
              <a:spcAft>
                <a:spcPts val="600"/>
              </a:spcAft>
              <a:buFont typeface="Arial" panose="020B0604020202020204" pitchFamily="34" charset="0"/>
              <a:buChar char="•"/>
            </a:pPr>
            <a:r>
              <a:rPr lang="fr-FR" sz="1200">
                <a:solidFill>
                  <a:srgbClr val="E01680"/>
                </a:solidFill>
              </a:rPr>
              <a:t>L’accès facilité au schéma vaccinal</a:t>
            </a:r>
            <a:r>
              <a:rPr lang="fr-FR" sz="1200" b="1"/>
              <a:t> </a:t>
            </a:r>
            <a:r>
              <a:rPr lang="fr-FR" sz="1200"/>
              <a:t>présent sur le site du ministère chargé de la santé ;</a:t>
            </a:r>
          </a:p>
          <a:p>
            <a:pPr marL="171450" indent="-171450" algn="just">
              <a:spcAft>
                <a:spcPts val="600"/>
              </a:spcAft>
              <a:buFont typeface="Arial" panose="020B0604020202020204" pitchFamily="34" charset="0"/>
              <a:buChar char="•"/>
            </a:pPr>
            <a:r>
              <a:rPr lang="fr-FR" sz="1200"/>
              <a:t>La </a:t>
            </a:r>
            <a:r>
              <a:rPr lang="fr-FR" sz="1200">
                <a:solidFill>
                  <a:srgbClr val="E01680"/>
                </a:solidFill>
              </a:rPr>
              <a:t>production de la note de vaccination</a:t>
            </a:r>
            <a:r>
              <a:rPr lang="fr-FR" sz="1200"/>
              <a:t> ;</a:t>
            </a:r>
          </a:p>
          <a:p>
            <a:pPr marL="171450" indent="-171450" algn="just">
              <a:spcAft>
                <a:spcPts val="600"/>
              </a:spcAft>
              <a:buFont typeface="Arial" panose="020B0604020202020204" pitchFamily="34" charset="0"/>
              <a:buChar char="•"/>
            </a:pPr>
            <a:r>
              <a:rPr lang="fr-FR" sz="1200"/>
              <a:t>Son </a:t>
            </a:r>
            <a:r>
              <a:rPr lang="fr-FR" sz="1200">
                <a:solidFill>
                  <a:srgbClr val="E01680"/>
                </a:solidFill>
              </a:rPr>
              <a:t>pré-remplissage à partir des informations correspondantes au vaccin </a:t>
            </a:r>
            <a:r>
              <a:rPr lang="fr-FR" sz="1200"/>
              <a:t>dans la base de données médicamenteuse ou dans le référentiel unique d’interopérabilité du médicament.</a:t>
            </a:r>
          </a:p>
        </p:txBody>
      </p:sp>
      <p:sp>
        <p:nvSpPr>
          <p:cNvPr id="8" name="ZoneTexte 7">
            <a:extLst>
              <a:ext uri="{FF2B5EF4-FFF2-40B4-BE49-F238E27FC236}">
                <a16:creationId xmlns:a16="http://schemas.microsoft.com/office/drawing/2014/main" id="{F1E4AB62-0AFE-C850-9450-16535E31FB3F}"/>
              </a:ext>
            </a:extLst>
          </p:cNvPr>
          <p:cNvSpPr txBox="1"/>
          <p:nvPr/>
        </p:nvSpPr>
        <p:spPr>
          <a:xfrm>
            <a:off x="6410561" y="3040920"/>
            <a:ext cx="5290222" cy="2462213"/>
          </a:xfrm>
          <a:prstGeom prst="rect">
            <a:avLst/>
          </a:prstGeom>
          <a:noFill/>
          <a:ln w="6350">
            <a:solidFill>
              <a:srgbClr val="1E4DA0"/>
            </a:solidFill>
            <a:miter lim="800000"/>
          </a:ln>
        </p:spPr>
        <p:txBody>
          <a:bodyPr wrap="square" lIns="91440" tIns="45720" rIns="91440" bIns="45720" anchor="t">
            <a:spAutoFit/>
          </a:bodyPr>
          <a:lstStyle/>
          <a:p>
            <a:pPr marL="355600" algn="ctr">
              <a:spcBef>
                <a:spcPts val="600"/>
              </a:spcBef>
              <a:spcAft>
                <a:spcPts val="600"/>
              </a:spcAft>
            </a:pPr>
            <a:r>
              <a:rPr lang="fr-FR" sz="1400" b="1">
                <a:solidFill>
                  <a:schemeClr val="accent1"/>
                </a:solidFill>
              </a:rPr>
              <a:t>Dossier de liaison d’urgence structuré, </a:t>
            </a:r>
            <a:r>
              <a:rPr lang="fr-FR" sz="1400"/>
              <a:t>constitué de trois documents productibles par le DUI :</a:t>
            </a:r>
          </a:p>
          <a:p>
            <a:pPr marL="285750" indent="-285750" algn="just">
              <a:spcBef>
                <a:spcPts val="600"/>
              </a:spcBef>
              <a:spcAft>
                <a:spcPts val="600"/>
              </a:spcAft>
              <a:buFont typeface="Arial" panose="020B0604020202020204" pitchFamily="34" charset="0"/>
              <a:buChar char="•"/>
            </a:pPr>
            <a:r>
              <a:rPr lang="fr-FR" sz="1200"/>
              <a:t>La </a:t>
            </a:r>
            <a:r>
              <a:rPr lang="fr-FR" sz="1200">
                <a:solidFill>
                  <a:schemeClr val="accent1"/>
                </a:solidFill>
              </a:rPr>
              <a:t>synthèse médicale</a:t>
            </a:r>
            <a:r>
              <a:rPr lang="fr-FR" sz="1200"/>
              <a:t> </a:t>
            </a:r>
            <a:r>
              <a:rPr lang="fr-FR" sz="1200" i="1"/>
              <a:t>(secteur PA), </a:t>
            </a:r>
            <a:r>
              <a:rPr lang="fr-FR" sz="1200"/>
              <a:t>produite « à froid » par un médecin hors contexte d’urgence</a:t>
            </a:r>
            <a:endParaRPr lang="fr-FR" sz="1200" i="1"/>
          </a:p>
          <a:p>
            <a:pPr marL="285750" indent="-285750" algn="just">
              <a:spcBef>
                <a:spcPts val="600"/>
              </a:spcBef>
              <a:spcAft>
                <a:spcPts val="600"/>
              </a:spcAft>
              <a:buFont typeface="Arial" panose="020B0604020202020204" pitchFamily="34" charset="0"/>
              <a:buChar char="•"/>
            </a:pPr>
            <a:r>
              <a:rPr lang="fr-FR" sz="1200"/>
              <a:t>Une </a:t>
            </a:r>
            <a:r>
              <a:rPr lang="fr-FR" sz="1200">
                <a:solidFill>
                  <a:schemeClr val="accent1"/>
                </a:solidFill>
              </a:rPr>
              <a:t>fiche de transfert au service des urgences</a:t>
            </a:r>
            <a:r>
              <a:rPr lang="fr-FR" sz="1200"/>
              <a:t>, produite « à chaud », contenant les informations en rapport avec la situation d’urgence </a:t>
            </a:r>
            <a:r>
              <a:rPr lang="fr-FR" sz="1200" i="1"/>
              <a:t>(secteur PA, PH sans DO, DOM sans soins, DOM soins)</a:t>
            </a:r>
          </a:p>
          <a:p>
            <a:pPr marL="285750" indent="-285750" algn="just">
              <a:spcBef>
                <a:spcPts val="600"/>
              </a:spcBef>
              <a:spcAft>
                <a:spcPts val="600"/>
              </a:spcAft>
              <a:buFont typeface="Arial" panose="020B0604020202020204" pitchFamily="34" charset="0"/>
              <a:buChar char="•"/>
            </a:pPr>
            <a:r>
              <a:rPr lang="fr-FR" sz="1200"/>
              <a:t>La </a:t>
            </a:r>
            <a:r>
              <a:rPr lang="fr-FR" sz="1200">
                <a:solidFill>
                  <a:schemeClr val="accent1"/>
                </a:solidFill>
              </a:rPr>
              <a:t>synthèse environnementale </a:t>
            </a:r>
            <a:r>
              <a:rPr lang="fr-FR" sz="1200"/>
              <a:t>(</a:t>
            </a:r>
            <a:r>
              <a:rPr lang="fr-FR" sz="1200" i="1"/>
              <a:t>secteur PH sans DO, DOM Soins, DOM sans soins</a:t>
            </a:r>
            <a:r>
              <a:rPr lang="fr-FR" sz="1200"/>
              <a:t>), produite « à froid » (hors contexte d’urgence) pour donner des informations sur le contexte de vie de la personne</a:t>
            </a:r>
          </a:p>
        </p:txBody>
      </p:sp>
      <p:sp>
        <p:nvSpPr>
          <p:cNvPr id="9" name="Syringe5" descr="{&quot;Key&quot;:&quot;POWER_USER_SHAPE_ICON&quot;,&quot;Value&quot;:&quot;POWER_USER_SHAPE_ICON_STYLE_1&quot;}">
            <a:extLst>
              <a:ext uri="{FF2B5EF4-FFF2-40B4-BE49-F238E27FC236}">
                <a16:creationId xmlns:a16="http://schemas.microsoft.com/office/drawing/2014/main" id="{742F8720-EFC2-D6DA-5522-C60F6512A5A0}"/>
              </a:ext>
            </a:extLst>
          </p:cNvPr>
          <p:cNvSpPr>
            <a:spLocks noChangeAspect="1"/>
          </p:cNvSpPr>
          <p:nvPr/>
        </p:nvSpPr>
        <p:spPr>
          <a:xfrm>
            <a:off x="694012" y="3103785"/>
            <a:ext cx="392727" cy="537657"/>
          </a:xfrm>
          <a:custGeom>
            <a:avLst/>
            <a:gdLst>
              <a:gd name="connsiteX0" fmla="*/ 165255 w 1408974"/>
              <a:gd name="connsiteY0" fmla="*/ 1610169 h 1928934"/>
              <a:gd name="connsiteX1" fmla="*/ 171737 w 1408974"/>
              <a:gd name="connsiteY1" fmla="*/ 1609018 h 1928934"/>
              <a:gd name="connsiteX2" fmla="*/ 171818 w 1408974"/>
              <a:gd name="connsiteY2" fmla="*/ 1608897 h 1928934"/>
              <a:gd name="connsiteX3" fmla="*/ 318019 w 1408974"/>
              <a:gd name="connsiteY3" fmla="*/ 1386012 h 1928934"/>
              <a:gd name="connsiteX4" fmla="*/ 316219 w 1408974"/>
              <a:gd name="connsiteY4" fmla="*/ 1377196 h 1928934"/>
              <a:gd name="connsiteX5" fmla="*/ 316077 w 1408974"/>
              <a:gd name="connsiteY5" fmla="*/ 1377105 h 1928934"/>
              <a:gd name="connsiteX6" fmla="*/ 194790 w 1408974"/>
              <a:gd name="connsiteY6" fmla="*/ 1304372 h 1928934"/>
              <a:gd name="connsiteX7" fmla="*/ 163848 w 1408974"/>
              <a:gd name="connsiteY7" fmla="*/ 1222331 h 1928934"/>
              <a:gd name="connsiteX8" fmla="*/ 193919 w 1408974"/>
              <a:gd name="connsiteY8" fmla="*/ 1182080 h 1928934"/>
              <a:gd name="connsiteX9" fmla="*/ 290159 w 1408974"/>
              <a:gd name="connsiteY9" fmla="*/ 1195073 h 1928934"/>
              <a:gd name="connsiteX10" fmla="*/ 299769 w 1408974"/>
              <a:gd name="connsiteY10" fmla="*/ 1194602 h 1928934"/>
              <a:gd name="connsiteX11" fmla="*/ 300473 w 1408974"/>
              <a:gd name="connsiteY11" fmla="*/ 1193666 h 1928934"/>
              <a:gd name="connsiteX12" fmla="*/ 704653 w 1408974"/>
              <a:gd name="connsiteY12" fmla="*/ 565999 h 1928934"/>
              <a:gd name="connsiteX13" fmla="*/ 793057 w 1408974"/>
              <a:gd name="connsiteY13" fmla="*/ 494539 h 1928934"/>
              <a:gd name="connsiteX14" fmla="*/ 890569 w 1408974"/>
              <a:gd name="connsiteY14" fmla="*/ 500232 h 1928934"/>
              <a:gd name="connsiteX15" fmla="*/ 900146 w 1408974"/>
              <a:gd name="connsiteY15" fmla="*/ 496414 h 1928934"/>
              <a:gd name="connsiteX16" fmla="*/ 963636 w 1408974"/>
              <a:gd name="connsiteY16" fmla="*/ 391334 h 1928934"/>
              <a:gd name="connsiteX17" fmla="*/ 1052241 w 1408974"/>
              <a:gd name="connsiteY17" fmla="*/ 387717 h 1928934"/>
              <a:gd name="connsiteX18" fmla="*/ 1058206 w 1408974"/>
              <a:gd name="connsiteY18" fmla="*/ 387565 h 1928934"/>
              <a:gd name="connsiteX19" fmla="*/ 1058670 w 1408974"/>
              <a:gd name="connsiteY19" fmla="*/ 386981 h 1928934"/>
              <a:gd name="connsiteX20" fmla="*/ 1291936 w 1408974"/>
              <a:gd name="connsiteY20" fmla="*/ 31557 h 1928934"/>
              <a:gd name="connsiteX21" fmla="*/ 1319462 w 1408974"/>
              <a:gd name="connsiteY21" fmla="*/ 5973 h 1928934"/>
              <a:gd name="connsiteX22" fmla="*/ 1400565 w 1408974"/>
              <a:gd name="connsiteY22" fmla="*/ 30686 h 1928934"/>
              <a:gd name="connsiteX23" fmla="*/ 1398154 w 1408974"/>
              <a:gd name="connsiteY23" fmla="*/ 91029 h 1928934"/>
              <a:gd name="connsiteX24" fmla="*/ 1154642 w 1408974"/>
              <a:gd name="connsiteY24" fmla="*/ 460517 h 1928934"/>
              <a:gd name="connsiteX25" fmla="*/ 1156052 w 1408974"/>
              <a:gd name="connsiteY25" fmla="*/ 467626 h 1928934"/>
              <a:gd name="connsiteX26" fmla="*/ 1156249 w 1408974"/>
              <a:gd name="connsiteY26" fmla="*/ 467750 h 1928934"/>
              <a:gd name="connsiteX27" fmla="*/ 1175269 w 1408974"/>
              <a:gd name="connsiteY27" fmla="*/ 567405 h 1928934"/>
              <a:gd name="connsiteX28" fmla="*/ 1123232 w 1408974"/>
              <a:gd name="connsiteY28" fmla="*/ 643218 h 1928934"/>
              <a:gd name="connsiteX29" fmla="*/ 1123634 w 1408974"/>
              <a:gd name="connsiteY29" fmla="*/ 655474 h 1928934"/>
              <a:gd name="connsiteX30" fmla="*/ 1149083 w 1408974"/>
              <a:gd name="connsiteY30" fmla="*/ 834090 h 1928934"/>
              <a:gd name="connsiteX31" fmla="*/ 732982 w 1408974"/>
              <a:gd name="connsiteY31" fmla="*/ 1468187 h 1928934"/>
              <a:gd name="connsiteX32" fmla="*/ 735103 w 1408974"/>
              <a:gd name="connsiteY32" fmla="*/ 1478387 h 1928934"/>
              <a:gd name="connsiteX33" fmla="*/ 735393 w 1408974"/>
              <a:gd name="connsiteY33" fmla="*/ 1478568 h 1928934"/>
              <a:gd name="connsiteX34" fmla="*/ 776916 w 1408974"/>
              <a:gd name="connsiteY34" fmla="*/ 1548488 h 1928934"/>
              <a:gd name="connsiteX35" fmla="*/ 667282 w 1408974"/>
              <a:gd name="connsiteY35" fmla="*/ 1608361 h 1928934"/>
              <a:gd name="connsiteX36" fmla="*/ 538828 w 1408974"/>
              <a:gd name="connsiteY36" fmla="*/ 1522100 h 1928934"/>
              <a:gd name="connsiteX37" fmla="*/ 530900 w 1408974"/>
              <a:gd name="connsiteY37" fmla="*/ 1523168 h 1928934"/>
              <a:gd name="connsiteX38" fmla="*/ 530658 w 1408974"/>
              <a:gd name="connsiteY38" fmla="*/ 1523507 h 1928934"/>
              <a:gd name="connsiteX39" fmla="*/ 384322 w 1408974"/>
              <a:gd name="connsiteY39" fmla="*/ 1746526 h 1928934"/>
              <a:gd name="connsiteX40" fmla="*/ 385928 w 1408974"/>
              <a:gd name="connsiteY40" fmla="*/ 1754074 h 1928934"/>
              <a:gd name="connsiteX41" fmla="*/ 386064 w 1408974"/>
              <a:gd name="connsiteY41" fmla="*/ 1754160 h 1928934"/>
              <a:gd name="connsiteX42" fmla="*/ 442522 w 1408974"/>
              <a:gd name="connsiteY42" fmla="*/ 1901232 h 1928934"/>
              <a:gd name="connsiteX43" fmla="*/ 353850 w 1408974"/>
              <a:gd name="connsiteY43" fmla="*/ 1915096 h 1928934"/>
              <a:gd name="connsiteX44" fmla="*/ 26822 w 1408974"/>
              <a:gd name="connsiteY44" fmla="*/ 1698305 h 1928934"/>
              <a:gd name="connsiteX45" fmla="*/ 25817 w 1408974"/>
              <a:gd name="connsiteY45" fmla="*/ 1591283 h 1928934"/>
              <a:gd name="connsiteX46" fmla="*/ 165255 w 1408974"/>
              <a:gd name="connsiteY46" fmla="*/ 1610169 h 1928934"/>
              <a:gd name="connsiteX47" fmla="*/ 1353277 w 1408974"/>
              <a:gd name="connsiteY47" fmla="*/ 67334 h 1928934"/>
              <a:gd name="connsiteX48" fmla="*/ 1350650 w 1408974"/>
              <a:gd name="connsiteY48" fmla="*/ 54531 h 1928934"/>
              <a:gd name="connsiteX49" fmla="*/ 1350649 w 1408974"/>
              <a:gd name="connsiteY49" fmla="*/ 54531 h 1928934"/>
              <a:gd name="connsiteX50" fmla="*/ 1349307 w 1408974"/>
              <a:gd name="connsiteY50" fmla="*/ 53646 h 1928934"/>
              <a:gd name="connsiteX51" fmla="*/ 1336504 w 1408974"/>
              <a:gd name="connsiteY51" fmla="*/ 56274 h 1928934"/>
              <a:gd name="connsiteX52" fmla="*/ 1099596 w 1408974"/>
              <a:gd name="connsiteY52" fmla="*/ 415564 h 1928934"/>
              <a:gd name="connsiteX53" fmla="*/ 1102223 w 1408974"/>
              <a:gd name="connsiteY53" fmla="*/ 428368 h 1928934"/>
              <a:gd name="connsiteX54" fmla="*/ 1102224 w 1408974"/>
              <a:gd name="connsiteY54" fmla="*/ 428368 h 1928934"/>
              <a:gd name="connsiteX55" fmla="*/ 1103566 w 1408974"/>
              <a:gd name="connsiteY55" fmla="*/ 429253 h 1928934"/>
              <a:gd name="connsiteX56" fmla="*/ 1116369 w 1408974"/>
              <a:gd name="connsiteY56" fmla="*/ 426625 h 1928934"/>
              <a:gd name="connsiteX57" fmla="*/ 1353277 w 1408974"/>
              <a:gd name="connsiteY57" fmla="*/ 67334 h 1928934"/>
              <a:gd name="connsiteX58" fmla="*/ 1088607 w 1408974"/>
              <a:gd name="connsiteY58" fmla="*/ 604106 h 1928934"/>
              <a:gd name="connsiteX59" fmla="*/ 1132608 w 1408974"/>
              <a:gd name="connsiteY59" fmla="*/ 541152 h 1928934"/>
              <a:gd name="connsiteX60" fmla="*/ 1130465 w 1408974"/>
              <a:gd name="connsiteY60" fmla="*/ 512554 h 1928934"/>
              <a:gd name="connsiteX61" fmla="*/ 1011186 w 1408974"/>
              <a:gd name="connsiteY61" fmla="*/ 423481 h 1928934"/>
              <a:gd name="connsiteX62" fmla="*/ 1006391 w 1408974"/>
              <a:gd name="connsiteY62" fmla="*/ 424062 h 1928934"/>
              <a:gd name="connsiteX63" fmla="*/ 1006230 w 1408974"/>
              <a:gd name="connsiteY63" fmla="*/ 424284 h 1928934"/>
              <a:gd name="connsiteX64" fmla="*/ 951782 w 1408974"/>
              <a:gd name="connsiteY64" fmla="*/ 507264 h 1928934"/>
              <a:gd name="connsiteX65" fmla="*/ 954862 w 1408974"/>
              <a:gd name="connsiteY65" fmla="*/ 521931 h 1928934"/>
              <a:gd name="connsiteX66" fmla="*/ 1081909 w 1408974"/>
              <a:gd name="connsiteY66" fmla="*/ 605312 h 1928934"/>
              <a:gd name="connsiteX67" fmla="*/ 1088607 w 1408974"/>
              <a:gd name="connsiteY67" fmla="*/ 604106 h 1928934"/>
              <a:gd name="connsiteX68" fmla="*/ 556174 w 1408974"/>
              <a:gd name="connsiteY68" fmla="*/ 888874 h 1928934"/>
              <a:gd name="connsiteX69" fmla="*/ 485384 w 1408974"/>
              <a:gd name="connsiteY69" fmla="*/ 996767 h 1928934"/>
              <a:gd name="connsiteX70" fmla="*/ 486839 w 1408974"/>
              <a:gd name="connsiteY70" fmla="*/ 1003720 h 1928934"/>
              <a:gd name="connsiteX71" fmla="*/ 486858 w 1408974"/>
              <a:gd name="connsiteY71" fmla="*/ 1003732 h 1928934"/>
              <a:gd name="connsiteX72" fmla="*/ 586647 w 1408974"/>
              <a:gd name="connsiteY72" fmla="*/ 1069231 h 1928934"/>
              <a:gd name="connsiteX73" fmla="*/ 593506 w 1408974"/>
              <a:gd name="connsiteY73" fmla="*/ 1102341 h 1928934"/>
              <a:gd name="connsiteX74" fmla="*/ 593478 w 1408974"/>
              <a:gd name="connsiteY74" fmla="*/ 1102383 h 1928934"/>
              <a:gd name="connsiteX75" fmla="*/ 592072 w 1408974"/>
              <a:gd name="connsiteY75" fmla="*/ 1104593 h 1928934"/>
              <a:gd name="connsiteX76" fmla="*/ 557782 w 1408974"/>
              <a:gd name="connsiteY76" fmla="*/ 1111692 h 1928934"/>
              <a:gd name="connsiteX77" fmla="*/ 460939 w 1408974"/>
              <a:gd name="connsiteY77" fmla="*/ 1048135 h 1928934"/>
              <a:gd name="connsiteX78" fmla="*/ 453749 w 1408974"/>
              <a:gd name="connsiteY78" fmla="*/ 1049610 h 1928934"/>
              <a:gd name="connsiteX79" fmla="*/ 453706 w 1408974"/>
              <a:gd name="connsiteY79" fmla="*/ 1049675 h 1928934"/>
              <a:gd name="connsiteX80" fmla="*/ 341460 w 1408974"/>
              <a:gd name="connsiteY80" fmla="*/ 1220723 h 1928934"/>
              <a:gd name="connsiteX81" fmla="*/ 342867 w 1408974"/>
              <a:gd name="connsiteY81" fmla="*/ 1227686 h 1928934"/>
              <a:gd name="connsiteX82" fmla="*/ 343603 w 1408974"/>
              <a:gd name="connsiteY82" fmla="*/ 1228090 h 1928934"/>
              <a:gd name="connsiteX83" fmla="*/ 437365 w 1408974"/>
              <a:gd name="connsiteY83" fmla="*/ 1279927 h 1928934"/>
              <a:gd name="connsiteX84" fmla="*/ 681748 w 1408974"/>
              <a:gd name="connsiteY84" fmla="*/ 1440996 h 1928934"/>
              <a:gd name="connsiteX85" fmla="*/ 691928 w 1408974"/>
              <a:gd name="connsiteY85" fmla="*/ 1438920 h 1928934"/>
              <a:gd name="connsiteX86" fmla="*/ 1081709 w 1408974"/>
              <a:gd name="connsiteY86" fmla="*/ 845275 h 1928934"/>
              <a:gd name="connsiteX87" fmla="*/ 1114994 w 1408974"/>
              <a:gd name="connsiteY87" fmla="*/ 790156 h 1928934"/>
              <a:gd name="connsiteX88" fmla="*/ 1087066 w 1408974"/>
              <a:gd name="connsiteY88" fmla="*/ 688626 h 1928934"/>
              <a:gd name="connsiteX89" fmla="*/ 1057263 w 1408974"/>
              <a:gd name="connsiteY89" fmla="*/ 652393 h 1928934"/>
              <a:gd name="connsiteX90" fmla="*/ 920974 w 1408974"/>
              <a:gd name="connsiteY90" fmla="*/ 561110 h 1928934"/>
              <a:gd name="connsiteX91" fmla="*/ 883336 w 1408974"/>
              <a:gd name="connsiteY91" fmla="*/ 546711 h 1928934"/>
              <a:gd name="connsiteX92" fmla="*/ 766334 w 1408974"/>
              <a:gd name="connsiteY92" fmla="*/ 567606 h 1928934"/>
              <a:gd name="connsiteX93" fmla="*/ 698893 w 1408974"/>
              <a:gd name="connsiteY93" fmla="*/ 668065 h 1928934"/>
              <a:gd name="connsiteX94" fmla="*/ 700768 w 1408974"/>
              <a:gd name="connsiteY94" fmla="*/ 676236 h 1928934"/>
              <a:gd name="connsiteX95" fmla="*/ 808929 w 1408974"/>
              <a:gd name="connsiteY95" fmla="*/ 747160 h 1928934"/>
              <a:gd name="connsiteX96" fmla="*/ 815354 w 1408974"/>
              <a:gd name="connsiteY96" fmla="*/ 778469 h 1928934"/>
              <a:gd name="connsiteX97" fmla="*/ 814220 w 1408974"/>
              <a:gd name="connsiteY97" fmla="*/ 780043 h 1928934"/>
              <a:gd name="connsiteX98" fmla="*/ 813081 w 1408974"/>
              <a:gd name="connsiteY98" fmla="*/ 781517 h 1928934"/>
              <a:gd name="connsiteX99" fmla="*/ 777452 w 1408974"/>
              <a:gd name="connsiteY99" fmla="*/ 787276 h 1928934"/>
              <a:gd name="connsiteX100" fmla="*/ 673644 w 1408974"/>
              <a:gd name="connsiteY100" fmla="*/ 719165 h 1928934"/>
              <a:gd name="connsiteX101" fmla="*/ 665984 w 1408974"/>
              <a:gd name="connsiteY101" fmla="*/ 720709 h 1928934"/>
              <a:gd name="connsiteX102" fmla="*/ 665943 w 1408974"/>
              <a:gd name="connsiteY102" fmla="*/ 720773 h 1928934"/>
              <a:gd name="connsiteX103" fmla="*/ 590397 w 1408974"/>
              <a:gd name="connsiteY103" fmla="*/ 835898 h 1928934"/>
              <a:gd name="connsiteX104" fmla="*/ 592439 w 1408974"/>
              <a:gd name="connsiteY104" fmla="*/ 845922 h 1928934"/>
              <a:gd name="connsiteX105" fmla="*/ 592473 w 1408974"/>
              <a:gd name="connsiteY105" fmla="*/ 845944 h 1928934"/>
              <a:gd name="connsiteX106" fmla="*/ 698491 w 1408974"/>
              <a:gd name="connsiteY106" fmla="*/ 915529 h 1928934"/>
              <a:gd name="connsiteX107" fmla="*/ 704825 w 1408974"/>
              <a:gd name="connsiteY107" fmla="*/ 946136 h 1928934"/>
              <a:gd name="connsiteX108" fmla="*/ 703447 w 1408974"/>
              <a:gd name="connsiteY108" fmla="*/ 948011 h 1928934"/>
              <a:gd name="connsiteX109" fmla="*/ 701840 w 1408974"/>
              <a:gd name="connsiteY109" fmla="*/ 949953 h 1928934"/>
              <a:gd name="connsiteX110" fmla="*/ 666277 w 1408974"/>
              <a:gd name="connsiteY110" fmla="*/ 956181 h 1928934"/>
              <a:gd name="connsiteX111" fmla="*/ 565014 w 1408974"/>
              <a:gd name="connsiteY111" fmla="*/ 887132 h 1928934"/>
              <a:gd name="connsiteX112" fmla="*/ 556222 w 1408974"/>
              <a:gd name="connsiteY112" fmla="*/ 888803 h 1928934"/>
              <a:gd name="connsiteX113" fmla="*/ 556174 w 1408974"/>
              <a:gd name="connsiteY113" fmla="*/ 888874 h 1928934"/>
              <a:gd name="connsiteX114" fmla="*/ 722735 w 1408974"/>
              <a:gd name="connsiteY114" fmla="*/ 1547282 h 1928934"/>
              <a:gd name="connsiteX115" fmla="*/ 718717 w 1408974"/>
              <a:gd name="connsiteY115" fmla="*/ 1527659 h 1928934"/>
              <a:gd name="connsiteX116" fmla="*/ 430600 w 1408974"/>
              <a:gd name="connsiteY116" fmla="*/ 1336251 h 1928934"/>
              <a:gd name="connsiteX117" fmla="*/ 242474 w 1408974"/>
              <a:gd name="connsiteY117" fmla="*/ 1222800 h 1928934"/>
              <a:gd name="connsiteX118" fmla="*/ 221177 w 1408974"/>
              <a:gd name="connsiteY118" fmla="*/ 1227354 h 1928934"/>
              <a:gd name="connsiteX119" fmla="*/ 213743 w 1408974"/>
              <a:gd name="connsiteY119" fmla="*/ 1238672 h 1928934"/>
              <a:gd name="connsiteX120" fmla="*/ 217737 w 1408974"/>
              <a:gd name="connsiteY120" fmla="*/ 1257867 h 1928934"/>
              <a:gd name="connsiteX121" fmla="*/ 218096 w 1408974"/>
              <a:gd name="connsiteY121" fmla="*/ 1258094 h 1928934"/>
              <a:gd name="connsiteX122" fmla="*/ 384188 w 1408974"/>
              <a:gd name="connsiteY122" fmla="*/ 1359357 h 1928934"/>
              <a:gd name="connsiteX123" fmla="*/ 693468 w 1408974"/>
              <a:gd name="connsiteY123" fmla="*/ 1565365 h 1928934"/>
              <a:gd name="connsiteX124" fmla="*/ 713370 w 1408974"/>
              <a:gd name="connsiteY124" fmla="*/ 1561530 h 1928934"/>
              <a:gd name="connsiteX125" fmla="*/ 713493 w 1408974"/>
              <a:gd name="connsiteY125" fmla="*/ 1561346 h 1928934"/>
              <a:gd name="connsiteX126" fmla="*/ 722735 w 1408974"/>
              <a:gd name="connsiteY126" fmla="*/ 1547282 h 1928934"/>
              <a:gd name="connsiteX127" fmla="*/ 488012 w 1408974"/>
              <a:gd name="connsiteY127" fmla="*/ 1496066 h 1928934"/>
              <a:gd name="connsiteX128" fmla="*/ 486196 w 1408974"/>
              <a:gd name="connsiteY128" fmla="*/ 1487447 h 1928934"/>
              <a:gd name="connsiteX129" fmla="*/ 486196 w 1408974"/>
              <a:gd name="connsiteY129" fmla="*/ 1487447 h 1928934"/>
              <a:gd name="connsiteX130" fmla="*/ 368938 w 1408974"/>
              <a:gd name="connsiteY130" fmla="*/ 1411007 h 1928934"/>
              <a:gd name="connsiteX131" fmla="*/ 360319 w 1408974"/>
              <a:gd name="connsiteY131" fmla="*/ 1412824 h 1928934"/>
              <a:gd name="connsiteX132" fmla="*/ 215267 w 1408974"/>
              <a:gd name="connsiteY132" fmla="*/ 1635333 h 1928934"/>
              <a:gd name="connsiteX133" fmla="*/ 217083 w 1408974"/>
              <a:gd name="connsiteY133" fmla="*/ 1643952 h 1928934"/>
              <a:gd name="connsiteX134" fmla="*/ 217084 w 1408974"/>
              <a:gd name="connsiteY134" fmla="*/ 1643952 h 1928934"/>
              <a:gd name="connsiteX135" fmla="*/ 334341 w 1408974"/>
              <a:gd name="connsiteY135" fmla="*/ 1720392 h 1928934"/>
              <a:gd name="connsiteX136" fmla="*/ 342960 w 1408974"/>
              <a:gd name="connsiteY136" fmla="*/ 1718575 h 1928934"/>
              <a:gd name="connsiteX137" fmla="*/ 488012 w 1408974"/>
              <a:gd name="connsiteY137" fmla="*/ 1496066 h 1928934"/>
              <a:gd name="connsiteX138" fmla="*/ 417448 w 1408974"/>
              <a:gd name="connsiteY138" fmla="*/ 1848848 h 1928934"/>
              <a:gd name="connsiteX139" fmla="*/ 414048 w 1408974"/>
              <a:gd name="connsiteY139" fmla="*/ 1832432 h 1928934"/>
              <a:gd name="connsiteX140" fmla="*/ 85243 w 1408974"/>
              <a:gd name="connsiteY140" fmla="*/ 1616448 h 1928934"/>
              <a:gd name="connsiteX141" fmla="*/ 68827 w 1408974"/>
              <a:gd name="connsiteY141" fmla="*/ 1619848 h 1928934"/>
              <a:gd name="connsiteX142" fmla="*/ 53972 w 1408974"/>
              <a:gd name="connsiteY142" fmla="*/ 1642462 h 1928934"/>
              <a:gd name="connsiteX143" fmla="*/ 57372 w 1408974"/>
              <a:gd name="connsiteY143" fmla="*/ 1658878 h 1928934"/>
              <a:gd name="connsiteX144" fmla="*/ 386177 w 1408974"/>
              <a:gd name="connsiteY144" fmla="*/ 1874862 h 1928934"/>
              <a:gd name="connsiteX145" fmla="*/ 402593 w 1408974"/>
              <a:gd name="connsiteY145" fmla="*/ 1871462 h 1928934"/>
              <a:gd name="connsiteX146" fmla="*/ 417448 w 1408974"/>
              <a:gd name="connsiteY146" fmla="*/ 1848848 h 192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408974" h="1928934">
                <a:moveTo>
                  <a:pt x="165255" y="1610169"/>
                </a:moveTo>
                <a:cubicBezTo>
                  <a:pt x="167388" y="1611636"/>
                  <a:pt x="170290" y="1611121"/>
                  <a:pt x="171737" y="1609018"/>
                </a:cubicBezTo>
                <a:cubicBezTo>
                  <a:pt x="171765" y="1608978"/>
                  <a:pt x="171792" y="1608938"/>
                  <a:pt x="171818" y="1608897"/>
                </a:cubicBezTo>
                <a:lnTo>
                  <a:pt x="318019" y="1386012"/>
                </a:lnTo>
                <a:cubicBezTo>
                  <a:pt x="319957" y="1383080"/>
                  <a:pt x="319151" y="1379133"/>
                  <a:pt x="316219" y="1377196"/>
                </a:cubicBezTo>
                <a:cubicBezTo>
                  <a:pt x="316172" y="1377165"/>
                  <a:pt x="316125" y="1377134"/>
                  <a:pt x="316077" y="1377105"/>
                </a:cubicBezTo>
                <a:cubicBezTo>
                  <a:pt x="292548" y="1362237"/>
                  <a:pt x="252118" y="1337992"/>
                  <a:pt x="194790" y="1304372"/>
                </a:cubicBezTo>
                <a:cubicBezTo>
                  <a:pt x="162241" y="1285285"/>
                  <a:pt x="140207" y="1260974"/>
                  <a:pt x="163848" y="1222331"/>
                </a:cubicBezTo>
                <a:cubicBezTo>
                  <a:pt x="174118" y="1205454"/>
                  <a:pt x="184141" y="1192037"/>
                  <a:pt x="193919" y="1182080"/>
                </a:cubicBezTo>
                <a:cubicBezTo>
                  <a:pt x="223789" y="1151541"/>
                  <a:pt x="264106" y="1171431"/>
                  <a:pt x="290159" y="1195073"/>
                </a:cubicBezTo>
                <a:cubicBezTo>
                  <a:pt x="292968" y="1197591"/>
                  <a:pt x="297271" y="1197380"/>
                  <a:pt x="299769" y="1194602"/>
                </a:cubicBezTo>
                <a:cubicBezTo>
                  <a:pt x="300031" y="1194311"/>
                  <a:pt x="300266" y="1193998"/>
                  <a:pt x="300473" y="1193666"/>
                </a:cubicBezTo>
                <a:cubicBezTo>
                  <a:pt x="431471" y="986542"/>
                  <a:pt x="566198" y="777320"/>
                  <a:pt x="704653" y="565999"/>
                </a:cubicBezTo>
                <a:cubicBezTo>
                  <a:pt x="725146" y="534655"/>
                  <a:pt x="752538" y="501169"/>
                  <a:pt x="793057" y="494539"/>
                </a:cubicBezTo>
                <a:cubicBezTo>
                  <a:pt x="825963" y="489136"/>
                  <a:pt x="858467" y="491034"/>
                  <a:pt x="890569" y="500232"/>
                </a:cubicBezTo>
                <a:cubicBezTo>
                  <a:pt x="894241" y="501303"/>
                  <a:pt x="898183" y="499732"/>
                  <a:pt x="900146" y="496414"/>
                </a:cubicBezTo>
                <a:cubicBezTo>
                  <a:pt x="937472" y="434085"/>
                  <a:pt x="958635" y="399058"/>
                  <a:pt x="963636" y="391334"/>
                </a:cubicBezTo>
                <a:cubicBezTo>
                  <a:pt x="986407" y="356173"/>
                  <a:pt x="1025318" y="362000"/>
                  <a:pt x="1052241" y="387717"/>
                </a:cubicBezTo>
                <a:cubicBezTo>
                  <a:pt x="1053930" y="389323"/>
                  <a:pt x="1056600" y="389255"/>
                  <a:pt x="1058206" y="387565"/>
                </a:cubicBezTo>
                <a:cubicBezTo>
                  <a:pt x="1058377" y="387384"/>
                  <a:pt x="1058533" y="387189"/>
                  <a:pt x="1058670" y="386981"/>
                </a:cubicBezTo>
                <a:cubicBezTo>
                  <a:pt x="1143949" y="257813"/>
                  <a:pt x="1221704" y="139338"/>
                  <a:pt x="1291936" y="31557"/>
                </a:cubicBezTo>
                <a:cubicBezTo>
                  <a:pt x="1298945" y="20797"/>
                  <a:pt x="1308121" y="12269"/>
                  <a:pt x="1319462" y="5973"/>
                </a:cubicBezTo>
                <a:cubicBezTo>
                  <a:pt x="1347121" y="-9363"/>
                  <a:pt x="1385965" y="6978"/>
                  <a:pt x="1400565" y="30686"/>
                </a:cubicBezTo>
                <a:cubicBezTo>
                  <a:pt x="1412531" y="50242"/>
                  <a:pt x="1411728" y="70356"/>
                  <a:pt x="1398154" y="91029"/>
                </a:cubicBezTo>
                <a:cubicBezTo>
                  <a:pt x="1277291" y="275114"/>
                  <a:pt x="1196120" y="398277"/>
                  <a:pt x="1154642" y="460517"/>
                </a:cubicBezTo>
                <a:cubicBezTo>
                  <a:pt x="1153074" y="462895"/>
                  <a:pt x="1153706" y="466077"/>
                  <a:pt x="1156052" y="467626"/>
                </a:cubicBezTo>
                <a:cubicBezTo>
                  <a:pt x="1156117" y="467669"/>
                  <a:pt x="1156183" y="467710"/>
                  <a:pt x="1156249" y="467750"/>
                </a:cubicBezTo>
                <a:cubicBezTo>
                  <a:pt x="1197951" y="492798"/>
                  <a:pt x="1204291" y="526016"/>
                  <a:pt x="1175269" y="567405"/>
                </a:cubicBezTo>
                <a:cubicBezTo>
                  <a:pt x="1162187" y="586113"/>
                  <a:pt x="1144841" y="611384"/>
                  <a:pt x="1123232" y="643218"/>
                </a:cubicBezTo>
                <a:cubicBezTo>
                  <a:pt x="1120681" y="646954"/>
                  <a:pt x="1120843" y="651913"/>
                  <a:pt x="1123634" y="655474"/>
                </a:cubicBezTo>
                <a:cubicBezTo>
                  <a:pt x="1167166" y="710927"/>
                  <a:pt x="1192012" y="767586"/>
                  <a:pt x="1149083" y="834090"/>
                </a:cubicBezTo>
                <a:cubicBezTo>
                  <a:pt x="1107337" y="898607"/>
                  <a:pt x="968636" y="1109973"/>
                  <a:pt x="732982" y="1468187"/>
                </a:cubicBezTo>
                <a:cubicBezTo>
                  <a:pt x="730751" y="1471590"/>
                  <a:pt x="731701" y="1476157"/>
                  <a:pt x="735103" y="1478387"/>
                </a:cubicBezTo>
                <a:cubicBezTo>
                  <a:pt x="735198" y="1478450"/>
                  <a:pt x="735295" y="1478510"/>
                  <a:pt x="735393" y="1478568"/>
                </a:cubicBezTo>
                <a:cubicBezTo>
                  <a:pt x="762316" y="1494842"/>
                  <a:pt x="784953" y="1511653"/>
                  <a:pt x="776916" y="1548488"/>
                </a:cubicBezTo>
                <a:cubicBezTo>
                  <a:pt x="765865" y="1598717"/>
                  <a:pt x="720056" y="1643656"/>
                  <a:pt x="667282" y="1608361"/>
                </a:cubicBezTo>
                <a:cubicBezTo>
                  <a:pt x="583745" y="1552461"/>
                  <a:pt x="540927" y="1523708"/>
                  <a:pt x="538828" y="1522100"/>
                </a:cubicBezTo>
                <a:cubicBezTo>
                  <a:pt x="536370" y="1520200"/>
                  <a:pt x="532820" y="1520678"/>
                  <a:pt x="530900" y="1523168"/>
                </a:cubicBezTo>
                <a:cubicBezTo>
                  <a:pt x="530815" y="1523278"/>
                  <a:pt x="530734" y="1523391"/>
                  <a:pt x="530658" y="1523507"/>
                </a:cubicBezTo>
                <a:lnTo>
                  <a:pt x="384322" y="1746526"/>
                </a:lnTo>
                <a:cubicBezTo>
                  <a:pt x="382675" y="1749028"/>
                  <a:pt x="383394" y="1752408"/>
                  <a:pt x="385928" y="1754074"/>
                </a:cubicBezTo>
                <a:cubicBezTo>
                  <a:pt x="385973" y="1754104"/>
                  <a:pt x="386018" y="1754132"/>
                  <a:pt x="386064" y="1754160"/>
                </a:cubicBezTo>
                <a:cubicBezTo>
                  <a:pt x="449755" y="1792804"/>
                  <a:pt x="506213" y="1819928"/>
                  <a:pt x="442522" y="1901232"/>
                </a:cubicBezTo>
                <a:cubicBezTo>
                  <a:pt x="417786" y="1932754"/>
                  <a:pt x="388229" y="1937375"/>
                  <a:pt x="353850" y="1915096"/>
                </a:cubicBezTo>
                <a:cubicBezTo>
                  <a:pt x="254105" y="1850445"/>
                  <a:pt x="145096" y="1778181"/>
                  <a:pt x="26822" y="1698305"/>
                </a:cubicBezTo>
                <a:cubicBezTo>
                  <a:pt x="-16978" y="1668703"/>
                  <a:pt x="368" y="1624769"/>
                  <a:pt x="25817" y="1591283"/>
                </a:cubicBezTo>
                <a:cubicBezTo>
                  <a:pt x="69350" y="1534021"/>
                  <a:pt x="125473" y="1582443"/>
                  <a:pt x="165255" y="1610169"/>
                </a:cubicBezTo>
                <a:close/>
                <a:moveTo>
                  <a:pt x="1353277" y="67334"/>
                </a:moveTo>
                <a:cubicBezTo>
                  <a:pt x="1356087" y="63073"/>
                  <a:pt x="1354911" y="57341"/>
                  <a:pt x="1350650" y="54531"/>
                </a:cubicBezTo>
                <a:cubicBezTo>
                  <a:pt x="1350650" y="54531"/>
                  <a:pt x="1350649" y="54531"/>
                  <a:pt x="1350649" y="54531"/>
                </a:cubicBezTo>
                <a:lnTo>
                  <a:pt x="1349307" y="53646"/>
                </a:lnTo>
                <a:cubicBezTo>
                  <a:pt x="1345046" y="50836"/>
                  <a:pt x="1339314" y="52013"/>
                  <a:pt x="1336504" y="56274"/>
                </a:cubicBezTo>
                <a:lnTo>
                  <a:pt x="1099596" y="415564"/>
                </a:lnTo>
                <a:cubicBezTo>
                  <a:pt x="1096786" y="419825"/>
                  <a:pt x="1097962" y="425558"/>
                  <a:pt x="1102223" y="428368"/>
                </a:cubicBezTo>
                <a:cubicBezTo>
                  <a:pt x="1102223" y="428368"/>
                  <a:pt x="1102224" y="428368"/>
                  <a:pt x="1102224" y="428368"/>
                </a:cubicBezTo>
                <a:lnTo>
                  <a:pt x="1103566" y="429253"/>
                </a:lnTo>
                <a:cubicBezTo>
                  <a:pt x="1107827" y="432062"/>
                  <a:pt x="1113559" y="430886"/>
                  <a:pt x="1116369" y="426625"/>
                </a:cubicBezTo>
                <a:lnTo>
                  <a:pt x="1353277" y="67334"/>
                </a:lnTo>
                <a:close/>
                <a:moveTo>
                  <a:pt x="1088607" y="604106"/>
                </a:moveTo>
                <a:cubicBezTo>
                  <a:pt x="1106332" y="579951"/>
                  <a:pt x="1120999" y="558966"/>
                  <a:pt x="1132608" y="541152"/>
                </a:cubicBezTo>
                <a:cubicBezTo>
                  <a:pt x="1139506" y="530436"/>
                  <a:pt x="1141381" y="520457"/>
                  <a:pt x="1130465" y="512554"/>
                </a:cubicBezTo>
                <a:cubicBezTo>
                  <a:pt x="1082423" y="477773"/>
                  <a:pt x="1042663" y="448082"/>
                  <a:pt x="1011186" y="423481"/>
                </a:cubicBezTo>
                <a:cubicBezTo>
                  <a:pt x="1009702" y="422317"/>
                  <a:pt x="1007555" y="422577"/>
                  <a:pt x="1006391" y="424062"/>
                </a:cubicBezTo>
                <a:cubicBezTo>
                  <a:pt x="1006335" y="424134"/>
                  <a:pt x="1006281" y="424208"/>
                  <a:pt x="1006230" y="424284"/>
                </a:cubicBezTo>
                <a:lnTo>
                  <a:pt x="951782" y="507264"/>
                </a:lnTo>
                <a:cubicBezTo>
                  <a:pt x="948587" y="512141"/>
                  <a:pt x="949965" y="518700"/>
                  <a:pt x="954862" y="521931"/>
                </a:cubicBezTo>
                <a:lnTo>
                  <a:pt x="1081909" y="605312"/>
                </a:lnTo>
                <a:cubicBezTo>
                  <a:pt x="1084136" y="606726"/>
                  <a:pt x="1087061" y="606200"/>
                  <a:pt x="1088607" y="604106"/>
                </a:cubicBezTo>
                <a:close/>
                <a:moveTo>
                  <a:pt x="556174" y="888874"/>
                </a:moveTo>
                <a:lnTo>
                  <a:pt x="485384" y="996767"/>
                </a:lnTo>
                <a:cubicBezTo>
                  <a:pt x="483866" y="999089"/>
                  <a:pt x="484517" y="1002201"/>
                  <a:pt x="486839" y="1003720"/>
                </a:cubicBezTo>
                <a:cubicBezTo>
                  <a:pt x="486845" y="1003724"/>
                  <a:pt x="486851" y="1003728"/>
                  <a:pt x="486858" y="1003732"/>
                </a:cubicBezTo>
                <a:lnTo>
                  <a:pt x="586647" y="1069231"/>
                </a:lnTo>
                <a:cubicBezTo>
                  <a:pt x="597684" y="1076480"/>
                  <a:pt x="600755" y="1091304"/>
                  <a:pt x="593506" y="1102341"/>
                </a:cubicBezTo>
                <a:cubicBezTo>
                  <a:pt x="593497" y="1102355"/>
                  <a:pt x="593487" y="1102369"/>
                  <a:pt x="593478" y="1102383"/>
                </a:cubicBezTo>
                <a:lnTo>
                  <a:pt x="592072" y="1104593"/>
                </a:lnTo>
                <a:cubicBezTo>
                  <a:pt x="584557" y="1116013"/>
                  <a:pt x="569213" y="1119189"/>
                  <a:pt x="557782" y="1111692"/>
                </a:cubicBezTo>
                <a:lnTo>
                  <a:pt x="460939" y="1048135"/>
                </a:lnTo>
                <a:cubicBezTo>
                  <a:pt x="458572" y="1046551"/>
                  <a:pt x="455353" y="1047211"/>
                  <a:pt x="453749" y="1049610"/>
                </a:cubicBezTo>
                <a:cubicBezTo>
                  <a:pt x="453735" y="1049632"/>
                  <a:pt x="453720" y="1049653"/>
                  <a:pt x="453706" y="1049675"/>
                </a:cubicBezTo>
                <a:lnTo>
                  <a:pt x="341460" y="1220723"/>
                </a:lnTo>
                <a:cubicBezTo>
                  <a:pt x="339926" y="1223035"/>
                  <a:pt x="340555" y="1226152"/>
                  <a:pt x="342867" y="1227686"/>
                </a:cubicBezTo>
                <a:cubicBezTo>
                  <a:pt x="343100" y="1227841"/>
                  <a:pt x="343347" y="1227976"/>
                  <a:pt x="343603" y="1228090"/>
                </a:cubicBezTo>
                <a:cubicBezTo>
                  <a:pt x="378965" y="1243941"/>
                  <a:pt x="410218" y="1261220"/>
                  <a:pt x="437365" y="1279927"/>
                </a:cubicBezTo>
                <a:cubicBezTo>
                  <a:pt x="446384" y="1286133"/>
                  <a:pt x="527845" y="1339823"/>
                  <a:pt x="681748" y="1440996"/>
                </a:cubicBezTo>
                <a:cubicBezTo>
                  <a:pt x="685134" y="1443222"/>
                  <a:pt x="689683" y="1442294"/>
                  <a:pt x="691928" y="1438920"/>
                </a:cubicBezTo>
                <a:cubicBezTo>
                  <a:pt x="824310" y="1238761"/>
                  <a:pt x="954237" y="1040879"/>
                  <a:pt x="1081709" y="845275"/>
                </a:cubicBezTo>
                <a:cubicBezTo>
                  <a:pt x="1101220" y="815316"/>
                  <a:pt x="1112315" y="796943"/>
                  <a:pt x="1114994" y="790156"/>
                </a:cubicBezTo>
                <a:cubicBezTo>
                  <a:pt x="1130130" y="751714"/>
                  <a:pt x="1109703" y="723518"/>
                  <a:pt x="1087066" y="688626"/>
                </a:cubicBezTo>
                <a:cubicBezTo>
                  <a:pt x="1074833" y="669784"/>
                  <a:pt x="1064898" y="657707"/>
                  <a:pt x="1057263" y="652393"/>
                </a:cubicBezTo>
                <a:cubicBezTo>
                  <a:pt x="1012704" y="621586"/>
                  <a:pt x="967275" y="591158"/>
                  <a:pt x="920974" y="561110"/>
                </a:cubicBezTo>
                <a:cubicBezTo>
                  <a:pt x="908875" y="553251"/>
                  <a:pt x="896328" y="548452"/>
                  <a:pt x="883336" y="546711"/>
                </a:cubicBezTo>
                <a:cubicBezTo>
                  <a:pt x="837057" y="540482"/>
                  <a:pt x="792521" y="534321"/>
                  <a:pt x="766334" y="567606"/>
                </a:cubicBezTo>
                <a:cubicBezTo>
                  <a:pt x="744322" y="595511"/>
                  <a:pt x="721842" y="628998"/>
                  <a:pt x="698893" y="668065"/>
                </a:cubicBezTo>
                <a:cubicBezTo>
                  <a:pt x="697236" y="670876"/>
                  <a:pt x="698062" y="674477"/>
                  <a:pt x="700768" y="676236"/>
                </a:cubicBezTo>
                <a:lnTo>
                  <a:pt x="808929" y="747160"/>
                </a:lnTo>
                <a:cubicBezTo>
                  <a:pt x="819346" y="754005"/>
                  <a:pt x="822223" y="768023"/>
                  <a:pt x="815354" y="778469"/>
                </a:cubicBezTo>
                <a:cubicBezTo>
                  <a:pt x="814999" y="779010"/>
                  <a:pt x="814620" y="779535"/>
                  <a:pt x="814220" y="780043"/>
                </a:cubicBezTo>
                <a:lnTo>
                  <a:pt x="813081" y="781517"/>
                </a:lnTo>
                <a:cubicBezTo>
                  <a:pt x="804460" y="792368"/>
                  <a:pt x="789007" y="794866"/>
                  <a:pt x="777452" y="787276"/>
                </a:cubicBezTo>
                <a:lnTo>
                  <a:pt x="673644" y="719165"/>
                </a:lnTo>
                <a:cubicBezTo>
                  <a:pt x="671077" y="717482"/>
                  <a:pt x="667647" y="718172"/>
                  <a:pt x="665984" y="720709"/>
                </a:cubicBezTo>
                <a:cubicBezTo>
                  <a:pt x="665970" y="720730"/>
                  <a:pt x="665956" y="720751"/>
                  <a:pt x="665943" y="720773"/>
                </a:cubicBezTo>
                <a:lnTo>
                  <a:pt x="590397" y="835898"/>
                </a:lnTo>
                <a:cubicBezTo>
                  <a:pt x="588193" y="839230"/>
                  <a:pt x="589107" y="843718"/>
                  <a:pt x="592439" y="845922"/>
                </a:cubicBezTo>
                <a:cubicBezTo>
                  <a:pt x="592451" y="845929"/>
                  <a:pt x="592462" y="845937"/>
                  <a:pt x="592473" y="845944"/>
                </a:cubicBezTo>
                <a:lnTo>
                  <a:pt x="698491" y="915529"/>
                </a:lnTo>
                <a:cubicBezTo>
                  <a:pt x="708692" y="922232"/>
                  <a:pt x="711528" y="935935"/>
                  <a:pt x="704825" y="946136"/>
                </a:cubicBezTo>
                <a:cubicBezTo>
                  <a:pt x="704399" y="946785"/>
                  <a:pt x="703939" y="947410"/>
                  <a:pt x="703447" y="948011"/>
                </a:cubicBezTo>
                <a:lnTo>
                  <a:pt x="701840" y="949953"/>
                </a:lnTo>
                <a:cubicBezTo>
                  <a:pt x="693654" y="961313"/>
                  <a:pt x="677886" y="964075"/>
                  <a:pt x="666277" y="956181"/>
                </a:cubicBezTo>
                <a:lnTo>
                  <a:pt x="565014" y="887132"/>
                </a:lnTo>
                <a:cubicBezTo>
                  <a:pt x="562151" y="885160"/>
                  <a:pt x="558215" y="885908"/>
                  <a:pt x="556222" y="888803"/>
                </a:cubicBezTo>
                <a:cubicBezTo>
                  <a:pt x="556206" y="888826"/>
                  <a:pt x="556190" y="888850"/>
                  <a:pt x="556174" y="888874"/>
                </a:cubicBezTo>
                <a:close/>
                <a:moveTo>
                  <a:pt x="722735" y="1547282"/>
                </a:moveTo>
                <a:cubicBezTo>
                  <a:pt x="727024" y="1540750"/>
                  <a:pt x="725228" y="1531980"/>
                  <a:pt x="718717" y="1527659"/>
                </a:cubicBezTo>
                <a:cubicBezTo>
                  <a:pt x="563921" y="1424610"/>
                  <a:pt x="467882" y="1360808"/>
                  <a:pt x="430600" y="1336251"/>
                </a:cubicBezTo>
                <a:cubicBezTo>
                  <a:pt x="369923" y="1296269"/>
                  <a:pt x="311925" y="1267269"/>
                  <a:pt x="242474" y="1222800"/>
                </a:cubicBezTo>
                <a:cubicBezTo>
                  <a:pt x="235300" y="1218242"/>
                  <a:pt x="225810" y="1220271"/>
                  <a:pt x="221177" y="1227354"/>
                </a:cubicBezTo>
                <a:lnTo>
                  <a:pt x="213743" y="1238672"/>
                </a:lnTo>
                <a:cubicBezTo>
                  <a:pt x="209546" y="1245075"/>
                  <a:pt x="211334" y="1253669"/>
                  <a:pt x="217737" y="1257867"/>
                </a:cubicBezTo>
                <a:cubicBezTo>
                  <a:pt x="217856" y="1257944"/>
                  <a:pt x="217976" y="1258020"/>
                  <a:pt x="218096" y="1258094"/>
                </a:cubicBezTo>
                <a:cubicBezTo>
                  <a:pt x="264776" y="1286825"/>
                  <a:pt x="329070" y="1323459"/>
                  <a:pt x="384188" y="1359357"/>
                </a:cubicBezTo>
                <a:cubicBezTo>
                  <a:pt x="482727" y="1423517"/>
                  <a:pt x="585821" y="1492186"/>
                  <a:pt x="693468" y="1565365"/>
                </a:cubicBezTo>
                <a:cubicBezTo>
                  <a:pt x="700023" y="1569802"/>
                  <a:pt x="708934" y="1568085"/>
                  <a:pt x="713370" y="1561530"/>
                </a:cubicBezTo>
                <a:cubicBezTo>
                  <a:pt x="713412" y="1561469"/>
                  <a:pt x="713452" y="1561408"/>
                  <a:pt x="713493" y="1561346"/>
                </a:cubicBezTo>
                <a:lnTo>
                  <a:pt x="722735" y="1547282"/>
                </a:lnTo>
                <a:close/>
                <a:moveTo>
                  <a:pt x="488012" y="1496066"/>
                </a:moveTo>
                <a:cubicBezTo>
                  <a:pt x="489891" y="1493184"/>
                  <a:pt x="489078" y="1489326"/>
                  <a:pt x="486196" y="1487447"/>
                </a:cubicBezTo>
                <a:cubicBezTo>
                  <a:pt x="486196" y="1487447"/>
                  <a:pt x="486196" y="1487447"/>
                  <a:pt x="486196" y="1487447"/>
                </a:cubicBezTo>
                <a:lnTo>
                  <a:pt x="368938" y="1411007"/>
                </a:lnTo>
                <a:cubicBezTo>
                  <a:pt x="366056" y="1409129"/>
                  <a:pt x="362198" y="1409942"/>
                  <a:pt x="360319" y="1412824"/>
                </a:cubicBezTo>
                <a:lnTo>
                  <a:pt x="215267" y="1635333"/>
                </a:lnTo>
                <a:cubicBezTo>
                  <a:pt x="213389" y="1638215"/>
                  <a:pt x="214202" y="1642074"/>
                  <a:pt x="217083" y="1643952"/>
                </a:cubicBezTo>
                <a:cubicBezTo>
                  <a:pt x="217083" y="1643952"/>
                  <a:pt x="217084" y="1643952"/>
                  <a:pt x="217084" y="1643952"/>
                </a:cubicBezTo>
                <a:lnTo>
                  <a:pt x="334341" y="1720392"/>
                </a:lnTo>
                <a:cubicBezTo>
                  <a:pt x="337223" y="1722270"/>
                  <a:pt x="341082" y="1721457"/>
                  <a:pt x="342960" y="1718575"/>
                </a:cubicBezTo>
                <a:lnTo>
                  <a:pt x="488012" y="1496066"/>
                </a:lnTo>
                <a:close/>
                <a:moveTo>
                  <a:pt x="417448" y="1848848"/>
                </a:moveTo>
                <a:cubicBezTo>
                  <a:pt x="421042" y="1843376"/>
                  <a:pt x="419520" y="1836027"/>
                  <a:pt x="414048" y="1832432"/>
                </a:cubicBezTo>
                <a:lnTo>
                  <a:pt x="85243" y="1616448"/>
                </a:lnTo>
                <a:cubicBezTo>
                  <a:pt x="79771" y="1612854"/>
                  <a:pt x="72422" y="1614376"/>
                  <a:pt x="68827" y="1619848"/>
                </a:cubicBezTo>
                <a:lnTo>
                  <a:pt x="53972" y="1642462"/>
                </a:lnTo>
                <a:cubicBezTo>
                  <a:pt x="50378" y="1647934"/>
                  <a:pt x="51900" y="1655284"/>
                  <a:pt x="57372" y="1658878"/>
                </a:cubicBezTo>
                <a:lnTo>
                  <a:pt x="386177" y="1874862"/>
                </a:lnTo>
                <a:cubicBezTo>
                  <a:pt x="391649" y="1878456"/>
                  <a:pt x="398998" y="1876934"/>
                  <a:pt x="402593" y="1871462"/>
                </a:cubicBezTo>
                <a:lnTo>
                  <a:pt x="417448" y="1848848"/>
                </a:lnTo>
                <a:close/>
              </a:path>
            </a:pathLst>
          </a:custGeom>
          <a:solidFill>
            <a:srgbClr val="E94190"/>
          </a:solidFill>
          <a:ln w="6697" cap="flat">
            <a:noFill/>
            <a:prstDash val="solid"/>
            <a:miter/>
          </a:ln>
        </p:spPr>
        <p:txBody>
          <a:bodyPr rtlCol="0" anchor="ctr"/>
          <a:lstStyle/>
          <a:p>
            <a:endParaRPr lang="en-US"/>
          </a:p>
        </p:txBody>
      </p:sp>
      <p:grpSp>
        <p:nvGrpSpPr>
          <p:cNvPr id="10" name="Files" descr="{&quot;Key&quot;:&quot;POWER_USER_SHAPE_ICON&quot;,&quot;Value&quot;:&quot;POWER_USER_SHAPE_ICON_STYLE_1&quot;}">
            <a:extLst>
              <a:ext uri="{FF2B5EF4-FFF2-40B4-BE49-F238E27FC236}">
                <a16:creationId xmlns:a16="http://schemas.microsoft.com/office/drawing/2014/main" id="{2BED7192-D89B-5781-547F-2C52CB648063}"/>
              </a:ext>
            </a:extLst>
          </p:cNvPr>
          <p:cNvGrpSpPr>
            <a:grpSpLocks noChangeAspect="1"/>
          </p:cNvGrpSpPr>
          <p:nvPr/>
        </p:nvGrpSpPr>
        <p:grpSpPr>
          <a:xfrm>
            <a:off x="6521455" y="3123761"/>
            <a:ext cx="281350" cy="386857"/>
            <a:chOff x="6437937" y="2623150"/>
            <a:chExt cx="394854" cy="542925"/>
          </a:xfrm>
          <a:solidFill>
            <a:schemeClr val="accent1"/>
          </a:solidFill>
        </p:grpSpPr>
        <p:sp>
          <p:nvSpPr>
            <p:cNvPr id="12" name="Freeform: Shape 1031">
              <a:extLst>
                <a:ext uri="{FF2B5EF4-FFF2-40B4-BE49-F238E27FC236}">
                  <a16:creationId xmlns:a16="http://schemas.microsoft.com/office/drawing/2014/main" id="{80141248-BA41-9653-A0FF-A7A3536E34BA}"/>
                </a:ext>
              </a:extLst>
            </p:cNvPr>
            <p:cNvSpPr>
              <a:spLocks/>
            </p:cNvSpPr>
            <p:nvPr/>
          </p:nvSpPr>
          <p:spPr bwMode="auto">
            <a:xfrm>
              <a:off x="6437937" y="2672508"/>
              <a:ext cx="360685" cy="493567"/>
            </a:xfrm>
            <a:custGeom>
              <a:avLst/>
              <a:gdLst>
                <a:gd name="connsiteX0" fmla="*/ 0 w 360685"/>
                <a:gd name="connsiteY0" fmla="*/ 0 h 493567"/>
                <a:gd name="connsiteX1" fmla="*/ 60747 w 360685"/>
                <a:gd name="connsiteY1" fmla="*/ 0 h 493567"/>
                <a:gd name="connsiteX2" fmla="*/ 60747 w 360685"/>
                <a:gd name="connsiteY2" fmla="*/ 15187 h 493567"/>
                <a:gd name="connsiteX3" fmla="*/ 18984 w 360685"/>
                <a:gd name="connsiteY3" fmla="*/ 15187 h 493567"/>
                <a:gd name="connsiteX4" fmla="*/ 18984 w 360685"/>
                <a:gd name="connsiteY4" fmla="*/ 474584 h 493567"/>
                <a:gd name="connsiteX5" fmla="*/ 345498 w 360685"/>
                <a:gd name="connsiteY5" fmla="*/ 474584 h 493567"/>
                <a:gd name="connsiteX6" fmla="*/ 345498 w 360685"/>
                <a:gd name="connsiteY6" fmla="*/ 482177 h 493567"/>
                <a:gd name="connsiteX7" fmla="*/ 353092 w 360685"/>
                <a:gd name="connsiteY7" fmla="*/ 482177 h 493567"/>
                <a:gd name="connsiteX8" fmla="*/ 353092 w 360685"/>
                <a:gd name="connsiteY8" fmla="*/ 474584 h 493567"/>
                <a:gd name="connsiteX9" fmla="*/ 345498 w 360685"/>
                <a:gd name="connsiteY9" fmla="*/ 474584 h 493567"/>
                <a:gd name="connsiteX10" fmla="*/ 345498 w 360685"/>
                <a:gd name="connsiteY10" fmla="*/ 436615 h 493567"/>
                <a:gd name="connsiteX11" fmla="*/ 360685 w 360685"/>
                <a:gd name="connsiteY11" fmla="*/ 436615 h 493567"/>
                <a:gd name="connsiteX12" fmla="*/ 360685 w 360685"/>
                <a:gd name="connsiteY12" fmla="*/ 482177 h 493567"/>
                <a:gd name="connsiteX13" fmla="*/ 360685 w 360685"/>
                <a:gd name="connsiteY13" fmla="*/ 493567 h 493567"/>
                <a:gd name="connsiteX14" fmla="*/ 0 w 360685"/>
                <a:gd name="connsiteY14" fmla="*/ 493567 h 49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685" h="493567">
                  <a:moveTo>
                    <a:pt x="0" y="0"/>
                  </a:moveTo>
                  <a:lnTo>
                    <a:pt x="60747" y="0"/>
                  </a:lnTo>
                  <a:lnTo>
                    <a:pt x="60747" y="15187"/>
                  </a:lnTo>
                  <a:lnTo>
                    <a:pt x="18984" y="15187"/>
                  </a:lnTo>
                  <a:lnTo>
                    <a:pt x="18984" y="474584"/>
                  </a:lnTo>
                  <a:lnTo>
                    <a:pt x="345498" y="474584"/>
                  </a:lnTo>
                  <a:lnTo>
                    <a:pt x="345498" y="482177"/>
                  </a:lnTo>
                  <a:lnTo>
                    <a:pt x="353092" y="482177"/>
                  </a:lnTo>
                  <a:lnTo>
                    <a:pt x="353092" y="474584"/>
                  </a:lnTo>
                  <a:lnTo>
                    <a:pt x="345498" y="474584"/>
                  </a:lnTo>
                  <a:lnTo>
                    <a:pt x="345498" y="436615"/>
                  </a:lnTo>
                  <a:lnTo>
                    <a:pt x="360685" y="436615"/>
                  </a:lnTo>
                  <a:lnTo>
                    <a:pt x="360685" y="482177"/>
                  </a:lnTo>
                  <a:lnTo>
                    <a:pt x="360685" y="493567"/>
                  </a:lnTo>
                  <a:lnTo>
                    <a:pt x="0" y="493567"/>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fr-FR"/>
            </a:p>
          </p:txBody>
        </p:sp>
        <p:sp>
          <p:nvSpPr>
            <p:cNvPr id="13" name="Freeform 885">
              <a:extLst>
                <a:ext uri="{FF2B5EF4-FFF2-40B4-BE49-F238E27FC236}">
                  <a16:creationId xmlns:a16="http://schemas.microsoft.com/office/drawing/2014/main" id="{67448800-7894-6BFB-8633-8AE37A6D0DC8}"/>
                </a:ext>
              </a:extLst>
            </p:cNvPr>
            <p:cNvSpPr>
              <a:spLocks/>
            </p:cNvSpPr>
            <p:nvPr/>
          </p:nvSpPr>
          <p:spPr bwMode="auto">
            <a:xfrm>
              <a:off x="6487293" y="2623150"/>
              <a:ext cx="345498" cy="493567"/>
            </a:xfrm>
            <a:custGeom>
              <a:avLst/>
              <a:gdLst>
                <a:gd name="T0" fmla="*/ 89 w 91"/>
                <a:gd name="T1" fmla="*/ 128 h 130"/>
                <a:gd name="T2" fmla="*/ 89 w 91"/>
                <a:gd name="T3" fmla="*/ 125 h 130"/>
                <a:gd name="T4" fmla="*/ 5 w 91"/>
                <a:gd name="T5" fmla="*/ 125 h 130"/>
                <a:gd name="T6" fmla="*/ 5 w 91"/>
                <a:gd name="T7" fmla="*/ 4 h 130"/>
                <a:gd name="T8" fmla="*/ 64 w 91"/>
                <a:gd name="T9" fmla="*/ 4 h 130"/>
                <a:gd name="T10" fmla="*/ 87 w 91"/>
                <a:gd name="T11" fmla="*/ 27 h 130"/>
                <a:gd name="T12" fmla="*/ 87 w 91"/>
                <a:gd name="T13" fmla="*/ 128 h 130"/>
                <a:gd name="T14" fmla="*/ 89 w 91"/>
                <a:gd name="T15" fmla="*/ 128 h 130"/>
                <a:gd name="T16" fmla="*/ 89 w 91"/>
                <a:gd name="T17" fmla="*/ 125 h 130"/>
                <a:gd name="T18" fmla="*/ 89 w 91"/>
                <a:gd name="T19" fmla="*/ 128 h 130"/>
                <a:gd name="T20" fmla="*/ 91 w 91"/>
                <a:gd name="T21" fmla="*/ 128 h 130"/>
                <a:gd name="T22" fmla="*/ 91 w 91"/>
                <a:gd name="T23" fmla="*/ 25 h 130"/>
                <a:gd name="T24" fmla="*/ 66 w 91"/>
                <a:gd name="T25" fmla="*/ 0 h 130"/>
                <a:gd name="T26" fmla="*/ 0 w 91"/>
                <a:gd name="T27" fmla="*/ 0 h 130"/>
                <a:gd name="T28" fmla="*/ 0 w 91"/>
                <a:gd name="T29" fmla="*/ 130 h 130"/>
                <a:gd name="T30" fmla="*/ 91 w 91"/>
                <a:gd name="T31" fmla="*/ 130 h 130"/>
                <a:gd name="T32" fmla="*/ 91 w 91"/>
                <a:gd name="T33" fmla="*/ 128 h 130"/>
                <a:gd name="T34" fmla="*/ 89 w 91"/>
                <a:gd name="T35"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30">
                  <a:moveTo>
                    <a:pt x="89" y="128"/>
                  </a:moveTo>
                  <a:lnTo>
                    <a:pt x="89" y="125"/>
                  </a:lnTo>
                  <a:lnTo>
                    <a:pt x="5" y="125"/>
                  </a:lnTo>
                  <a:lnTo>
                    <a:pt x="5" y="4"/>
                  </a:lnTo>
                  <a:lnTo>
                    <a:pt x="64" y="4"/>
                  </a:lnTo>
                  <a:lnTo>
                    <a:pt x="87" y="27"/>
                  </a:lnTo>
                  <a:lnTo>
                    <a:pt x="87" y="128"/>
                  </a:lnTo>
                  <a:lnTo>
                    <a:pt x="89" y="128"/>
                  </a:lnTo>
                  <a:lnTo>
                    <a:pt x="89" y="125"/>
                  </a:lnTo>
                  <a:lnTo>
                    <a:pt x="89" y="128"/>
                  </a:lnTo>
                  <a:lnTo>
                    <a:pt x="91" y="128"/>
                  </a:lnTo>
                  <a:lnTo>
                    <a:pt x="91" y="25"/>
                  </a:lnTo>
                  <a:lnTo>
                    <a:pt x="66" y="0"/>
                  </a:lnTo>
                  <a:lnTo>
                    <a:pt x="0" y="0"/>
                  </a:lnTo>
                  <a:lnTo>
                    <a:pt x="0" y="130"/>
                  </a:lnTo>
                  <a:lnTo>
                    <a:pt x="91" y="130"/>
                  </a:lnTo>
                  <a:lnTo>
                    <a:pt x="91" y="128"/>
                  </a:lnTo>
                  <a:lnTo>
                    <a:pt x="89" y="128"/>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86">
              <a:extLst>
                <a:ext uri="{FF2B5EF4-FFF2-40B4-BE49-F238E27FC236}">
                  <a16:creationId xmlns:a16="http://schemas.microsoft.com/office/drawing/2014/main" id="{85CD2692-1F36-DEE8-53D6-6DC8B7E7705C}"/>
                </a:ext>
              </a:extLst>
            </p:cNvPr>
            <p:cNvSpPr>
              <a:spLocks/>
            </p:cNvSpPr>
            <p:nvPr/>
          </p:nvSpPr>
          <p:spPr bwMode="auto">
            <a:xfrm>
              <a:off x="6726484" y="2630743"/>
              <a:ext cx="98714" cy="98713"/>
            </a:xfrm>
            <a:custGeom>
              <a:avLst/>
              <a:gdLst>
                <a:gd name="T0" fmla="*/ 0 w 26"/>
                <a:gd name="T1" fmla="*/ 0 h 26"/>
                <a:gd name="T2" fmla="*/ 0 w 26"/>
                <a:gd name="T3" fmla="*/ 26 h 26"/>
                <a:gd name="T4" fmla="*/ 26 w 26"/>
                <a:gd name="T5" fmla="*/ 26 h 26"/>
                <a:gd name="T6" fmla="*/ 26 w 26"/>
                <a:gd name="T7" fmla="*/ 22 h 26"/>
                <a:gd name="T8" fmla="*/ 4 w 26"/>
                <a:gd name="T9" fmla="*/ 22 h 26"/>
                <a:gd name="T10" fmla="*/ 4 w 26"/>
                <a:gd name="T11" fmla="*/ 0 h 26"/>
                <a:gd name="T12" fmla="*/ 0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0" y="0"/>
                  </a:moveTo>
                  <a:lnTo>
                    <a:pt x="0" y="26"/>
                  </a:lnTo>
                  <a:lnTo>
                    <a:pt x="26" y="26"/>
                  </a:lnTo>
                  <a:lnTo>
                    <a:pt x="26" y="22"/>
                  </a:lnTo>
                  <a:lnTo>
                    <a:pt x="4" y="22"/>
                  </a:lnTo>
                  <a:lnTo>
                    <a:pt x="4"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5" name="Line 887">
              <a:extLst>
                <a:ext uri="{FF2B5EF4-FFF2-40B4-BE49-F238E27FC236}">
                  <a16:creationId xmlns:a16="http://schemas.microsoft.com/office/drawing/2014/main" id="{67B27142-6656-2B4B-F156-1F5950D69C98}"/>
                </a:ext>
              </a:extLst>
            </p:cNvPr>
            <p:cNvSpPr>
              <a:spLocks noChangeShapeType="1"/>
            </p:cNvSpPr>
            <p:nvPr/>
          </p:nvSpPr>
          <p:spPr bwMode="auto">
            <a:xfrm>
              <a:off x="6517666" y="2680101"/>
              <a:ext cx="216412"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 name="Rectangle 888">
              <a:extLst>
                <a:ext uri="{FF2B5EF4-FFF2-40B4-BE49-F238E27FC236}">
                  <a16:creationId xmlns:a16="http://schemas.microsoft.com/office/drawing/2014/main" id="{93763A62-4566-5188-1A34-70E16545E0B8}"/>
                </a:ext>
              </a:extLst>
            </p:cNvPr>
            <p:cNvSpPr>
              <a:spLocks noChangeArrowheads="1"/>
            </p:cNvSpPr>
            <p:nvPr/>
          </p:nvSpPr>
          <p:spPr bwMode="auto">
            <a:xfrm>
              <a:off x="6517666" y="2672508"/>
              <a:ext cx="216412" cy="15187"/>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7" name="Line 889">
              <a:extLst>
                <a:ext uri="{FF2B5EF4-FFF2-40B4-BE49-F238E27FC236}">
                  <a16:creationId xmlns:a16="http://schemas.microsoft.com/office/drawing/2014/main" id="{8AE494B9-ADC5-4FD7-86A4-BD509C6B0E99}"/>
                </a:ext>
              </a:extLst>
            </p:cNvPr>
            <p:cNvSpPr>
              <a:spLocks noChangeShapeType="1"/>
            </p:cNvSpPr>
            <p:nvPr/>
          </p:nvSpPr>
          <p:spPr bwMode="auto">
            <a:xfrm>
              <a:off x="6517666" y="2756035"/>
              <a:ext cx="280954"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Rectangle 890">
              <a:extLst>
                <a:ext uri="{FF2B5EF4-FFF2-40B4-BE49-F238E27FC236}">
                  <a16:creationId xmlns:a16="http://schemas.microsoft.com/office/drawing/2014/main" id="{2F1EC8F1-BA9D-8BE2-7C5B-A35DBBA0CBD6}"/>
                </a:ext>
              </a:extLst>
            </p:cNvPr>
            <p:cNvSpPr>
              <a:spLocks noChangeArrowheads="1"/>
            </p:cNvSpPr>
            <p:nvPr/>
          </p:nvSpPr>
          <p:spPr bwMode="auto">
            <a:xfrm>
              <a:off x="6517666" y="2748441"/>
              <a:ext cx="280954" cy="15187"/>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9" name="Line 891">
              <a:extLst>
                <a:ext uri="{FF2B5EF4-FFF2-40B4-BE49-F238E27FC236}">
                  <a16:creationId xmlns:a16="http://schemas.microsoft.com/office/drawing/2014/main" id="{013E74DE-5566-5CC4-8F51-EB77721769B3}"/>
                </a:ext>
              </a:extLst>
            </p:cNvPr>
            <p:cNvSpPr>
              <a:spLocks noChangeShapeType="1"/>
            </p:cNvSpPr>
            <p:nvPr/>
          </p:nvSpPr>
          <p:spPr bwMode="auto">
            <a:xfrm>
              <a:off x="6517666" y="2828170"/>
              <a:ext cx="280954"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Rectangle 892">
              <a:extLst>
                <a:ext uri="{FF2B5EF4-FFF2-40B4-BE49-F238E27FC236}">
                  <a16:creationId xmlns:a16="http://schemas.microsoft.com/office/drawing/2014/main" id="{BAD3AEFF-1D8D-F8B1-5790-B15553B13798}"/>
                </a:ext>
              </a:extLst>
            </p:cNvPr>
            <p:cNvSpPr>
              <a:spLocks noChangeArrowheads="1"/>
            </p:cNvSpPr>
            <p:nvPr/>
          </p:nvSpPr>
          <p:spPr bwMode="auto">
            <a:xfrm>
              <a:off x="6517666" y="2820577"/>
              <a:ext cx="280954" cy="15187"/>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1" name="Line 893">
              <a:extLst>
                <a:ext uri="{FF2B5EF4-FFF2-40B4-BE49-F238E27FC236}">
                  <a16:creationId xmlns:a16="http://schemas.microsoft.com/office/drawing/2014/main" id="{79D43722-0C65-7111-46EF-2E9B1ABC0291}"/>
                </a:ext>
              </a:extLst>
            </p:cNvPr>
            <p:cNvSpPr>
              <a:spLocks noChangeShapeType="1"/>
            </p:cNvSpPr>
            <p:nvPr/>
          </p:nvSpPr>
          <p:spPr bwMode="auto">
            <a:xfrm>
              <a:off x="6517666" y="2904104"/>
              <a:ext cx="280954"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Rectangle 894">
              <a:extLst>
                <a:ext uri="{FF2B5EF4-FFF2-40B4-BE49-F238E27FC236}">
                  <a16:creationId xmlns:a16="http://schemas.microsoft.com/office/drawing/2014/main" id="{F0AC4D5D-6033-DD2F-EC1E-37E841C1F77B}"/>
                </a:ext>
              </a:extLst>
            </p:cNvPr>
            <p:cNvSpPr>
              <a:spLocks noChangeArrowheads="1"/>
            </p:cNvSpPr>
            <p:nvPr/>
          </p:nvSpPr>
          <p:spPr bwMode="auto">
            <a:xfrm>
              <a:off x="6517666" y="2892715"/>
              <a:ext cx="280954" cy="18985"/>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3" name="Line 895">
              <a:extLst>
                <a:ext uri="{FF2B5EF4-FFF2-40B4-BE49-F238E27FC236}">
                  <a16:creationId xmlns:a16="http://schemas.microsoft.com/office/drawing/2014/main" id="{8654B104-6E5A-F00A-CFAB-3B9072AF23A5}"/>
                </a:ext>
              </a:extLst>
            </p:cNvPr>
            <p:cNvSpPr>
              <a:spLocks noChangeShapeType="1"/>
            </p:cNvSpPr>
            <p:nvPr/>
          </p:nvSpPr>
          <p:spPr bwMode="auto">
            <a:xfrm>
              <a:off x="6517666" y="2976242"/>
              <a:ext cx="216412" cy="0"/>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Rectangle 896">
              <a:extLst>
                <a:ext uri="{FF2B5EF4-FFF2-40B4-BE49-F238E27FC236}">
                  <a16:creationId xmlns:a16="http://schemas.microsoft.com/office/drawing/2014/main" id="{0B90A968-B313-EB78-D451-E54E2682CF24}"/>
                </a:ext>
              </a:extLst>
            </p:cNvPr>
            <p:cNvSpPr>
              <a:spLocks noChangeArrowheads="1"/>
            </p:cNvSpPr>
            <p:nvPr/>
          </p:nvSpPr>
          <p:spPr bwMode="auto">
            <a:xfrm>
              <a:off x="6517666" y="2968648"/>
              <a:ext cx="216412" cy="15187"/>
            </a:xfrm>
            <a:prstGeom prst="rect">
              <a:avLst/>
            </a:prstGeom>
            <a:grpFill/>
            <a:ln>
              <a:noFill/>
            </a:ln>
          </p:spPr>
          <p:txBody>
            <a:bodyPr vert="horz" wrap="square" lIns="91440" tIns="45720" rIns="91440" bIns="45720" numCol="1" anchor="t" anchorCtr="0" compatLnSpc="1">
              <a:prstTxWarp prst="textNoShape">
                <a:avLst/>
              </a:prstTxWarp>
            </a:bodyPr>
            <a:lstStyle/>
            <a:p>
              <a:endParaRPr lang="fr-FR"/>
            </a:p>
          </p:txBody>
        </p:sp>
      </p:grpSp>
      <p:pic>
        <p:nvPicPr>
          <p:cNvPr id="5" name="Image 4">
            <a:extLst>
              <a:ext uri="{FF2B5EF4-FFF2-40B4-BE49-F238E27FC236}">
                <a16:creationId xmlns:a16="http://schemas.microsoft.com/office/drawing/2014/main" id="{8AAC9ED1-CD96-106D-7CE9-0C0599FF95D5}"/>
              </a:ext>
            </a:extLst>
          </p:cNvPr>
          <p:cNvPicPr>
            <a:picLocks noChangeAspect="1"/>
          </p:cNvPicPr>
          <p:nvPr/>
        </p:nvPicPr>
        <p:blipFill>
          <a:blip r:embed="rId6"/>
          <a:srcRect t="1178" b="-4951"/>
          <a:stretch>
            <a:fillRect/>
          </a:stretch>
        </p:blipFill>
        <p:spPr>
          <a:xfrm>
            <a:off x="10250081" y="205118"/>
            <a:ext cx="849328" cy="963663"/>
          </a:xfrm>
          <a:prstGeom prst="rect">
            <a:avLst/>
          </a:prstGeom>
        </p:spPr>
      </p:pic>
      <p:sp>
        <p:nvSpPr>
          <p:cNvPr id="11" name="ZoneTexte 10">
            <a:extLst>
              <a:ext uri="{FF2B5EF4-FFF2-40B4-BE49-F238E27FC236}">
                <a16:creationId xmlns:a16="http://schemas.microsoft.com/office/drawing/2014/main" id="{EE07173A-0608-FAAE-34B8-5BD9E4D4F42D}"/>
              </a:ext>
            </a:extLst>
          </p:cNvPr>
          <p:cNvSpPr txBox="1"/>
          <p:nvPr/>
        </p:nvSpPr>
        <p:spPr>
          <a:xfrm>
            <a:off x="493677" y="6121400"/>
            <a:ext cx="11184273" cy="304800"/>
          </a:xfrm>
          <a:prstGeom prst="rect">
            <a:avLst/>
          </a:prstGeom>
          <a:solidFill>
            <a:schemeClr val="bg1">
              <a:lumMod val="95000"/>
            </a:schemeClr>
          </a:solidFill>
          <a:ln w="6350">
            <a:noFill/>
            <a:miter lim="800000"/>
          </a:ln>
        </p:spPr>
        <p:txBody>
          <a:bodyPr vert="horz" wrap="square" lIns="0" tIns="0" rIns="0" bIns="0" rtlCol="0" anchor="ctr">
            <a:noAutofit/>
          </a:bodyPr>
          <a:lstStyle/>
          <a:p>
            <a:pPr marL="177800" algn="ctr">
              <a:spcBef>
                <a:spcPts val="300"/>
              </a:spcBef>
              <a:spcAft>
                <a:spcPts val="300"/>
              </a:spcAft>
              <a:buNone/>
            </a:pPr>
            <a:r>
              <a:rPr lang="fr-FR" sz="1200" i="1"/>
              <a:t>A noter, le Projet Personnalisé d’Accompagnement structuré (PPA) n’est pas inclus dans la vague 2 car il fait aujourd’hui l’objet de travaux par la HAS.</a:t>
            </a:r>
          </a:p>
        </p:txBody>
      </p:sp>
      <p:pic>
        <p:nvPicPr>
          <p:cNvPr id="2" name="Image 1">
            <a:extLst>
              <a:ext uri="{FF2B5EF4-FFF2-40B4-BE49-F238E27FC236}">
                <a16:creationId xmlns:a16="http://schemas.microsoft.com/office/drawing/2014/main" id="{8F399608-C82C-1B41-A070-BDCF49F7EA5B}"/>
              </a:ext>
            </a:extLst>
          </p:cNvPr>
          <p:cNvPicPr>
            <a:picLocks noChangeAspect="1"/>
          </p:cNvPicPr>
          <p:nvPr/>
        </p:nvPicPr>
        <p:blipFill>
          <a:blip r:embed="rId7"/>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60828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DB17-22F8-A2D0-54CF-BDF0CE143EBF}"/>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572B326D-AEEF-8685-A485-BC97F0D24D40}"/>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5" name="Rectangle 4">
            <a:extLst>
              <a:ext uri="{FF2B5EF4-FFF2-40B4-BE49-F238E27FC236}">
                <a16:creationId xmlns:a16="http://schemas.microsoft.com/office/drawing/2014/main" id="{98914F37-355B-3F00-7155-C242E698ACB2}"/>
              </a:ext>
            </a:extLst>
          </p:cNvPr>
          <p:cNvSpPr/>
          <p:nvPr/>
        </p:nvSpPr>
        <p:spPr>
          <a:xfrm>
            <a:off x="419725" y="356895"/>
            <a:ext cx="1079292" cy="573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srgbClr val="FFFFFF"/>
              </a:solidFill>
              <a:latin typeface="Arial"/>
            </a:endParaRPr>
          </a:p>
        </p:txBody>
      </p:sp>
      <p:pic>
        <p:nvPicPr>
          <p:cNvPr id="7" name="Image 6">
            <a:extLst>
              <a:ext uri="{FF2B5EF4-FFF2-40B4-BE49-F238E27FC236}">
                <a16:creationId xmlns:a16="http://schemas.microsoft.com/office/drawing/2014/main" id="{AC5A3915-EF06-C3AD-CD9A-645BAE58108F}"/>
              </a:ext>
            </a:extLst>
          </p:cNvPr>
          <p:cNvPicPr>
            <a:picLocks noChangeAspect="1"/>
          </p:cNvPicPr>
          <p:nvPr/>
        </p:nvPicPr>
        <p:blipFill>
          <a:blip r:embed="rId4"/>
          <a:stretch>
            <a:fillRect/>
          </a:stretch>
        </p:blipFill>
        <p:spPr>
          <a:xfrm>
            <a:off x="11313267" y="205117"/>
            <a:ext cx="534865" cy="736925"/>
          </a:xfrm>
          <a:prstGeom prst="rect">
            <a:avLst/>
          </a:prstGeom>
        </p:spPr>
      </p:pic>
      <p:sp>
        <p:nvSpPr>
          <p:cNvPr id="50" name="Title 1">
            <a:extLst>
              <a:ext uri="{FF2B5EF4-FFF2-40B4-BE49-F238E27FC236}">
                <a16:creationId xmlns:a16="http://schemas.microsoft.com/office/drawing/2014/main" id="{73872884-78CF-0CCA-3834-2E4F463F9D9E}"/>
              </a:ext>
            </a:extLst>
          </p:cNvPr>
          <p:cNvSpPr txBox="1">
            <a:spLocks/>
          </p:cNvSpPr>
          <p:nvPr/>
        </p:nvSpPr>
        <p:spPr>
          <a:xfrm>
            <a:off x="429130" y="301218"/>
            <a:ext cx="4672260" cy="586427"/>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r>
              <a:rPr lang="fr-FR" sz="2400">
                <a:solidFill>
                  <a:srgbClr val="4472C4"/>
                </a:solidFill>
              </a:rPr>
              <a:t>Sécurité des SI - Renforcer la sécurité des logiciels </a:t>
            </a:r>
            <a:endParaRPr lang="en-US" sz="1200">
              <a:solidFill>
                <a:srgbClr val="4472C4"/>
              </a:solidFill>
            </a:endParaRPr>
          </a:p>
        </p:txBody>
      </p:sp>
      <p:sp>
        <p:nvSpPr>
          <p:cNvPr id="2" name="Ellipse 1">
            <a:extLst>
              <a:ext uri="{FF2B5EF4-FFF2-40B4-BE49-F238E27FC236}">
                <a16:creationId xmlns:a16="http://schemas.microsoft.com/office/drawing/2014/main" id="{423146A9-A2EC-7ACA-E85C-B6333C09C126}"/>
              </a:ext>
            </a:extLst>
          </p:cNvPr>
          <p:cNvSpPr>
            <a:spLocks noChangeAspect="1"/>
          </p:cNvSpPr>
          <p:nvPr/>
        </p:nvSpPr>
        <p:spPr>
          <a:xfrm>
            <a:off x="7981087" y="545418"/>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3" name="ZoneTexte 2">
            <a:extLst>
              <a:ext uri="{FF2B5EF4-FFF2-40B4-BE49-F238E27FC236}">
                <a16:creationId xmlns:a16="http://schemas.microsoft.com/office/drawing/2014/main" id="{BC59A097-90FB-C945-6CF7-B2B31525E081}"/>
              </a:ext>
            </a:extLst>
          </p:cNvPr>
          <p:cNvSpPr txBox="1"/>
          <p:nvPr/>
        </p:nvSpPr>
        <p:spPr>
          <a:xfrm>
            <a:off x="8204147" y="511721"/>
            <a:ext cx="1288007" cy="17769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sp>
        <p:nvSpPr>
          <p:cNvPr id="4" name="Rectangle : coins arrondis 3">
            <a:extLst>
              <a:ext uri="{FF2B5EF4-FFF2-40B4-BE49-F238E27FC236}">
                <a16:creationId xmlns:a16="http://schemas.microsoft.com/office/drawing/2014/main" id="{A8DD8894-AD10-FBD0-79D9-A0F76C8A069D}"/>
              </a:ext>
            </a:extLst>
          </p:cNvPr>
          <p:cNvSpPr/>
          <p:nvPr/>
        </p:nvSpPr>
        <p:spPr>
          <a:xfrm>
            <a:off x="6405618" y="432952"/>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6" name="Image 5">
            <a:extLst>
              <a:ext uri="{FF2B5EF4-FFF2-40B4-BE49-F238E27FC236}">
                <a16:creationId xmlns:a16="http://schemas.microsoft.com/office/drawing/2014/main" id="{7E118B07-A4B3-970B-B9BD-FC243019B8F7}"/>
              </a:ext>
            </a:extLst>
          </p:cNvPr>
          <p:cNvPicPr>
            <a:picLocks noChangeAspect="1"/>
          </p:cNvPicPr>
          <p:nvPr/>
        </p:nvPicPr>
        <p:blipFill>
          <a:blip r:embed="rId5"/>
          <a:stretch>
            <a:fillRect/>
          </a:stretch>
        </p:blipFill>
        <p:spPr>
          <a:xfrm>
            <a:off x="6086078" y="205117"/>
            <a:ext cx="406121" cy="406121"/>
          </a:xfrm>
          <a:prstGeom prst="rect">
            <a:avLst/>
          </a:prstGeom>
        </p:spPr>
      </p:pic>
      <p:sp>
        <p:nvSpPr>
          <p:cNvPr id="25" name="Rectangle 24">
            <a:extLst>
              <a:ext uri="{FF2B5EF4-FFF2-40B4-BE49-F238E27FC236}">
                <a16:creationId xmlns:a16="http://schemas.microsoft.com/office/drawing/2014/main" id="{DCE4812C-475E-12BA-9F91-6285FC644BE7}"/>
              </a:ext>
            </a:extLst>
          </p:cNvPr>
          <p:cNvSpPr/>
          <p:nvPr/>
        </p:nvSpPr>
        <p:spPr>
          <a:xfrm>
            <a:off x="392727" y="1828354"/>
            <a:ext cx="11470281" cy="3666514"/>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48" name="ZoneTexte 47">
            <a:extLst>
              <a:ext uri="{FF2B5EF4-FFF2-40B4-BE49-F238E27FC236}">
                <a16:creationId xmlns:a16="http://schemas.microsoft.com/office/drawing/2014/main" id="{2E591761-6A28-01FE-3EE0-8398253062BE}"/>
              </a:ext>
            </a:extLst>
          </p:cNvPr>
          <p:cNvSpPr txBox="1"/>
          <p:nvPr/>
        </p:nvSpPr>
        <p:spPr>
          <a:xfrm>
            <a:off x="568026" y="1975648"/>
            <a:ext cx="11184273" cy="3519220"/>
          </a:xfrm>
          <a:prstGeom prst="rect">
            <a:avLst/>
          </a:prstGeom>
          <a:ln w="6350">
            <a:noFill/>
            <a:miter lim="800000"/>
          </a:ln>
        </p:spPr>
        <p:txBody>
          <a:bodyPr vert="horz" wrap="square" lIns="0" tIns="0" rIns="0" bIns="0" rtlCol="0">
            <a:noAutofit/>
          </a:bodyPr>
          <a:lstStyle/>
          <a:p>
            <a:pPr algn="just">
              <a:spcBef>
                <a:spcPts val="300"/>
              </a:spcBef>
              <a:spcAft>
                <a:spcPts val="300"/>
              </a:spcAft>
              <a:buNone/>
            </a:pPr>
            <a:r>
              <a:rPr lang="fr-FR" sz="1400"/>
              <a:t>Les exigences « Sécurité des SI » visent à </a:t>
            </a:r>
            <a:r>
              <a:rPr lang="fr-FR" sz="1400">
                <a:solidFill>
                  <a:schemeClr val="accent1"/>
                </a:solidFill>
              </a:rPr>
              <a:t>améliorer la cybersécurité des solutions proposées par les éditeurs. </a:t>
            </a:r>
          </a:p>
          <a:p>
            <a:pPr algn="just">
              <a:spcBef>
                <a:spcPts val="300"/>
              </a:spcBef>
              <a:spcAft>
                <a:spcPts val="300"/>
              </a:spcAft>
              <a:buNone/>
            </a:pPr>
            <a:r>
              <a:rPr lang="fr-FR" sz="1400"/>
              <a:t>Ces exigences contribuent à fiabiliser l’écosystème et à renforcer la confiance des structures et des usagers dans les outils numériques du secteur médico‑social.</a:t>
            </a:r>
            <a:r>
              <a:rPr lang="fr-FR" sz="1400" b="1">
                <a:solidFill>
                  <a:schemeClr val="accent1"/>
                </a:solidFill>
              </a:rPr>
              <a:t> </a:t>
            </a:r>
          </a:p>
          <a:p>
            <a:pPr algn="just">
              <a:spcBef>
                <a:spcPts val="300"/>
              </a:spcBef>
              <a:spcAft>
                <a:spcPts val="300"/>
              </a:spcAft>
              <a:buNone/>
            </a:pPr>
            <a:r>
              <a:rPr lang="fr-FR" sz="1400"/>
              <a:t>La vague 2 permet notamment de renforcer les points suivants:</a:t>
            </a:r>
          </a:p>
          <a:p>
            <a:pPr marL="342900" indent="-342900" fontAlgn="t">
              <a:spcBef>
                <a:spcPts val="300"/>
              </a:spcBef>
              <a:spcAft>
                <a:spcPts val="300"/>
              </a:spcAft>
              <a:buFont typeface="+mj-lt"/>
              <a:buAutoNum type="arabicPeriod"/>
            </a:pPr>
            <a:r>
              <a:rPr lang="fr-FR" sz="1400" b="1"/>
              <a:t>Hébergement des données</a:t>
            </a:r>
            <a:endParaRPr lang="fr-FR" sz="1400"/>
          </a:p>
          <a:p>
            <a:pPr marL="804863" lvl="1" indent="-347663" fontAlgn="t">
              <a:spcBef>
                <a:spcPts val="300"/>
              </a:spcBef>
              <a:spcAft>
                <a:spcPts val="300"/>
              </a:spcAft>
              <a:buFont typeface="Arial" panose="020B0604020202020204" pitchFamily="34" charset="0"/>
              <a:buChar char="•"/>
            </a:pPr>
            <a:r>
              <a:rPr lang="fr-FR" sz="1400"/>
              <a:t>Les éditeurs qui hébergent des données de santé doivent </a:t>
            </a:r>
            <a:r>
              <a:rPr lang="fr-FR" sz="1400" b="1"/>
              <a:t>obligatoirement être certifiés HDS</a:t>
            </a:r>
            <a:r>
              <a:rPr lang="fr-FR" sz="1400"/>
              <a:t>.</a:t>
            </a:r>
          </a:p>
          <a:p>
            <a:pPr marL="342900" indent="-342900" fontAlgn="t">
              <a:spcBef>
                <a:spcPts val="300"/>
              </a:spcBef>
              <a:spcAft>
                <a:spcPts val="300"/>
              </a:spcAft>
              <a:buFont typeface="+mj-lt"/>
              <a:buAutoNum type="arabicPeriod"/>
            </a:pPr>
            <a:r>
              <a:rPr lang="fr-FR" sz="1400" b="1"/>
              <a:t>Cybersécurité renforcée</a:t>
            </a:r>
            <a:endParaRPr lang="fr-FR" sz="1400"/>
          </a:p>
          <a:p>
            <a:pPr marL="742950" lvl="1" indent="-285750" fontAlgn="t">
              <a:spcBef>
                <a:spcPts val="300"/>
              </a:spcBef>
              <a:spcAft>
                <a:spcPts val="300"/>
              </a:spcAft>
              <a:buFont typeface="Arial" panose="020B0604020202020204" pitchFamily="34" charset="0"/>
              <a:buChar char="•"/>
            </a:pPr>
            <a:r>
              <a:rPr lang="fr-FR" sz="1400"/>
              <a:t>Des </a:t>
            </a:r>
            <a:r>
              <a:rPr lang="fr-FR" sz="1400" b="1"/>
              <a:t>tests d’intrusion obligatoires</a:t>
            </a:r>
            <a:r>
              <a:rPr lang="fr-FR" sz="1400"/>
              <a:t> pour obtenir le référencement Ségur.</a:t>
            </a:r>
          </a:p>
          <a:p>
            <a:pPr marL="742950" lvl="1" indent="-285750" fontAlgn="t">
              <a:spcBef>
                <a:spcPts val="300"/>
              </a:spcBef>
              <a:spcAft>
                <a:spcPts val="300"/>
              </a:spcAft>
              <a:buFont typeface="Arial" panose="020B0604020202020204" pitchFamily="34" charset="0"/>
              <a:buChar char="•"/>
            </a:pPr>
            <a:r>
              <a:rPr lang="fr-FR" sz="1400"/>
              <a:t>Des </a:t>
            </a:r>
            <a:r>
              <a:rPr lang="fr-FR" sz="1400" b="1"/>
              <a:t>exigences techniques renforcées sur le développement logiciel</a:t>
            </a:r>
            <a:r>
              <a:rPr lang="fr-FR" sz="1400"/>
              <a:t> afin de réduire les vulnérabilités.</a:t>
            </a:r>
          </a:p>
          <a:p>
            <a:pPr marL="742950" lvl="1" indent="-285750" fontAlgn="t">
              <a:spcBef>
                <a:spcPts val="300"/>
              </a:spcBef>
              <a:spcAft>
                <a:spcPts val="300"/>
              </a:spcAft>
              <a:buFont typeface="Arial" panose="020B0604020202020204" pitchFamily="34" charset="0"/>
              <a:buChar char="•"/>
            </a:pPr>
            <a:r>
              <a:rPr lang="fr-FR" sz="1400"/>
              <a:t>Une </a:t>
            </a:r>
            <a:r>
              <a:rPr lang="fr-FR" sz="1400" b="1"/>
              <a:t>gouvernance SSI attendue</a:t>
            </a:r>
            <a:r>
              <a:rPr lang="fr-FR" sz="1400"/>
              <a:t> : gestion des risques, conformité et continuité de sécurité.</a:t>
            </a:r>
          </a:p>
          <a:p>
            <a:pPr marL="342900" indent="-342900" fontAlgn="t">
              <a:spcBef>
                <a:spcPts val="300"/>
              </a:spcBef>
              <a:spcAft>
                <a:spcPts val="300"/>
              </a:spcAft>
              <a:buFont typeface="+mj-lt"/>
              <a:buAutoNum type="arabicPeriod"/>
            </a:pPr>
            <a:r>
              <a:rPr lang="fr-FR" sz="1400" b="1"/>
              <a:t>Gestion des identités et des accès (IAM)</a:t>
            </a:r>
            <a:endParaRPr lang="fr-FR" sz="1400"/>
          </a:p>
          <a:p>
            <a:pPr marL="742950" lvl="1" indent="-285750" fontAlgn="t">
              <a:spcBef>
                <a:spcPts val="300"/>
              </a:spcBef>
              <a:spcAft>
                <a:spcPts val="300"/>
              </a:spcAft>
              <a:buFont typeface="Arial" panose="020B0604020202020204" pitchFamily="34" charset="0"/>
              <a:buChar char="•"/>
            </a:pPr>
            <a:r>
              <a:rPr lang="fr-FR" sz="1400"/>
              <a:t>Amélioration de la </a:t>
            </a:r>
            <a:r>
              <a:rPr lang="fr-FR" sz="1400" b="1"/>
              <a:t>gestion des comptes</a:t>
            </a:r>
            <a:r>
              <a:rPr lang="fr-FR" sz="1400"/>
              <a:t>, des </a:t>
            </a:r>
            <a:r>
              <a:rPr lang="fr-FR" sz="1400" b="1"/>
              <a:t>droits d’accès</a:t>
            </a:r>
            <a:r>
              <a:rPr lang="fr-FR" sz="1400"/>
              <a:t> et du </a:t>
            </a:r>
            <a:r>
              <a:rPr lang="fr-FR" sz="1400" b="1"/>
              <a:t>pilotage des identités</a:t>
            </a:r>
            <a:r>
              <a:rPr lang="fr-FR" sz="1400"/>
              <a:t>.</a:t>
            </a:r>
          </a:p>
        </p:txBody>
      </p:sp>
      <p:pic>
        <p:nvPicPr>
          <p:cNvPr id="51" name="Graphique 50" descr="Mille contour">
            <a:extLst>
              <a:ext uri="{FF2B5EF4-FFF2-40B4-BE49-F238E27FC236}">
                <a16:creationId xmlns:a16="http://schemas.microsoft.com/office/drawing/2014/main" id="{F4EE2E4C-A855-87CE-1C54-832E61D4E8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888" y="1539574"/>
            <a:ext cx="504000" cy="504000"/>
          </a:xfrm>
          <a:prstGeom prst="rect">
            <a:avLst/>
          </a:prstGeom>
        </p:spPr>
      </p:pic>
      <p:pic>
        <p:nvPicPr>
          <p:cNvPr id="8" name="Image 7">
            <a:extLst>
              <a:ext uri="{FF2B5EF4-FFF2-40B4-BE49-F238E27FC236}">
                <a16:creationId xmlns:a16="http://schemas.microsoft.com/office/drawing/2014/main" id="{DD5ABDD5-48B0-E84D-98B8-08CBD7A5915C}"/>
              </a:ext>
            </a:extLst>
          </p:cNvPr>
          <p:cNvPicPr>
            <a:picLocks noChangeAspect="1"/>
          </p:cNvPicPr>
          <p:nvPr/>
        </p:nvPicPr>
        <p:blipFill>
          <a:blip r:embed="rId8"/>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230031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8BA5-C9A3-3707-ACE8-03FEFBA077F1}"/>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080D1FD8-561E-D4A5-DE43-BF370574839F}"/>
              </a:ext>
            </a:extLst>
          </p:cNvPr>
          <p:cNvSpPr>
            <a:spLocks noGrp="1"/>
          </p:cNvSpPr>
          <p:nvPr>
            <p:ph type="title"/>
          </p:nvPr>
        </p:nvSpPr>
        <p:spPr>
          <a:xfrm>
            <a:off x="592426" y="396332"/>
            <a:ext cx="10921696" cy="384721"/>
          </a:xfrm>
        </p:spPr>
        <p:txBody>
          <a:bodyPr/>
          <a:lstStyle/>
          <a:p>
            <a:r>
              <a:rPr lang="fr-FR" sz="2800"/>
              <a:t>Quelques rappels avant de démarrer ce webinaire</a:t>
            </a:r>
            <a:endParaRPr lang="fr-FR" b="0">
              <a:solidFill>
                <a:schemeClr val="tx1"/>
              </a:solidFill>
            </a:endParaRPr>
          </a:p>
        </p:txBody>
      </p:sp>
      <p:pic>
        <p:nvPicPr>
          <p:cNvPr id="5" name="Image 4">
            <a:extLst>
              <a:ext uri="{FF2B5EF4-FFF2-40B4-BE49-F238E27FC236}">
                <a16:creationId xmlns:a16="http://schemas.microsoft.com/office/drawing/2014/main" id="{52AC6061-50F7-C1C3-8E51-CA80510ECF79}"/>
              </a:ext>
            </a:extLst>
          </p:cNvPr>
          <p:cNvPicPr>
            <a:picLocks noChangeAspect="1"/>
          </p:cNvPicPr>
          <p:nvPr/>
        </p:nvPicPr>
        <p:blipFill>
          <a:blip r:embed="rId5"/>
          <a:stretch>
            <a:fillRect/>
          </a:stretch>
        </p:blipFill>
        <p:spPr>
          <a:xfrm>
            <a:off x="11313267" y="205117"/>
            <a:ext cx="534865" cy="736925"/>
          </a:xfrm>
          <a:prstGeom prst="rect">
            <a:avLst/>
          </a:prstGeom>
        </p:spPr>
      </p:pic>
      <p:pic>
        <p:nvPicPr>
          <p:cNvPr id="7" name="Image 6">
            <a:extLst>
              <a:ext uri="{FF2B5EF4-FFF2-40B4-BE49-F238E27FC236}">
                <a16:creationId xmlns:a16="http://schemas.microsoft.com/office/drawing/2014/main" id="{43DB0316-9A5D-68DA-C9D7-26CDAD6AAD6A}"/>
              </a:ext>
            </a:extLst>
          </p:cNvPr>
          <p:cNvPicPr>
            <a:picLocks noChangeAspect="1"/>
          </p:cNvPicPr>
          <p:nvPr/>
        </p:nvPicPr>
        <p:blipFill>
          <a:blip r:embed="rId6"/>
          <a:srcRect t="1178" b="-4951"/>
          <a:stretch>
            <a:fillRect/>
          </a:stretch>
        </p:blipFill>
        <p:spPr>
          <a:xfrm>
            <a:off x="10250081" y="205118"/>
            <a:ext cx="849328" cy="963663"/>
          </a:xfrm>
          <a:prstGeom prst="rect">
            <a:avLst/>
          </a:prstGeom>
        </p:spPr>
      </p:pic>
      <p:grpSp>
        <p:nvGrpSpPr>
          <p:cNvPr id="37" name="Groupe 36">
            <a:extLst>
              <a:ext uri="{FF2B5EF4-FFF2-40B4-BE49-F238E27FC236}">
                <a16:creationId xmlns:a16="http://schemas.microsoft.com/office/drawing/2014/main" id="{518C119A-1E8C-F8FB-502F-B334E89F8C6A}"/>
              </a:ext>
            </a:extLst>
          </p:cNvPr>
          <p:cNvGrpSpPr/>
          <p:nvPr/>
        </p:nvGrpSpPr>
        <p:grpSpPr>
          <a:xfrm>
            <a:off x="1113648" y="1412176"/>
            <a:ext cx="8952034" cy="914400"/>
            <a:chOff x="1113648" y="1412176"/>
            <a:chExt cx="8952034" cy="914400"/>
          </a:xfrm>
        </p:grpSpPr>
        <p:grpSp>
          <p:nvGrpSpPr>
            <p:cNvPr id="31" name="Groupe 30">
              <a:extLst>
                <a:ext uri="{FF2B5EF4-FFF2-40B4-BE49-F238E27FC236}">
                  <a16:creationId xmlns:a16="http://schemas.microsoft.com/office/drawing/2014/main" id="{EB34B3E0-53D2-1F54-8512-A6B1502F4D73}"/>
                </a:ext>
              </a:extLst>
            </p:cNvPr>
            <p:cNvGrpSpPr/>
            <p:nvPr/>
          </p:nvGrpSpPr>
          <p:grpSpPr>
            <a:xfrm>
              <a:off x="1113648" y="1412176"/>
              <a:ext cx="914400" cy="914400"/>
              <a:chOff x="1113648" y="1412176"/>
              <a:chExt cx="914400" cy="914400"/>
            </a:xfrm>
          </p:grpSpPr>
          <p:grpSp>
            <p:nvGrpSpPr>
              <p:cNvPr id="26" name="Groupe 25">
                <a:extLst>
                  <a:ext uri="{FF2B5EF4-FFF2-40B4-BE49-F238E27FC236}">
                    <a16:creationId xmlns:a16="http://schemas.microsoft.com/office/drawing/2014/main" id="{188A6F95-C7B7-75DE-D785-9474AAD35010}"/>
                  </a:ext>
                </a:extLst>
              </p:cNvPr>
              <p:cNvGrpSpPr/>
              <p:nvPr/>
            </p:nvGrpSpPr>
            <p:grpSpPr>
              <a:xfrm>
                <a:off x="1169046" y="1461625"/>
                <a:ext cx="803604" cy="815504"/>
                <a:chOff x="1148172" y="1429123"/>
                <a:chExt cx="803604" cy="815504"/>
              </a:xfrm>
              <a:solidFill>
                <a:srgbClr val="006AB2"/>
              </a:solidFill>
            </p:grpSpPr>
            <p:grpSp>
              <p:nvGrpSpPr>
                <p:cNvPr id="4" name="Microphone2" descr="{&quot;Key&quot;:&quot;POWER_USER_SHAPE_ICON&quot;,&quot;Value&quot;:&quot;POWER_USER_SHAPE_ICON_STYLE_1&quot;}">
                  <a:extLst>
                    <a:ext uri="{FF2B5EF4-FFF2-40B4-BE49-F238E27FC236}">
                      <a16:creationId xmlns:a16="http://schemas.microsoft.com/office/drawing/2014/main" id="{53E883A3-6E69-EE63-3B5E-C0EC8C6685F7}"/>
                    </a:ext>
                  </a:extLst>
                </p:cNvPr>
                <p:cNvGrpSpPr>
                  <a:grpSpLocks noChangeAspect="1"/>
                </p:cNvGrpSpPr>
                <p:nvPr>
                  <p:custDataLst>
                    <p:tags r:id="rId1"/>
                  </p:custDataLst>
                </p:nvPr>
              </p:nvGrpSpPr>
              <p:grpSpPr bwMode="auto">
                <a:xfrm>
                  <a:off x="1658856" y="1741603"/>
                  <a:ext cx="292920" cy="503024"/>
                  <a:chOff x="2942" y="628"/>
                  <a:chExt cx="1719" cy="2952"/>
                </a:xfrm>
                <a:grpFill/>
              </p:grpSpPr>
              <p:sp>
                <p:nvSpPr>
                  <p:cNvPr id="6" name="Freeform 371">
                    <a:extLst>
                      <a:ext uri="{FF2B5EF4-FFF2-40B4-BE49-F238E27FC236}">
                        <a16:creationId xmlns:a16="http://schemas.microsoft.com/office/drawing/2014/main" id="{50C3E0EC-7DC3-0706-6B8A-E023C83DF7A7}"/>
                      </a:ext>
                    </a:extLst>
                  </p:cNvPr>
                  <p:cNvSpPr>
                    <a:spLocks/>
                  </p:cNvSpPr>
                  <p:nvPr/>
                </p:nvSpPr>
                <p:spPr bwMode="auto">
                  <a:xfrm>
                    <a:off x="2942" y="1857"/>
                    <a:ext cx="1719" cy="1723"/>
                  </a:xfrm>
                  <a:custGeom>
                    <a:avLst/>
                    <a:gdLst>
                      <a:gd name="T0" fmla="*/ 408 w 433"/>
                      <a:gd name="T1" fmla="*/ 0 h 433"/>
                      <a:gd name="T2" fmla="*/ 383 w 433"/>
                      <a:gd name="T3" fmla="*/ 25 h 433"/>
                      <a:gd name="T4" fmla="*/ 383 w 433"/>
                      <a:gd name="T5" fmla="*/ 87 h 433"/>
                      <a:gd name="T6" fmla="*/ 216 w 433"/>
                      <a:gd name="T7" fmla="*/ 254 h 433"/>
                      <a:gd name="T8" fmla="*/ 50 w 433"/>
                      <a:gd name="T9" fmla="*/ 87 h 433"/>
                      <a:gd name="T10" fmla="*/ 50 w 433"/>
                      <a:gd name="T11" fmla="*/ 25 h 433"/>
                      <a:gd name="T12" fmla="*/ 25 w 433"/>
                      <a:gd name="T13" fmla="*/ 0 h 433"/>
                      <a:gd name="T14" fmla="*/ 0 w 433"/>
                      <a:gd name="T15" fmla="*/ 25 h 433"/>
                      <a:gd name="T16" fmla="*/ 0 w 433"/>
                      <a:gd name="T17" fmla="*/ 87 h 433"/>
                      <a:gd name="T18" fmla="*/ 191 w 433"/>
                      <a:gd name="T19" fmla="*/ 302 h 433"/>
                      <a:gd name="T20" fmla="*/ 191 w 433"/>
                      <a:gd name="T21" fmla="*/ 383 h 433"/>
                      <a:gd name="T22" fmla="*/ 133 w 433"/>
                      <a:gd name="T23" fmla="*/ 383 h 433"/>
                      <a:gd name="T24" fmla="*/ 108 w 433"/>
                      <a:gd name="T25" fmla="*/ 408 h 433"/>
                      <a:gd name="T26" fmla="*/ 133 w 433"/>
                      <a:gd name="T27" fmla="*/ 433 h 433"/>
                      <a:gd name="T28" fmla="*/ 300 w 433"/>
                      <a:gd name="T29" fmla="*/ 433 h 433"/>
                      <a:gd name="T30" fmla="*/ 325 w 433"/>
                      <a:gd name="T31" fmla="*/ 408 h 433"/>
                      <a:gd name="T32" fmla="*/ 300 w 433"/>
                      <a:gd name="T33" fmla="*/ 383 h 433"/>
                      <a:gd name="T34" fmla="*/ 241 w 433"/>
                      <a:gd name="T35" fmla="*/ 383 h 433"/>
                      <a:gd name="T36" fmla="*/ 241 w 433"/>
                      <a:gd name="T37" fmla="*/ 302 h 433"/>
                      <a:gd name="T38" fmla="*/ 433 w 433"/>
                      <a:gd name="T39" fmla="*/ 87 h 433"/>
                      <a:gd name="T40" fmla="*/ 433 w 433"/>
                      <a:gd name="T41" fmla="*/ 25 h 433"/>
                      <a:gd name="T42" fmla="*/ 408 w 433"/>
                      <a:gd name="T4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433">
                        <a:moveTo>
                          <a:pt x="408" y="0"/>
                        </a:moveTo>
                        <a:cubicBezTo>
                          <a:pt x="394" y="0"/>
                          <a:pt x="383" y="11"/>
                          <a:pt x="383" y="25"/>
                        </a:cubicBezTo>
                        <a:lnTo>
                          <a:pt x="383" y="87"/>
                        </a:lnTo>
                        <a:cubicBezTo>
                          <a:pt x="383" y="179"/>
                          <a:pt x="308" y="254"/>
                          <a:pt x="216" y="254"/>
                        </a:cubicBezTo>
                        <a:cubicBezTo>
                          <a:pt x="124" y="254"/>
                          <a:pt x="50" y="179"/>
                          <a:pt x="50" y="87"/>
                        </a:cubicBezTo>
                        <a:lnTo>
                          <a:pt x="50" y="25"/>
                        </a:lnTo>
                        <a:cubicBezTo>
                          <a:pt x="50" y="11"/>
                          <a:pt x="38" y="0"/>
                          <a:pt x="25" y="0"/>
                        </a:cubicBezTo>
                        <a:cubicBezTo>
                          <a:pt x="11" y="0"/>
                          <a:pt x="0" y="11"/>
                          <a:pt x="0" y="25"/>
                        </a:cubicBezTo>
                        <a:lnTo>
                          <a:pt x="0" y="87"/>
                        </a:lnTo>
                        <a:cubicBezTo>
                          <a:pt x="0" y="198"/>
                          <a:pt x="84" y="290"/>
                          <a:pt x="191" y="302"/>
                        </a:cubicBezTo>
                        <a:lnTo>
                          <a:pt x="191" y="383"/>
                        </a:lnTo>
                        <a:lnTo>
                          <a:pt x="133" y="383"/>
                        </a:lnTo>
                        <a:cubicBezTo>
                          <a:pt x="119" y="383"/>
                          <a:pt x="108" y="394"/>
                          <a:pt x="108" y="408"/>
                        </a:cubicBezTo>
                        <a:cubicBezTo>
                          <a:pt x="108" y="422"/>
                          <a:pt x="119" y="433"/>
                          <a:pt x="133" y="433"/>
                        </a:cubicBezTo>
                        <a:lnTo>
                          <a:pt x="300" y="433"/>
                        </a:lnTo>
                        <a:cubicBezTo>
                          <a:pt x="313" y="433"/>
                          <a:pt x="325" y="422"/>
                          <a:pt x="325" y="408"/>
                        </a:cubicBezTo>
                        <a:cubicBezTo>
                          <a:pt x="325" y="394"/>
                          <a:pt x="313" y="383"/>
                          <a:pt x="300" y="383"/>
                        </a:cubicBezTo>
                        <a:lnTo>
                          <a:pt x="241" y="383"/>
                        </a:lnTo>
                        <a:lnTo>
                          <a:pt x="241" y="302"/>
                        </a:lnTo>
                        <a:cubicBezTo>
                          <a:pt x="349" y="290"/>
                          <a:pt x="433" y="198"/>
                          <a:pt x="433" y="87"/>
                        </a:cubicBezTo>
                        <a:lnTo>
                          <a:pt x="433" y="25"/>
                        </a:lnTo>
                        <a:cubicBezTo>
                          <a:pt x="433" y="11"/>
                          <a:pt x="422" y="0"/>
                          <a:pt x="40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2" name="Freeform 372">
                    <a:extLst>
                      <a:ext uri="{FF2B5EF4-FFF2-40B4-BE49-F238E27FC236}">
                        <a16:creationId xmlns:a16="http://schemas.microsoft.com/office/drawing/2014/main" id="{7151666A-EAF1-12A8-2653-7495024B4F1D}"/>
                      </a:ext>
                    </a:extLst>
                  </p:cNvPr>
                  <p:cNvSpPr>
                    <a:spLocks/>
                  </p:cNvSpPr>
                  <p:nvPr/>
                </p:nvSpPr>
                <p:spPr bwMode="auto">
                  <a:xfrm>
                    <a:off x="3403" y="628"/>
                    <a:ext cx="794" cy="1989"/>
                  </a:xfrm>
                  <a:custGeom>
                    <a:avLst/>
                    <a:gdLst>
                      <a:gd name="T0" fmla="*/ 100 w 200"/>
                      <a:gd name="T1" fmla="*/ 500 h 500"/>
                      <a:gd name="T2" fmla="*/ 200 w 200"/>
                      <a:gd name="T3" fmla="*/ 400 h 500"/>
                      <a:gd name="T4" fmla="*/ 200 w 200"/>
                      <a:gd name="T5" fmla="*/ 100 h 500"/>
                      <a:gd name="T6" fmla="*/ 100 w 200"/>
                      <a:gd name="T7" fmla="*/ 0 h 500"/>
                      <a:gd name="T8" fmla="*/ 0 w 200"/>
                      <a:gd name="T9" fmla="*/ 100 h 500"/>
                      <a:gd name="T10" fmla="*/ 0 w 200"/>
                      <a:gd name="T11" fmla="*/ 400 h 500"/>
                      <a:gd name="T12" fmla="*/ 100 w 200"/>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200" h="500">
                        <a:moveTo>
                          <a:pt x="100" y="500"/>
                        </a:moveTo>
                        <a:cubicBezTo>
                          <a:pt x="156" y="500"/>
                          <a:pt x="200" y="456"/>
                          <a:pt x="200" y="400"/>
                        </a:cubicBezTo>
                        <a:lnTo>
                          <a:pt x="200" y="100"/>
                        </a:lnTo>
                        <a:cubicBezTo>
                          <a:pt x="200" y="45"/>
                          <a:pt x="156" y="0"/>
                          <a:pt x="100" y="0"/>
                        </a:cubicBezTo>
                        <a:cubicBezTo>
                          <a:pt x="45" y="0"/>
                          <a:pt x="0" y="45"/>
                          <a:pt x="0" y="100"/>
                        </a:cubicBezTo>
                        <a:lnTo>
                          <a:pt x="0" y="400"/>
                        </a:lnTo>
                        <a:cubicBezTo>
                          <a:pt x="0" y="456"/>
                          <a:pt x="45" y="500"/>
                          <a:pt x="100" y="5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Video_camera" descr="{&quot;Key&quot;:&quot;POWER_USER_SHAPE_ICON&quot;,&quot;Value&quot;:&quot;POWER_USER_SHAPE_ICON_STYLE_1&quot;}">
                  <a:extLst>
                    <a:ext uri="{FF2B5EF4-FFF2-40B4-BE49-F238E27FC236}">
                      <a16:creationId xmlns:a16="http://schemas.microsoft.com/office/drawing/2014/main" id="{F6234EEF-790E-4601-3422-A0F6A211EE1F}"/>
                    </a:ext>
                  </a:extLst>
                </p:cNvPr>
                <p:cNvGrpSpPr>
                  <a:grpSpLocks noChangeAspect="1"/>
                </p:cNvGrpSpPr>
                <p:nvPr>
                  <p:custDataLst>
                    <p:tags r:id="rId2"/>
                  </p:custDataLst>
                </p:nvPr>
              </p:nvGrpSpPr>
              <p:grpSpPr bwMode="auto">
                <a:xfrm>
                  <a:off x="1148172" y="1429123"/>
                  <a:ext cx="414702" cy="345891"/>
                  <a:chOff x="2279" y="664"/>
                  <a:chExt cx="3176" cy="2649"/>
                </a:xfrm>
                <a:grpFill/>
              </p:grpSpPr>
              <p:sp>
                <p:nvSpPr>
                  <p:cNvPr id="9" name="Freeform 275">
                    <a:extLst>
                      <a:ext uri="{FF2B5EF4-FFF2-40B4-BE49-F238E27FC236}">
                        <a16:creationId xmlns:a16="http://schemas.microsoft.com/office/drawing/2014/main" id="{D93C8502-3828-D43E-D3B3-88F606821842}"/>
                      </a:ext>
                    </a:extLst>
                  </p:cNvPr>
                  <p:cNvSpPr>
                    <a:spLocks/>
                  </p:cNvSpPr>
                  <p:nvPr/>
                </p:nvSpPr>
                <p:spPr bwMode="auto">
                  <a:xfrm>
                    <a:off x="2279" y="1989"/>
                    <a:ext cx="3176" cy="1324"/>
                  </a:xfrm>
                  <a:custGeom>
                    <a:avLst/>
                    <a:gdLst>
                      <a:gd name="T0" fmla="*/ 767 w 800"/>
                      <a:gd name="T1" fmla="*/ 33 h 333"/>
                      <a:gd name="T2" fmla="*/ 700 w 800"/>
                      <a:gd name="T3" fmla="*/ 67 h 333"/>
                      <a:gd name="T4" fmla="*/ 633 w 800"/>
                      <a:gd name="T5" fmla="*/ 67 h 333"/>
                      <a:gd name="T6" fmla="*/ 633 w 800"/>
                      <a:gd name="T7" fmla="*/ 33 h 333"/>
                      <a:gd name="T8" fmla="*/ 600 w 800"/>
                      <a:gd name="T9" fmla="*/ 0 h 333"/>
                      <a:gd name="T10" fmla="*/ 500 w 800"/>
                      <a:gd name="T11" fmla="*/ 0 h 333"/>
                      <a:gd name="T12" fmla="*/ 200 w 800"/>
                      <a:gd name="T13" fmla="*/ 0 h 333"/>
                      <a:gd name="T14" fmla="*/ 100 w 800"/>
                      <a:gd name="T15" fmla="*/ 0 h 333"/>
                      <a:gd name="T16" fmla="*/ 67 w 800"/>
                      <a:gd name="T17" fmla="*/ 33 h 333"/>
                      <a:gd name="T18" fmla="*/ 33 w 800"/>
                      <a:gd name="T19" fmla="*/ 33 h 333"/>
                      <a:gd name="T20" fmla="*/ 0 w 800"/>
                      <a:gd name="T21" fmla="*/ 67 h 333"/>
                      <a:gd name="T22" fmla="*/ 0 w 800"/>
                      <a:gd name="T23" fmla="*/ 167 h 333"/>
                      <a:gd name="T24" fmla="*/ 33 w 800"/>
                      <a:gd name="T25" fmla="*/ 200 h 333"/>
                      <a:gd name="T26" fmla="*/ 67 w 800"/>
                      <a:gd name="T27" fmla="*/ 200 h 333"/>
                      <a:gd name="T28" fmla="*/ 67 w 800"/>
                      <a:gd name="T29" fmla="*/ 300 h 333"/>
                      <a:gd name="T30" fmla="*/ 100 w 800"/>
                      <a:gd name="T31" fmla="*/ 333 h 333"/>
                      <a:gd name="T32" fmla="*/ 600 w 800"/>
                      <a:gd name="T33" fmla="*/ 333 h 333"/>
                      <a:gd name="T34" fmla="*/ 633 w 800"/>
                      <a:gd name="T35" fmla="*/ 300 h 333"/>
                      <a:gd name="T36" fmla="*/ 633 w 800"/>
                      <a:gd name="T37" fmla="*/ 233 h 333"/>
                      <a:gd name="T38" fmla="*/ 700 w 800"/>
                      <a:gd name="T39" fmla="*/ 233 h 333"/>
                      <a:gd name="T40" fmla="*/ 767 w 800"/>
                      <a:gd name="T41" fmla="*/ 267 h 333"/>
                      <a:gd name="T42" fmla="*/ 800 w 800"/>
                      <a:gd name="T43" fmla="*/ 233 h 333"/>
                      <a:gd name="T44" fmla="*/ 800 w 800"/>
                      <a:gd name="T45" fmla="*/ 67 h 333"/>
                      <a:gd name="T46" fmla="*/ 767 w 800"/>
                      <a:gd name="T47" fmla="*/ 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0" h="333">
                        <a:moveTo>
                          <a:pt x="767" y="33"/>
                        </a:moveTo>
                        <a:cubicBezTo>
                          <a:pt x="748" y="33"/>
                          <a:pt x="700" y="67"/>
                          <a:pt x="700" y="67"/>
                        </a:cubicBezTo>
                        <a:lnTo>
                          <a:pt x="633" y="67"/>
                        </a:lnTo>
                        <a:lnTo>
                          <a:pt x="633" y="33"/>
                        </a:lnTo>
                        <a:cubicBezTo>
                          <a:pt x="633" y="15"/>
                          <a:pt x="618" y="0"/>
                          <a:pt x="600" y="0"/>
                        </a:cubicBezTo>
                        <a:lnTo>
                          <a:pt x="500" y="0"/>
                        </a:lnTo>
                        <a:lnTo>
                          <a:pt x="200" y="0"/>
                        </a:lnTo>
                        <a:lnTo>
                          <a:pt x="100" y="0"/>
                        </a:lnTo>
                        <a:cubicBezTo>
                          <a:pt x="82" y="0"/>
                          <a:pt x="67" y="15"/>
                          <a:pt x="67" y="33"/>
                        </a:cubicBezTo>
                        <a:lnTo>
                          <a:pt x="33" y="33"/>
                        </a:lnTo>
                        <a:cubicBezTo>
                          <a:pt x="15" y="33"/>
                          <a:pt x="0" y="48"/>
                          <a:pt x="0" y="67"/>
                        </a:cubicBezTo>
                        <a:lnTo>
                          <a:pt x="0" y="167"/>
                        </a:lnTo>
                        <a:cubicBezTo>
                          <a:pt x="0" y="185"/>
                          <a:pt x="15" y="200"/>
                          <a:pt x="33" y="200"/>
                        </a:cubicBezTo>
                        <a:lnTo>
                          <a:pt x="67" y="200"/>
                        </a:lnTo>
                        <a:lnTo>
                          <a:pt x="67" y="300"/>
                        </a:lnTo>
                        <a:cubicBezTo>
                          <a:pt x="67" y="318"/>
                          <a:pt x="82" y="333"/>
                          <a:pt x="100" y="333"/>
                        </a:cubicBezTo>
                        <a:lnTo>
                          <a:pt x="600" y="333"/>
                        </a:lnTo>
                        <a:cubicBezTo>
                          <a:pt x="618" y="333"/>
                          <a:pt x="633" y="318"/>
                          <a:pt x="633" y="300"/>
                        </a:cubicBezTo>
                        <a:lnTo>
                          <a:pt x="633" y="233"/>
                        </a:lnTo>
                        <a:lnTo>
                          <a:pt x="700" y="233"/>
                        </a:lnTo>
                        <a:cubicBezTo>
                          <a:pt x="700" y="233"/>
                          <a:pt x="748" y="267"/>
                          <a:pt x="767" y="267"/>
                        </a:cubicBezTo>
                        <a:cubicBezTo>
                          <a:pt x="785" y="267"/>
                          <a:pt x="800" y="252"/>
                          <a:pt x="800" y="233"/>
                        </a:cubicBezTo>
                        <a:lnTo>
                          <a:pt x="800" y="67"/>
                        </a:lnTo>
                        <a:cubicBezTo>
                          <a:pt x="800" y="48"/>
                          <a:pt x="785" y="33"/>
                          <a:pt x="76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0" name="Oval 276">
                    <a:extLst>
                      <a:ext uri="{FF2B5EF4-FFF2-40B4-BE49-F238E27FC236}">
                        <a16:creationId xmlns:a16="http://schemas.microsoft.com/office/drawing/2014/main" id="{92DF456F-1F92-2677-4A2A-209A04F1F6DA}"/>
                      </a:ext>
                    </a:extLst>
                  </p:cNvPr>
                  <p:cNvSpPr>
                    <a:spLocks noChangeArrowheads="1"/>
                  </p:cNvSpPr>
                  <p:nvPr/>
                </p:nvSpPr>
                <p:spPr bwMode="auto">
                  <a:xfrm>
                    <a:off x="2410" y="664"/>
                    <a:ext cx="1326" cy="1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1" name="Oval 277">
                    <a:extLst>
                      <a:ext uri="{FF2B5EF4-FFF2-40B4-BE49-F238E27FC236}">
                        <a16:creationId xmlns:a16="http://schemas.microsoft.com/office/drawing/2014/main" id="{0E6872ED-9B6D-5F5D-EF04-4F4B77CAEF69}"/>
                      </a:ext>
                    </a:extLst>
                  </p:cNvPr>
                  <p:cNvSpPr>
                    <a:spLocks noChangeArrowheads="1"/>
                  </p:cNvSpPr>
                  <p:nvPr/>
                </p:nvSpPr>
                <p:spPr bwMode="auto">
                  <a:xfrm>
                    <a:off x="3736" y="927"/>
                    <a:ext cx="1056" cy="106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grpSp>
          </p:grpSp>
          <p:pic>
            <p:nvPicPr>
              <p:cNvPr id="30" name="Graphique 29" descr="Fermer contour">
                <a:extLst>
                  <a:ext uri="{FF2B5EF4-FFF2-40B4-BE49-F238E27FC236}">
                    <a16:creationId xmlns:a16="http://schemas.microsoft.com/office/drawing/2014/main" id="{7EC1893C-D562-54E1-013B-D258A07D3C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3648" y="1412176"/>
                <a:ext cx="914400" cy="914400"/>
              </a:xfrm>
              <a:prstGeom prst="rect">
                <a:avLst/>
              </a:prstGeom>
            </p:spPr>
          </p:pic>
        </p:grpSp>
        <p:sp>
          <p:nvSpPr>
            <p:cNvPr id="32" name="ZoneTexte 31">
              <a:extLst>
                <a:ext uri="{FF2B5EF4-FFF2-40B4-BE49-F238E27FC236}">
                  <a16:creationId xmlns:a16="http://schemas.microsoft.com/office/drawing/2014/main" id="{1D0A8408-C5E8-E426-26D8-9415DB2A9A1A}"/>
                </a:ext>
              </a:extLst>
            </p:cNvPr>
            <p:cNvSpPr txBox="1"/>
            <p:nvPr/>
          </p:nvSpPr>
          <p:spPr>
            <a:xfrm>
              <a:off x="2313432" y="1684710"/>
              <a:ext cx="7752250" cy="369332"/>
            </a:xfrm>
            <a:prstGeom prst="rect">
              <a:avLst/>
            </a:prstGeom>
            <a:noFill/>
          </p:spPr>
          <p:txBody>
            <a:bodyPr wrap="none" rtlCol="0">
              <a:spAutoFit/>
            </a:bodyPr>
            <a:lstStyle/>
            <a:p>
              <a:r>
                <a:rPr lang="fr-FR" b="1">
                  <a:solidFill>
                    <a:srgbClr val="006AB2"/>
                  </a:solidFill>
                  <a:latin typeface="Calibri" panose="020F0502020204030204" pitchFamily="34" charset="0"/>
                  <a:ea typeface="Calibri" panose="020F0502020204030204" pitchFamily="34" charset="0"/>
                  <a:cs typeface="Calibri" panose="020F0502020204030204" pitchFamily="34" charset="0"/>
                </a:rPr>
                <a:t>Le micro et la caméra sont automatiquement coupés</a:t>
              </a:r>
              <a:r>
                <a:rPr lang="fr-FR">
                  <a:solidFill>
                    <a:srgbClr val="006AB2"/>
                  </a:solidFill>
                  <a:latin typeface="Calibri" panose="020F0502020204030204" pitchFamily="34" charset="0"/>
                  <a:ea typeface="Calibri" panose="020F0502020204030204" pitchFamily="34" charset="0"/>
                  <a:cs typeface="Calibri" panose="020F0502020204030204" pitchFamily="34" charset="0"/>
                </a:rPr>
                <a:t> sauf pour les intervenants.</a:t>
              </a:r>
            </a:p>
          </p:txBody>
        </p:sp>
      </p:grpSp>
      <p:grpSp>
        <p:nvGrpSpPr>
          <p:cNvPr id="38" name="Groupe 37">
            <a:extLst>
              <a:ext uri="{FF2B5EF4-FFF2-40B4-BE49-F238E27FC236}">
                <a16:creationId xmlns:a16="http://schemas.microsoft.com/office/drawing/2014/main" id="{CB07C78F-2498-672D-CD40-4AE1DE275A78}"/>
              </a:ext>
            </a:extLst>
          </p:cNvPr>
          <p:cNvGrpSpPr/>
          <p:nvPr/>
        </p:nvGrpSpPr>
        <p:grpSpPr>
          <a:xfrm>
            <a:off x="1189848" y="3192407"/>
            <a:ext cx="5291007" cy="675555"/>
            <a:chOff x="1189848" y="3178830"/>
            <a:chExt cx="5291007" cy="675555"/>
          </a:xfrm>
        </p:grpSpPr>
        <p:grpSp>
          <p:nvGrpSpPr>
            <p:cNvPr id="13" name="Questions" descr="{&quot;Key&quot;:&quot;POWER_USER_SHAPE_ICON&quot;,&quot;Value&quot;:&quot;POWER_USER_SHAPE_ICON_STYLE_1&quot;}">
              <a:extLst>
                <a:ext uri="{FF2B5EF4-FFF2-40B4-BE49-F238E27FC236}">
                  <a16:creationId xmlns:a16="http://schemas.microsoft.com/office/drawing/2014/main" id="{8DB8799C-6C00-D469-0D1F-9EF3DAD55410}"/>
                </a:ext>
              </a:extLst>
            </p:cNvPr>
            <p:cNvGrpSpPr>
              <a:grpSpLocks noChangeAspect="1"/>
            </p:cNvGrpSpPr>
            <p:nvPr/>
          </p:nvGrpSpPr>
          <p:grpSpPr>
            <a:xfrm>
              <a:off x="1189848" y="3178830"/>
              <a:ext cx="762000" cy="675555"/>
              <a:chOff x="3236371" y="5545992"/>
              <a:chExt cx="637425" cy="565112"/>
            </a:xfrm>
            <a:solidFill>
              <a:srgbClr val="006AB2"/>
            </a:solidFill>
          </p:grpSpPr>
          <p:sp>
            <p:nvSpPr>
              <p:cNvPr id="14" name="Forme libre : forme 13">
                <a:extLst>
                  <a:ext uri="{FF2B5EF4-FFF2-40B4-BE49-F238E27FC236}">
                    <a16:creationId xmlns:a16="http://schemas.microsoft.com/office/drawing/2014/main" id="{D6F84ADD-AAA5-9A3A-C1A1-D3B5C1BA0CB5}"/>
                  </a:ext>
                </a:extLst>
              </p:cNvPr>
              <p:cNvSpPr/>
              <p:nvPr/>
            </p:nvSpPr>
            <p:spPr>
              <a:xfrm>
                <a:off x="3236371" y="5545992"/>
                <a:ext cx="637425" cy="565112"/>
              </a:xfrm>
              <a:custGeom>
                <a:avLst/>
                <a:gdLst>
                  <a:gd name="connsiteX0" fmla="*/ 345495 w 637425"/>
                  <a:gd name="connsiteY0" fmla="*/ 0 h 565112"/>
                  <a:gd name="connsiteX1" fmla="*/ 379161 w 637425"/>
                  <a:gd name="connsiteY1" fmla="*/ 23863 h 565112"/>
                  <a:gd name="connsiteX2" fmla="*/ 383071 w 637425"/>
                  <a:gd name="connsiteY2" fmla="*/ 61118 h 565112"/>
                  <a:gd name="connsiteX3" fmla="*/ 383178 w 637425"/>
                  <a:gd name="connsiteY3" fmla="*/ 167337 h 565112"/>
                  <a:gd name="connsiteX4" fmla="*/ 384490 w 637425"/>
                  <a:gd name="connsiteY4" fmla="*/ 168623 h 565112"/>
                  <a:gd name="connsiteX5" fmla="*/ 574593 w 637425"/>
                  <a:gd name="connsiteY5" fmla="*/ 168677 h 565112"/>
                  <a:gd name="connsiteX6" fmla="*/ 612732 w 637425"/>
                  <a:gd name="connsiteY6" fmla="*/ 172399 h 565112"/>
                  <a:gd name="connsiteX7" fmla="*/ 637425 w 637425"/>
                  <a:gd name="connsiteY7" fmla="*/ 206815 h 565112"/>
                  <a:gd name="connsiteX8" fmla="*/ 637425 w 637425"/>
                  <a:gd name="connsiteY8" fmla="*/ 432297 h 565112"/>
                  <a:gd name="connsiteX9" fmla="*/ 607589 w 637425"/>
                  <a:gd name="connsiteY9" fmla="*/ 467811 h 565112"/>
                  <a:gd name="connsiteX10" fmla="*/ 581262 w 637425"/>
                  <a:gd name="connsiteY10" fmla="*/ 469579 h 565112"/>
                  <a:gd name="connsiteX11" fmla="*/ 554720 w 637425"/>
                  <a:gd name="connsiteY11" fmla="*/ 469713 h 565112"/>
                  <a:gd name="connsiteX12" fmla="*/ 553381 w 637425"/>
                  <a:gd name="connsiteY12" fmla="*/ 471078 h 565112"/>
                  <a:gd name="connsiteX13" fmla="*/ 553301 w 637425"/>
                  <a:gd name="connsiteY13" fmla="*/ 537713 h 565112"/>
                  <a:gd name="connsiteX14" fmla="*/ 535008 w 637425"/>
                  <a:gd name="connsiteY14" fmla="*/ 565112 h 565112"/>
                  <a:gd name="connsiteX15" fmla="*/ 529143 w 637425"/>
                  <a:gd name="connsiteY15" fmla="*/ 565112 h 565112"/>
                  <a:gd name="connsiteX16" fmla="*/ 516877 w 637425"/>
                  <a:gd name="connsiteY16" fmla="*/ 558470 h 565112"/>
                  <a:gd name="connsiteX17" fmla="*/ 438806 w 637425"/>
                  <a:gd name="connsiteY17" fmla="*/ 471373 h 565112"/>
                  <a:gd name="connsiteX18" fmla="*/ 434842 w 637425"/>
                  <a:gd name="connsiteY18" fmla="*/ 469605 h 565112"/>
                  <a:gd name="connsiteX19" fmla="*/ 305991 w 637425"/>
                  <a:gd name="connsiteY19" fmla="*/ 469579 h 565112"/>
                  <a:gd name="connsiteX20" fmla="*/ 280842 w 637425"/>
                  <a:gd name="connsiteY20" fmla="*/ 467516 h 565112"/>
                  <a:gd name="connsiteX21" fmla="*/ 251756 w 637425"/>
                  <a:gd name="connsiteY21" fmla="*/ 427235 h 565112"/>
                  <a:gd name="connsiteX22" fmla="*/ 251756 w 637425"/>
                  <a:gd name="connsiteY22" fmla="*/ 302134 h 565112"/>
                  <a:gd name="connsiteX23" fmla="*/ 250738 w 637425"/>
                  <a:gd name="connsiteY23" fmla="*/ 301090 h 565112"/>
                  <a:gd name="connsiteX24" fmla="*/ 202235 w 637425"/>
                  <a:gd name="connsiteY24" fmla="*/ 301090 h 565112"/>
                  <a:gd name="connsiteX25" fmla="*/ 196798 w 637425"/>
                  <a:gd name="connsiteY25" fmla="*/ 303607 h 565112"/>
                  <a:gd name="connsiteX26" fmla="*/ 121834 w 637425"/>
                  <a:gd name="connsiteY26" fmla="*/ 390275 h 565112"/>
                  <a:gd name="connsiteX27" fmla="*/ 89561 w 637425"/>
                  <a:gd name="connsiteY27" fmla="*/ 389526 h 565112"/>
                  <a:gd name="connsiteX28" fmla="*/ 84633 w 637425"/>
                  <a:gd name="connsiteY28" fmla="*/ 371608 h 565112"/>
                  <a:gd name="connsiteX29" fmla="*/ 84526 w 637425"/>
                  <a:gd name="connsiteY29" fmla="*/ 302670 h 565112"/>
                  <a:gd name="connsiteX30" fmla="*/ 83267 w 637425"/>
                  <a:gd name="connsiteY30" fmla="*/ 301357 h 565112"/>
                  <a:gd name="connsiteX31" fmla="*/ 27586 w 637425"/>
                  <a:gd name="connsiteY31" fmla="*/ 298385 h 565112"/>
                  <a:gd name="connsiteX32" fmla="*/ 0 w 637425"/>
                  <a:gd name="connsiteY32" fmla="*/ 263862 h 565112"/>
                  <a:gd name="connsiteX33" fmla="*/ 0 w 637425"/>
                  <a:gd name="connsiteY33" fmla="*/ 37737 h 565112"/>
                  <a:gd name="connsiteX34" fmla="*/ 37844 w 637425"/>
                  <a:gd name="connsiteY34" fmla="*/ 0 h 565112"/>
                  <a:gd name="connsiteX35" fmla="*/ 345495 w 637425"/>
                  <a:gd name="connsiteY35" fmla="*/ 0 h 565112"/>
                  <a:gd name="connsiteX36" fmla="*/ 102336 w 637425"/>
                  <a:gd name="connsiteY36" fmla="*/ 287243 h 565112"/>
                  <a:gd name="connsiteX37" fmla="*/ 103381 w 637425"/>
                  <a:gd name="connsiteY37" fmla="*/ 291341 h 565112"/>
                  <a:gd name="connsiteX38" fmla="*/ 103381 w 637425"/>
                  <a:gd name="connsiteY38" fmla="*/ 376295 h 565112"/>
                  <a:gd name="connsiteX39" fmla="*/ 105638 w 637425"/>
                  <a:gd name="connsiteY39" fmla="*/ 378547 h 565112"/>
                  <a:gd name="connsiteX40" fmla="*/ 107050 w 637425"/>
                  <a:gd name="connsiteY40" fmla="*/ 378063 h 565112"/>
                  <a:gd name="connsiteX41" fmla="*/ 111094 w 637425"/>
                  <a:gd name="connsiteY41" fmla="*/ 374233 h 565112"/>
                  <a:gd name="connsiteX42" fmla="*/ 181827 w 637425"/>
                  <a:gd name="connsiteY42" fmla="*/ 292278 h 565112"/>
                  <a:gd name="connsiteX43" fmla="*/ 188790 w 637425"/>
                  <a:gd name="connsiteY43" fmla="*/ 285288 h 565112"/>
                  <a:gd name="connsiteX44" fmla="*/ 197736 w 637425"/>
                  <a:gd name="connsiteY44" fmla="*/ 282502 h 565112"/>
                  <a:gd name="connsiteX45" fmla="*/ 332264 w 637425"/>
                  <a:gd name="connsiteY45" fmla="*/ 281913 h 565112"/>
                  <a:gd name="connsiteX46" fmla="*/ 353021 w 637425"/>
                  <a:gd name="connsiteY46" fmla="*/ 279235 h 565112"/>
                  <a:gd name="connsiteX47" fmla="*/ 364243 w 637425"/>
                  <a:gd name="connsiteY47" fmla="*/ 258425 h 565112"/>
                  <a:gd name="connsiteX48" fmla="*/ 364243 w 637425"/>
                  <a:gd name="connsiteY48" fmla="*/ 46468 h 565112"/>
                  <a:gd name="connsiteX49" fmla="*/ 362689 w 637425"/>
                  <a:gd name="connsiteY49" fmla="*/ 32728 h 565112"/>
                  <a:gd name="connsiteX50" fmla="*/ 353262 w 637425"/>
                  <a:gd name="connsiteY50" fmla="*/ 21614 h 565112"/>
                  <a:gd name="connsiteX51" fmla="*/ 334407 w 637425"/>
                  <a:gd name="connsiteY51" fmla="*/ 18775 h 565112"/>
                  <a:gd name="connsiteX52" fmla="*/ 50780 w 637425"/>
                  <a:gd name="connsiteY52" fmla="*/ 18775 h 565112"/>
                  <a:gd name="connsiteX53" fmla="*/ 30077 w 637425"/>
                  <a:gd name="connsiteY53" fmla="*/ 21747 h 565112"/>
                  <a:gd name="connsiteX54" fmla="*/ 18828 w 637425"/>
                  <a:gd name="connsiteY54" fmla="*/ 42236 h 565112"/>
                  <a:gd name="connsiteX55" fmla="*/ 18721 w 637425"/>
                  <a:gd name="connsiteY55" fmla="*/ 257836 h 565112"/>
                  <a:gd name="connsiteX56" fmla="*/ 28711 w 637425"/>
                  <a:gd name="connsiteY56" fmla="*/ 278324 h 565112"/>
                  <a:gd name="connsiteX57" fmla="*/ 47566 w 637425"/>
                  <a:gd name="connsiteY57" fmla="*/ 282395 h 565112"/>
                  <a:gd name="connsiteX58" fmla="*/ 93096 w 637425"/>
                  <a:gd name="connsiteY58" fmla="*/ 282288 h 565112"/>
                  <a:gd name="connsiteX59" fmla="*/ 102336 w 637425"/>
                  <a:gd name="connsiteY59" fmla="*/ 287243 h 565112"/>
                  <a:gd name="connsiteX60" fmla="*/ 534419 w 637425"/>
                  <a:gd name="connsiteY60" fmla="*/ 464972 h 565112"/>
                  <a:gd name="connsiteX61" fmla="*/ 542990 w 637425"/>
                  <a:gd name="connsiteY61" fmla="*/ 450965 h 565112"/>
                  <a:gd name="connsiteX62" fmla="*/ 588922 w 637425"/>
                  <a:gd name="connsiteY62" fmla="*/ 450911 h 565112"/>
                  <a:gd name="connsiteX63" fmla="*/ 608875 w 637425"/>
                  <a:gd name="connsiteY63" fmla="*/ 447028 h 565112"/>
                  <a:gd name="connsiteX64" fmla="*/ 618704 w 637425"/>
                  <a:gd name="connsiteY64" fmla="*/ 426512 h 565112"/>
                  <a:gd name="connsiteX65" fmla="*/ 618650 w 637425"/>
                  <a:gd name="connsiteY65" fmla="*/ 218894 h 565112"/>
                  <a:gd name="connsiteX66" fmla="*/ 615276 w 637425"/>
                  <a:gd name="connsiteY66" fmla="*/ 198271 h 565112"/>
                  <a:gd name="connsiteX67" fmla="*/ 594573 w 637425"/>
                  <a:gd name="connsiteY67" fmla="*/ 187451 h 565112"/>
                  <a:gd name="connsiteX68" fmla="*/ 384946 w 637425"/>
                  <a:gd name="connsiteY68" fmla="*/ 187451 h 565112"/>
                  <a:gd name="connsiteX69" fmla="*/ 384062 w 637425"/>
                  <a:gd name="connsiteY69" fmla="*/ 188362 h 565112"/>
                  <a:gd name="connsiteX70" fmla="*/ 384169 w 637425"/>
                  <a:gd name="connsiteY70" fmla="*/ 259791 h 565112"/>
                  <a:gd name="connsiteX71" fmla="*/ 338746 w 637425"/>
                  <a:gd name="connsiteY71" fmla="*/ 302081 h 565112"/>
                  <a:gd name="connsiteX72" fmla="*/ 271950 w 637425"/>
                  <a:gd name="connsiteY72" fmla="*/ 302134 h 565112"/>
                  <a:gd name="connsiteX73" fmla="*/ 270611 w 637425"/>
                  <a:gd name="connsiteY73" fmla="*/ 303500 h 565112"/>
                  <a:gd name="connsiteX74" fmla="*/ 270450 w 637425"/>
                  <a:gd name="connsiteY74" fmla="*/ 424745 h 565112"/>
                  <a:gd name="connsiteX75" fmla="*/ 283413 w 637425"/>
                  <a:gd name="connsiteY75" fmla="*/ 448447 h 565112"/>
                  <a:gd name="connsiteX76" fmla="*/ 302348 w 637425"/>
                  <a:gd name="connsiteY76" fmla="*/ 450884 h 565112"/>
                  <a:gd name="connsiteX77" fmla="*/ 441350 w 637425"/>
                  <a:gd name="connsiteY77" fmla="*/ 450884 h 565112"/>
                  <a:gd name="connsiteX78" fmla="*/ 448474 w 637425"/>
                  <a:gd name="connsiteY78" fmla="*/ 454098 h 565112"/>
                  <a:gd name="connsiteX79" fmla="*/ 528259 w 637425"/>
                  <a:gd name="connsiteY79" fmla="*/ 543177 h 565112"/>
                  <a:gd name="connsiteX80" fmla="*/ 534473 w 637425"/>
                  <a:gd name="connsiteY80" fmla="*/ 540793 h 565112"/>
                  <a:gd name="connsiteX81" fmla="*/ 534419 w 637425"/>
                  <a:gd name="connsiteY81" fmla="*/ 464972 h 56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7425" h="565112">
                    <a:moveTo>
                      <a:pt x="345495" y="0"/>
                    </a:moveTo>
                    <a:cubicBezTo>
                      <a:pt x="362404" y="2785"/>
                      <a:pt x="373626" y="10740"/>
                      <a:pt x="379161" y="23863"/>
                    </a:cubicBezTo>
                    <a:cubicBezTo>
                      <a:pt x="381821" y="30166"/>
                      <a:pt x="383125" y="42584"/>
                      <a:pt x="383071" y="61118"/>
                    </a:cubicBezTo>
                    <a:cubicBezTo>
                      <a:pt x="382910" y="112719"/>
                      <a:pt x="382946" y="148125"/>
                      <a:pt x="383178" y="167337"/>
                    </a:cubicBezTo>
                    <a:cubicBezTo>
                      <a:pt x="383196" y="168194"/>
                      <a:pt x="383633" y="168623"/>
                      <a:pt x="384490" y="168623"/>
                    </a:cubicBezTo>
                    <a:cubicBezTo>
                      <a:pt x="456946" y="168766"/>
                      <a:pt x="520314" y="168784"/>
                      <a:pt x="574593" y="168677"/>
                    </a:cubicBezTo>
                    <a:cubicBezTo>
                      <a:pt x="593894" y="168623"/>
                      <a:pt x="606607" y="169864"/>
                      <a:pt x="612732" y="172399"/>
                    </a:cubicBezTo>
                    <a:cubicBezTo>
                      <a:pt x="626087" y="177917"/>
                      <a:pt x="634318" y="189388"/>
                      <a:pt x="637425" y="206815"/>
                    </a:cubicBezTo>
                    <a:lnTo>
                      <a:pt x="637425" y="432297"/>
                    </a:lnTo>
                    <a:cubicBezTo>
                      <a:pt x="634015" y="451456"/>
                      <a:pt x="624069" y="463294"/>
                      <a:pt x="607589" y="467811"/>
                    </a:cubicBezTo>
                    <a:cubicBezTo>
                      <a:pt x="602858" y="469097"/>
                      <a:pt x="594082" y="469686"/>
                      <a:pt x="581262" y="469579"/>
                    </a:cubicBezTo>
                    <a:cubicBezTo>
                      <a:pt x="570603" y="469489"/>
                      <a:pt x="561755" y="469534"/>
                      <a:pt x="554720" y="469713"/>
                    </a:cubicBezTo>
                    <a:cubicBezTo>
                      <a:pt x="553828" y="469730"/>
                      <a:pt x="553381" y="470186"/>
                      <a:pt x="553381" y="471078"/>
                    </a:cubicBezTo>
                    <a:cubicBezTo>
                      <a:pt x="553256" y="499968"/>
                      <a:pt x="553230" y="522180"/>
                      <a:pt x="553301" y="537713"/>
                    </a:cubicBezTo>
                    <a:cubicBezTo>
                      <a:pt x="553390" y="551676"/>
                      <a:pt x="547293" y="560809"/>
                      <a:pt x="535008" y="565112"/>
                    </a:cubicBezTo>
                    <a:lnTo>
                      <a:pt x="529143" y="565112"/>
                    </a:lnTo>
                    <a:cubicBezTo>
                      <a:pt x="523715" y="563737"/>
                      <a:pt x="519626" y="561523"/>
                      <a:pt x="516877" y="558470"/>
                    </a:cubicBezTo>
                    <a:cubicBezTo>
                      <a:pt x="490612" y="529277"/>
                      <a:pt x="464588" y="500245"/>
                      <a:pt x="438806" y="471373"/>
                    </a:cubicBezTo>
                    <a:cubicBezTo>
                      <a:pt x="437799" y="470248"/>
                      <a:pt x="436357" y="469605"/>
                      <a:pt x="434842" y="469605"/>
                    </a:cubicBezTo>
                    <a:cubicBezTo>
                      <a:pt x="386026" y="469605"/>
                      <a:pt x="343076" y="469596"/>
                      <a:pt x="305991" y="469579"/>
                    </a:cubicBezTo>
                    <a:cubicBezTo>
                      <a:pt x="293510" y="469579"/>
                      <a:pt x="285127" y="468891"/>
                      <a:pt x="280842" y="467516"/>
                    </a:cubicBezTo>
                    <a:cubicBezTo>
                      <a:pt x="263219" y="461838"/>
                      <a:pt x="251649" y="445823"/>
                      <a:pt x="251756" y="427235"/>
                    </a:cubicBezTo>
                    <a:cubicBezTo>
                      <a:pt x="251756" y="425950"/>
                      <a:pt x="251756" y="384249"/>
                      <a:pt x="251756" y="302134"/>
                    </a:cubicBezTo>
                    <a:cubicBezTo>
                      <a:pt x="251756" y="301557"/>
                      <a:pt x="251300" y="301090"/>
                      <a:pt x="250738" y="301090"/>
                    </a:cubicBezTo>
                    <a:lnTo>
                      <a:pt x="202235" y="301090"/>
                    </a:lnTo>
                    <a:cubicBezTo>
                      <a:pt x="200039" y="301090"/>
                      <a:pt x="198227" y="301929"/>
                      <a:pt x="196798" y="303607"/>
                    </a:cubicBezTo>
                    <a:cubicBezTo>
                      <a:pt x="160142" y="346209"/>
                      <a:pt x="135154" y="375099"/>
                      <a:pt x="121834" y="390275"/>
                    </a:cubicBezTo>
                    <a:cubicBezTo>
                      <a:pt x="112728" y="400667"/>
                      <a:pt x="98292" y="399462"/>
                      <a:pt x="89561" y="389526"/>
                    </a:cubicBezTo>
                    <a:cubicBezTo>
                      <a:pt x="86258" y="385758"/>
                      <a:pt x="84615" y="379786"/>
                      <a:pt x="84633" y="371608"/>
                    </a:cubicBezTo>
                    <a:cubicBezTo>
                      <a:pt x="84704" y="331845"/>
                      <a:pt x="84669" y="308865"/>
                      <a:pt x="84526" y="302670"/>
                    </a:cubicBezTo>
                    <a:cubicBezTo>
                      <a:pt x="84508" y="301848"/>
                      <a:pt x="84088" y="301411"/>
                      <a:pt x="83267" y="301357"/>
                    </a:cubicBezTo>
                    <a:cubicBezTo>
                      <a:pt x="68644" y="300527"/>
                      <a:pt x="42343" y="303500"/>
                      <a:pt x="27586" y="298385"/>
                    </a:cubicBezTo>
                    <a:cubicBezTo>
                      <a:pt x="12588" y="293189"/>
                      <a:pt x="3392" y="281681"/>
                      <a:pt x="0" y="263862"/>
                    </a:cubicBezTo>
                    <a:lnTo>
                      <a:pt x="0" y="37737"/>
                    </a:lnTo>
                    <a:cubicBezTo>
                      <a:pt x="3446" y="16275"/>
                      <a:pt x="16061" y="3696"/>
                      <a:pt x="37844" y="0"/>
                    </a:cubicBezTo>
                    <a:lnTo>
                      <a:pt x="345495" y="0"/>
                    </a:lnTo>
                    <a:close/>
                    <a:moveTo>
                      <a:pt x="102336" y="287243"/>
                    </a:moveTo>
                    <a:cubicBezTo>
                      <a:pt x="103021" y="288508"/>
                      <a:pt x="103380" y="289917"/>
                      <a:pt x="103381" y="291341"/>
                    </a:cubicBezTo>
                    <a:lnTo>
                      <a:pt x="103381" y="376295"/>
                    </a:lnTo>
                    <a:cubicBezTo>
                      <a:pt x="103372" y="377539"/>
                      <a:pt x="104383" y="378547"/>
                      <a:pt x="105638" y="378547"/>
                    </a:cubicBezTo>
                    <a:cubicBezTo>
                      <a:pt x="106149" y="378547"/>
                      <a:pt x="106647" y="378376"/>
                      <a:pt x="107050" y="378063"/>
                    </a:cubicBezTo>
                    <a:cubicBezTo>
                      <a:pt x="108585" y="376848"/>
                      <a:pt x="109933" y="375572"/>
                      <a:pt x="111094" y="374233"/>
                    </a:cubicBezTo>
                    <a:cubicBezTo>
                      <a:pt x="145465" y="334470"/>
                      <a:pt x="169043" y="307151"/>
                      <a:pt x="181827" y="292278"/>
                    </a:cubicBezTo>
                    <a:cubicBezTo>
                      <a:pt x="184219" y="289493"/>
                      <a:pt x="186541" y="287163"/>
                      <a:pt x="188790" y="285288"/>
                    </a:cubicBezTo>
                    <a:cubicBezTo>
                      <a:pt x="191004" y="283449"/>
                      <a:pt x="193986" y="282520"/>
                      <a:pt x="197736" y="282502"/>
                    </a:cubicBezTo>
                    <a:cubicBezTo>
                      <a:pt x="264156" y="282038"/>
                      <a:pt x="308999" y="281842"/>
                      <a:pt x="332264" y="281913"/>
                    </a:cubicBezTo>
                    <a:cubicBezTo>
                      <a:pt x="342406" y="281949"/>
                      <a:pt x="349325" y="281056"/>
                      <a:pt x="353021" y="279235"/>
                    </a:cubicBezTo>
                    <a:cubicBezTo>
                      <a:pt x="360502" y="275539"/>
                      <a:pt x="364243" y="268602"/>
                      <a:pt x="364243" y="258425"/>
                    </a:cubicBezTo>
                    <a:cubicBezTo>
                      <a:pt x="364243" y="187773"/>
                      <a:pt x="364243" y="117120"/>
                      <a:pt x="364243" y="46468"/>
                    </a:cubicBezTo>
                    <a:cubicBezTo>
                      <a:pt x="364243" y="39790"/>
                      <a:pt x="363725" y="35210"/>
                      <a:pt x="362689" y="32728"/>
                    </a:cubicBezTo>
                    <a:cubicBezTo>
                      <a:pt x="360708" y="27943"/>
                      <a:pt x="357565" y="24238"/>
                      <a:pt x="353262" y="21614"/>
                    </a:cubicBezTo>
                    <a:cubicBezTo>
                      <a:pt x="350155" y="19721"/>
                      <a:pt x="343870" y="18775"/>
                      <a:pt x="334407" y="18775"/>
                    </a:cubicBezTo>
                    <a:cubicBezTo>
                      <a:pt x="239865" y="18739"/>
                      <a:pt x="145322" y="18739"/>
                      <a:pt x="50780" y="18775"/>
                    </a:cubicBezTo>
                    <a:cubicBezTo>
                      <a:pt x="40959" y="18775"/>
                      <a:pt x="34058" y="19766"/>
                      <a:pt x="30077" y="21747"/>
                    </a:cubicBezTo>
                    <a:cubicBezTo>
                      <a:pt x="22578" y="25479"/>
                      <a:pt x="18828" y="32309"/>
                      <a:pt x="18828" y="42236"/>
                    </a:cubicBezTo>
                    <a:cubicBezTo>
                      <a:pt x="18775" y="81964"/>
                      <a:pt x="18739" y="153830"/>
                      <a:pt x="18721" y="257836"/>
                    </a:cubicBezTo>
                    <a:cubicBezTo>
                      <a:pt x="18721" y="266995"/>
                      <a:pt x="22051" y="273825"/>
                      <a:pt x="28711" y="278324"/>
                    </a:cubicBezTo>
                    <a:cubicBezTo>
                      <a:pt x="32621" y="280949"/>
                      <a:pt x="38906" y="282306"/>
                      <a:pt x="47566" y="282395"/>
                    </a:cubicBezTo>
                    <a:cubicBezTo>
                      <a:pt x="54886" y="282467"/>
                      <a:pt x="70063" y="282431"/>
                      <a:pt x="93096" y="282288"/>
                    </a:cubicBezTo>
                    <a:cubicBezTo>
                      <a:pt x="97417" y="282270"/>
                      <a:pt x="100497" y="283922"/>
                      <a:pt x="102336" y="287243"/>
                    </a:cubicBezTo>
                    <a:close/>
                    <a:moveTo>
                      <a:pt x="534419" y="464972"/>
                    </a:moveTo>
                    <a:cubicBezTo>
                      <a:pt x="534125" y="458437"/>
                      <a:pt x="535678" y="450992"/>
                      <a:pt x="542990" y="450965"/>
                    </a:cubicBezTo>
                    <a:cubicBezTo>
                      <a:pt x="547686" y="450947"/>
                      <a:pt x="562996" y="450929"/>
                      <a:pt x="588922" y="450911"/>
                    </a:cubicBezTo>
                    <a:cubicBezTo>
                      <a:pt x="598206" y="450893"/>
                      <a:pt x="604857" y="449599"/>
                      <a:pt x="608875" y="447028"/>
                    </a:cubicBezTo>
                    <a:cubicBezTo>
                      <a:pt x="615428" y="442850"/>
                      <a:pt x="618704" y="436011"/>
                      <a:pt x="618704" y="426512"/>
                    </a:cubicBezTo>
                    <a:cubicBezTo>
                      <a:pt x="618704" y="357306"/>
                      <a:pt x="618686" y="288100"/>
                      <a:pt x="618650" y="218894"/>
                    </a:cubicBezTo>
                    <a:cubicBezTo>
                      <a:pt x="618650" y="209181"/>
                      <a:pt x="617526" y="202307"/>
                      <a:pt x="615276" y="198271"/>
                    </a:cubicBezTo>
                    <a:cubicBezTo>
                      <a:pt x="611276" y="191040"/>
                      <a:pt x="604375" y="187433"/>
                      <a:pt x="594573" y="187451"/>
                    </a:cubicBezTo>
                    <a:cubicBezTo>
                      <a:pt x="523385" y="187487"/>
                      <a:pt x="453509" y="187487"/>
                      <a:pt x="384946" y="187451"/>
                    </a:cubicBezTo>
                    <a:cubicBezTo>
                      <a:pt x="384458" y="187451"/>
                      <a:pt x="384062" y="187859"/>
                      <a:pt x="384062" y="188362"/>
                    </a:cubicBezTo>
                    <a:cubicBezTo>
                      <a:pt x="384080" y="194468"/>
                      <a:pt x="384116" y="218278"/>
                      <a:pt x="384169" y="259791"/>
                    </a:cubicBezTo>
                    <a:cubicBezTo>
                      <a:pt x="384196" y="285716"/>
                      <a:pt x="364189" y="302322"/>
                      <a:pt x="338746" y="302081"/>
                    </a:cubicBezTo>
                    <a:cubicBezTo>
                      <a:pt x="319980" y="301920"/>
                      <a:pt x="297715" y="301938"/>
                      <a:pt x="271950" y="302134"/>
                    </a:cubicBezTo>
                    <a:cubicBezTo>
                      <a:pt x="271057" y="302152"/>
                      <a:pt x="270611" y="302607"/>
                      <a:pt x="270611" y="303500"/>
                    </a:cubicBezTo>
                    <a:cubicBezTo>
                      <a:pt x="270557" y="315374"/>
                      <a:pt x="270504" y="355788"/>
                      <a:pt x="270450" y="424745"/>
                    </a:cubicBezTo>
                    <a:cubicBezTo>
                      <a:pt x="270450" y="435618"/>
                      <a:pt x="273771" y="443867"/>
                      <a:pt x="283413" y="448447"/>
                    </a:cubicBezTo>
                    <a:cubicBezTo>
                      <a:pt x="286823" y="450072"/>
                      <a:pt x="293135" y="450884"/>
                      <a:pt x="302348" y="450884"/>
                    </a:cubicBezTo>
                    <a:cubicBezTo>
                      <a:pt x="378161" y="450849"/>
                      <a:pt x="424495" y="450849"/>
                      <a:pt x="441350" y="450884"/>
                    </a:cubicBezTo>
                    <a:cubicBezTo>
                      <a:pt x="444078" y="450901"/>
                      <a:pt x="446667" y="452069"/>
                      <a:pt x="448474" y="454098"/>
                    </a:cubicBezTo>
                    <a:lnTo>
                      <a:pt x="528259" y="543177"/>
                    </a:lnTo>
                    <a:cubicBezTo>
                      <a:pt x="532384" y="547766"/>
                      <a:pt x="534455" y="546971"/>
                      <a:pt x="534473" y="540793"/>
                    </a:cubicBezTo>
                    <a:cubicBezTo>
                      <a:pt x="534580" y="493763"/>
                      <a:pt x="534562" y="468489"/>
                      <a:pt x="534419" y="464972"/>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 name="Forme libre : forme 14">
                <a:extLst>
                  <a:ext uri="{FF2B5EF4-FFF2-40B4-BE49-F238E27FC236}">
                    <a16:creationId xmlns:a16="http://schemas.microsoft.com/office/drawing/2014/main" id="{CE47C4DE-A324-00EC-5A64-6605651010E6}"/>
                  </a:ext>
                </a:extLst>
              </p:cNvPr>
              <p:cNvSpPr/>
              <p:nvPr/>
            </p:nvSpPr>
            <p:spPr>
              <a:xfrm>
                <a:off x="3375716" y="5599631"/>
                <a:ext cx="107101" cy="152464"/>
              </a:xfrm>
              <a:custGeom>
                <a:avLst/>
                <a:gdLst>
                  <a:gd name="connsiteX0" fmla="*/ 61711 w 107101"/>
                  <a:gd name="connsiteY0" fmla="*/ 145248 h 152464"/>
                  <a:gd name="connsiteX1" fmla="*/ 56034 w 107101"/>
                  <a:gd name="connsiteY1" fmla="*/ 151730 h 152464"/>
                  <a:gd name="connsiteX2" fmla="*/ 43553 w 107101"/>
                  <a:gd name="connsiteY2" fmla="*/ 139544 h 152464"/>
                  <a:gd name="connsiteX3" fmla="*/ 58417 w 107101"/>
                  <a:gd name="connsiteY3" fmla="*/ 99879 h 152464"/>
                  <a:gd name="connsiteX4" fmla="*/ 88012 w 107101"/>
                  <a:gd name="connsiteY4" fmla="*/ 57214 h 152464"/>
                  <a:gd name="connsiteX5" fmla="*/ 72076 w 107101"/>
                  <a:gd name="connsiteY5" fmla="*/ 24325 h 152464"/>
                  <a:gd name="connsiteX6" fmla="*/ 37393 w 107101"/>
                  <a:gd name="connsiteY6" fmla="*/ 22611 h 152464"/>
                  <a:gd name="connsiteX7" fmla="*/ 18458 w 107101"/>
                  <a:gd name="connsiteY7" fmla="*/ 55205 h 152464"/>
                  <a:gd name="connsiteX8" fmla="*/ 10771 w 107101"/>
                  <a:gd name="connsiteY8" fmla="*/ 63133 h 152464"/>
                  <a:gd name="connsiteX9" fmla="*/ 112 w 107101"/>
                  <a:gd name="connsiteY9" fmla="*/ 50492 h 152464"/>
                  <a:gd name="connsiteX10" fmla="*/ 22663 w 107101"/>
                  <a:gd name="connsiteY10" fmla="*/ 9809 h 152464"/>
                  <a:gd name="connsiteX11" fmla="*/ 104055 w 107101"/>
                  <a:gd name="connsiteY11" fmla="*/ 36699 h 152464"/>
                  <a:gd name="connsiteX12" fmla="*/ 73817 w 107101"/>
                  <a:gd name="connsiteY12" fmla="*/ 110645 h 152464"/>
                  <a:gd name="connsiteX13" fmla="*/ 61711 w 107101"/>
                  <a:gd name="connsiteY13" fmla="*/ 145248 h 15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01" h="152464">
                    <a:moveTo>
                      <a:pt x="61711" y="145248"/>
                    </a:moveTo>
                    <a:cubicBezTo>
                      <a:pt x="61533" y="148355"/>
                      <a:pt x="59640" y="150516"/>
                      <a:pt x="56034" y="151730"/>
                    </a:cubicBezTo>
                    <a:cubicBezTo>
                      <a:pt x="46794" y="154836"/>
                      <a:pt x="43660" y="147578"/>
                      <a:pt x="43553" y="139544"/>
                    </a:cubicBezTo>
                    <a:cubicBezTo>
                      <a:pt x="43392" y="124260"/>
                      <a:pt x="48347" y="111038"/>
                      <a:pt x="58417" y="99879"/>
                    </a:cubicBezTo>
                    <a:cubicBezTo>
                      <a:pt x="66023" y="91469"/>
                      <a:pt x="87262" y="73900"/>
                      <a:pt x="88012" y="57214"/>
                    </a:cubicBezTo>
                    <a:cubicBezTo>
                      <a:pt x="88690" y="42626"/>
                      <a:pt x="83379" y="31663"/>
                      <a:pt x="72076" y="24325"/>
                    </a:cubicBezTo>
                    <a:cubicBezTo>
                      <a:pt x="62301" y="17978"/>
                      <a:pt x="47597" y="16906"/>
                      <a:pt x="37393" y="22611"/>
                    </a:cubicBezTo>
                    <a:cubicBezTo>
                      <a:pt x="23975" y="30110"/>
                      <a:pt x="20252" y="40287"/>
                      <a:pt x="18458" y="55205"/>
                    </a:cubicBezTo>
                    <a:cubicBezTo>
                      <a:pt x="17949" y="59223"/>
                      <a:pt x="14092" y="63053"/>
                      <a:pt x="10771" y="63133"/>
                    </a:cubicBezTo>
                    <a:cubicBezTo>
                      <a:pt x="2335" y="63320"/>
                      <a:pt x="-638" y="58071"/>
                      <a:pt x="112" y="50492"/>
                    </a:cubicBezTo>
                    <a:cubicBezTo>
                      <a:pt x="1861" y="32726"/>
                      <a:pt x="9378" y="19165"/>
                      <a:pt x="22663" y="9809"/>
                    </a:cubicBezTo>
                    <a:cubicBezTo>
                      <a:pt x="52016" y="-10867"/>
                      <a:pt x="92136" y="2578"/>
                      <a:pt x="104055" y="36699"/>
                    </a:cubicBezTo>
                    <a:cubicBezTo>
                      <a:pt x="114714" y="67177"/>
                      <a:pt x="95672" y="89326"/>
                      <a:pt x="73817" y="110645"/>
                    </a:cubicBezTo>
                    <a:cubicBezTo>
                      <a:pt x="63908" y="120314"/>
                      <a:pt x="62461" y="131321"/>
                      <a:pt x="61711" y="145248"/>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6" name="Forme libre : forme 15">
                <a:extLst>
                  <a:ext uri="{FF2B5EF4-FFF2-40B4-BE49-F238E27FC236}">
                    <a16:creationId xmlns:a16="http://schemas.microsoft.com/office/drawing/2014/main" id="{943A1107-8367-5A2B-0819-B7D8B7A7884B}"/>
                  </a:ext>
                </a:extLst>
              </p:cNvPr>
              <p:cNvSpPr/>
              <p:nvPr/>
            </p:nvSpPr>
            <p:spPr>
              <a:xfrm>
                <a:off x="3670221" y="5768421"/>
                <a:ext cx="18747" cy="149768"/>
              </a:xfrm>
              <a:custGeom>
                <a:avLst/>
                <a:gdLst>
                  <a:gd name="connsiteX0" fmla="*/ 9535 w 18747"/>
                  <a:gd name="connsiteY0" fmla="*/ 0 h 149768"/>
                  <a:gd name="connsiteX1" fmla="*/ 18748 w 18747"/>
                  <a:gd name="connsiteY1" fmla="*/ 0 h 149768"/>
                  <a:gd name="connsiteX2" fmla="*/ 18748 w 18747"/>
                  <a:gd name="connsiteY2" fmla="*/ 149768 h 149768"/>
                  <a:gd name="connsiteX3" fmla="*/ 9535 w 18747"/>
                  <a:gd name="connsiteY3" fmla="*/ 149768 h 149768"/>
                  <a:gd name="connsiteX4" fmla="*/ 9213 w 18747"/>
                  <a:gd name="connsiteY4" fmla="*/ 149768 h 149768"/>
                  <a:gd name="connsiteX5" fmla="*/ 0 w 18747"/>
                  <a:gd name="connsiteY5" fmla="*/ 149768 h 149768"/>
                  <a:gd name="connsiteX6" fmla="*/ 0 w 18747"/>
                  <a:gd name="connsiteY6" fmla="*/ 0 h 149768"/>
                  <a:gd name="connsiteX7" fmla="*/ 9213 w 18747"/>
                  <a:gd name="connsiteY7" fmla="*/ 0 h 14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47" h="149768">
                    <a:moveTo>
                      <a:pt x="9535" y="0"/>
                    </a:moveTo>
                    <a:cubicBezTo>
                      <a:pt x="14623" y="0"/>
                      <a:pt x="18748" y="0"/>
                      <a:pt x="18748" y="0"/>
                    </a:cubicBezTo>
                    <a:lnTo>
                      <a:pt x="18748" y="149768"/>
                    </a:lnTo>
                    <a:cubicBezTo>
                      <a:pt x="18748" y="149768"/>
                      <a:pt x="14623" y="149768"/>
                      <a:pt x="9535" y="149768"/>
                    </a:cubicBezTo>
                    <a:lnTo>
                      <a:pt x="9213" y="149768"/>
                    </a:lnTo>
                    <a:cubicBezTo>
                      <a:pt x="4125" y="149768"/>
                      <a:pt x="0" y="149768"/>
                      <a:pt x="0" y="149768"/>
                    </a:cubicBezTo>
                    <a:lnTo>
                      <a:pt x="0" y="0"/>
                    </a:lnTo>
                    <a:cubicBezTo>
                      <a:pt x="0" y="0"/>
                      <a:pt x="4125" y="0"/>
                      <a:pt x="9213" y="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7" name="Forme libre : forme 16">
                <a:extLst>
                  <a:ext uri="{FF2B5EF4-FFF2-40B4-BE49-F238E27FC236}">
                    <a16:creationId xmlns:a16="http://schemas.microsoft.com/office/drawing/2014/main" id="{1893EE80-C632-5C93-DCAF-35072C70E32A}"/>
                  </a:ext>
                </a:extLst>
              </p:cNvPr>
              <p:cNvSpPr/>
              <p:nvPr/>
            </p:nvSpPr>
            <p:spPr>
              <a:xfrm>
                <a:off x="3418545" y="5771019"/>
                <a:ext cx="18640" cy="18640"/>
              </a:xfrm>
              <a:custGeom>
                <a:avLst/>
                <a:gdLst>
                  <a:gd name="connsiteX0" fmla="*/ 18641 w 18640"/>
                  <a:gd name="connsiteY0" fmla="*/ 9320 h 18640"/>
                  <a:gd name="connsiteX1" fmla="*/ 9320 w 18640"/>
                  <a:gd name="connsiteY1" fmla="*/ 18641 h 18640"/>
                  <a:gd name="connsiteX2" fmla="*/ 0 w 18640"/>
                  <a:gd name="connsiteY2" fmla="*/ 9320 h 18640"/>
                  <a:gd name="connsiteX3" fmla="*/ 9320 w 18640"/>
                  <a:gd name="connsiteY3" fmla="*/ 0 h 18640"/>
                  <a:gd name="connsiteX4" fmla="*/ 18641 w 18640"/>
                  <a:gd name="connsiteY4" fmla="*/ 9320 h 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 h="18640">
                    <a:moveTo>
                      <a:pt x="18641" y="9320"/>
                    </a:moveTo>
                    <a:cubicBezTo>
                      <a:pt x="18641" y="14468"/>
                      <a:pt x="14468" y="18641"/>
                      <a:pt x="9320" y="18641"/>
                    </a:cubicBezTo>
                    <a:cubicBezTo>
                      <a:pt x="4173" y="18641"/>
                      <a:pt x="0" y="14468"/>
                      <a:pt x="0" y="9320"/>
                    </a:cubicBezTo>
                    <a:cubicBezTo>
                      <a:pt x="0" y="4173"/>
                      <a:pt x="4173" y="0"/>
                      <a:pt x="9320" y="0"/>
                    </a:cubicBezTo>
                    <a:cubicBezTo>
                      <a:pt x="14468" y="0"/>
                      <a:pt x="18641" y="4173"/>
                      <a:pt x="18641" y="932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8" name="Forme libre : forme 17">
                <a:extLst>
                  <a:ext uri="{FF2B5EF4-FFF2-40B4-BE49-F238E27FC236}">
                    <a16:creationId xmlns:a16="http://schemas.microsoft.com/office/drawing/2014/main" id="{6AE4AFD9-B3DA-1B1F-3B2E-A10F27A35360}"/>
                  </a:ext>
                </a:extLst>
              </p:cNvPr>
              <p:cNvSpPr/>
              <p:nvPr/>
            </p:nvSpPr>
            <p:spPr>
              <a:xfrm>
                <a:off x="3555137" y="5939749"/>
                <a:ext cx="18640" cy="18640"/>
              </a:xfrm>
              <a:custGeom>
                <a:avLst/>
                <a:gdLst>
                  <a:gd name="connsiteX0" fmla="*/ 18641 w 18640"/>
                  <a:gd name="connsiteY0" fmla="*/ 9320 h 18640"/>
                  <a:gd name="connsiteX1" fmla="*/ 9320 w 18640"/>
                  <a:gd name="connsiteY1" fmla="*/ 18641 h 18640"/>
                  <a:gd name="connsiteX2" fmla="*/ 0 w 18640"/>
                  <a:gd name="connsiteY2" fmla="*/ 9320 h 18640"/>
                  <a:gd name="connsiteX3" fmla="*/ 9320 w 18640"/>
                  <a:gd name="connsiteY3" fmla="*/ 0 h 18640"/>
                  <a:gd name="connsiteX4" fmla="*/ 18641 w 18640"/>
                  <a:gd name="connsiteY4" fmla="*/ 9320 h 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 h="18640">
                    <a:moveTo>
                      <a:pt x="18641" y="9320"/>
                    </a:moveTo>
                    <a:cubicBezTo>
                      <a:pt x="18641" y="14468"/>
                      <a:pt x="14468" y="18641"/>
                      <a:pt x="9320" y="18641"/>
                    </a:cubicBezTo>
                    <a:cubicBezTo>
                      <a:pt x="4173" y="18641"/>
                      <a:pt x="0" y="14468"/>
                      <a:pt x="0" y="9320"/>
                    </a:cubicBezTo>
                    <a:cubicBezTo>
                      <a:pt x="0" y="4173"/>
                      <a:pt x="4173" y="0"/>
                      <a:pt x="9320" y="0"/>
                    </a:cubicBezTo>
                    <a:cubicBezTo>
                      <a:pt x="14468" y="0"/>
                      <a:pt x="18641" y="4173"/>
                      <a:pt x="18641" y="932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 name="Forme libre : forme 18">
                <a:extLst>
                  <a:ext uri="{FF2B5EF4-FFF2-40B4-BE49-F238E27FC236}">
                    <a16:creationId xmlns:a16="http://schemas.microsoft.com/office/drawing/2014/main" id="{0B180039-3644-67F5-44BA-3016A97EC046}"/>
                  </a:ext>
                </a:extLst>
              </p:cNvPr>
              <p:cNvSpPr/>
              <p:nvPr/>
            </p:nvSpPr>
            <p:spPr>
              <a:xfrm>
                <a:off x="3592632" y="5939749"/>
                <a:ext cx="18640" cy="18640"/>
              </a:xfrm>
              <a:custGeom>
                <a:avLst/>
                <a:gdLst>
                  <a:gd name="connsiteX0" fmla="*/ 18641 w 18640"/>
                  <a:gd name="connsiteY0" fmla="*/ 9320 h 18640"/>
                  <a:gd name="connsiteX1" fmla="*/ 9320 w 18640"/>
                  <a:gd name="connsiteY1" fmla="*/ 18641 h 18640"/>
                  <a:gd name="connsiteX2" fmla="*/ 0 w 18640"/>
                  <a:gd name="connsiteY2" fmla="*/ 9320 h 18640"/>
                  <a:gd name="connsiteX3" fmla="*/ 9320 w 18640"/>
                  <a:gd name="connsiteY3" fmla="*/ 0 h 18640"/>
                  <a:gd name="connsiteX4" fmla="*/ 18641 w 18640"/>
                  <a:gd name="connsiteY4" fmla="*/ 9320 h 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 h="18640">
                    <a:moveTo>
                      <a:pt x="18641" y="9320"/>
                    </a:moveTo>
                    <a:cubicBezTo>
                      <a:pt x="18641" y="14468"/>
                      <a:pt x="14468" y="18641"/>
                      <a:pt x="9320" y="18641"/>
                    </a:cubicBezTo>
                    <a:cubicBezTo>
                      <a:pt x="4173" y="18641"/>
                      <a:pt x="0" y="14468"/>
                      <a:pt x="0" y="9320"/>
                    </a:cubicBezTo>
                    <a:cubicBezTo>
                      <a:pt x="0" y="4173"/>
                      <a:pt x="4173" y="0"/>
                      <a:pt x="9320" y="0"/>
                    </a:cubicBezTo>
                    <a:cubicBezTo>
                      <a:pt x="14468" y="0"/>
                      <a:pt x="18641" y="4173"/>
                      <a:pt x="18641" y="932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 name="Forme libre : forme 20">
                <a:extLst>
                  <a:ext uri="{FF2B5EF4-FFF2-40B4-BE49-F238E27FC236}">
                    <a16:creationId xmlns:a16="http://schemas.microsoft.com/office/drawing/2014/main" id="{65E4970F-ECE3-ABFD-7E00-BD62F2A96244}"/>
                  </a:ext>
                </a:extLst>
              </p:cNvPr>
              <p:cNvSpPr/>
              <p:nvPr/>
            </p:nvSpPr>
            <p:spPr>
              <a:xfrm>
                <a:off x="3632806" y="5939749"/>
                <a:ext cx="18640" cy="18640"/>
              </a:xfrm>
              <a:custGeom>
                <a:avLst/>
                <a:gdLst>
                  <a:gd name="connsiteX0" fmla="*/ 18641 w 18640"/>
                  <a:gd name="connsiteY0" fmla="*/ 9320 h 18640"/>
                  <a:gd name="connsiteX1" fmla="*/ 9320 w 18640"/>
                  <a:gd name="connsiteY1" fmla="*/ 18641 h 18640"/>
                  <a:gd name="connsiteX2" fmla="*/ 0 w 18640"/>
                  <a:gd name="connsiteY2" fmla="*/ 9320 h 18640"/>
                  <a:gd name="connsiteX3" fmla="*/ 9320 w 18640"/>
                  <a:gd name="connsiteY3" fmla="*/ 0 h 18640"/>
                  <a:gd name="connsiteX4" fmla="*/ 18641 w 18640"/>
                  <a:gd name="connsiteY4" fmla="*/ 9320 h 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 h="18640">
                    <a:moveTo>
                      <a:pt x="18641" y="9320"/>
                    </a:moveTo>
                    <a:cubicBezTo>
                      <a:pt x="18641" y="14468"/>
                      <a:pt x="14468" y="18641"/>
                      <a:pt x="9320" y="18641"/>
                    </a:cubicBezTo>
                    <a:cubicBezTo>
                      <a:pt x="4173" y="18641"/>
                      <a:pt x="0" y="14468"/>
                      <a:pt x="0" y="9320"/>
                    </a:cubicBezTo>
                    <a:cubicBezTo>
                      <a:pt x="0" y="4173"/>
                      <a:pt x="4173" y="0"/>
                      <a:pt x="9320" y="0"/>
                    </a:cubicBezTo>
                    <a:cubicBezTo>
                      <a:pt x="14468" y="0"/>
                      <a:pt x="18641" y="4173"/>
                      <a:pt x="18641" y="932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2" name="Forme libre : forme 21">
                <a:extLst>
                  <a:ext uri="{FF2B5EF4-FFF2-40B4-BE49-F238E27FC236}">
                    <a16:creationId xmlns:a16="http://schemas.microsoft.com/office/drawing/2014/main" id="{28620CA8-BB3C-6062-2069-1A1A34B93151}"/>
                  </a:ext>
                </a:extLst>
              </p:cNvPr>
              <p:cNvSpPr/>
              <p:nvPr/>
            </p:nvSpPr>
            <p:spPr>
              <a:xfrm>
                <a:off x="3670302" y="5939749"/>
                <a:ext cx="18640" cy="18640"/>
              </a:xfrm>
              <a:custGeom>
                <a:avLst/>
                <a:gdLst>
                  <a:gd name="connsiteX0" fmla="*/ 18641 w 18640"/>
                  <a:gd name="connsiteY0" fmla="*/ 9320 h 18640"/>
                  <a:gd name="connsiteX1" fmla="*/ 9320 w 18640"/>
                  <a:gd name="connsiteY1" fmla="*/ 18641 h 18640"/>
                  <a:gd name="connsiteX2" fmla="*/ 0 w 18640"/>
                  <a:gd name="connsiteY2" fmla="*/ 9320 h 18640"/>
                  <a:gd name="connsiteX3" fmla="*/ 9320 w 18640"/>
                  <a:gd name="connsiteY3" fmla="*/ 0 h 18640"/>
                  <a:gd name="connsiteX4" fmla="*/ 18641 w 18640"/>
                  <a:gd name="connsiteY4" fmla="*/ 9320 h 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 h="18640">
                    <a:moveTo>
                      <a:pt x="18641" y="9320"/>
                    </a:moveTo>
                    <a:cubicBezTo>
                      <a:pt x="18641" y="14468"/>
                      <a:pt x="14468" y="18641"/>
                      <a:pt x="9320" y="18641"/>
                    </a:cubicBezTo>
                    <a:cubicBezTo>
                      <a:pt x="4173" y="18641"/>
                      <a:pt x="0" y="14468"/>
                      <a:pt x="0" y="9320"/>
                    </a:cubicBezTo>
                    <a:cubicBezTo>
                      <a:pt x="0" y="4173"/>
                      <a:pt x="4173" y="0"/>
                      <a:pt x="9320" y="0"/>
                    </a:cubicBezTo>
                    <a:cubicBezTo>
                      <a:pt x="14468" y="0"/>
                      <a:pt x="18641" y="4173"/>
                      <a:pt x="18641" y="9320"/>
                    </a:cubicBezTo>
                    <a:close/>
                  </a:path>
                </a:pathLst>
              </a:custGeom>
              <a:grpFill/>
              <a:ln w="2641"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sp>
          <p:nvSpPr>
            <p:cNvPr id="33" name="ZoneTexte 32">
              <a:extLst>
                <a:ext uri="{FF2B5EF4-FFF2-40B4-BE49-F238E27FC236}">
                  <a16:creationId xmlns:a16="http://schemas.microsoft.com/office/drawing/2014/main" id="{2F378D4A-F456-2B60-BD44-FBC13E5AC9B3}"/>
                </a:ext>
              </a:extLst>
            </p:cNvPr>
            <p:cNvSpPr txBox="1"/>
            <p:nvPr/>
          </p:nvSpPr>
          <p:spPr>
            <a:xfrm>
              <a:off x="2313432" y="3331941"/>
              <a:ext cx="4167423" cy="369332"/>
            </a:xfrm>
            <a:prstGeom prst="rect">
              <a:avLst/>
            </a:prstGeom>
            <a:noFill/>
          </p:spPr>
          <p:txBody>
            <a:bodyPr wrap="none" rtlCol="0">
              <a:spAutoFit/>
            </a:bodyPr>
            <a:lstStyle/>
            <a:p>
              <a:r>
                <a:rPr lang="fr-FR">
                  <a:solidFill>
                    <a:srgbClr val="006AB2"/>
                  </a:solidFill>
                  <a:latin typeface="Calibri" panose="020F0502020204030204" pitchFamily="34" charset="0"/>
                  <a:ea typeface="Calibri" panose="020F0502020204030204" pitchFamily="34" charset="0"/>
                  <a:cs typeface="Calibri" panose="020F0502020204030204" pitchFamily="34" charset="0"/>
                </a:rPr>
                <a:t>Je pose mes </a:t>
              </a:r>
              <a:r>
                <a:rPr lang="fr-FR" b="1">
                  <a:solidFill>
                    <a:srgbClr val="006AB2"/>
                  </a:solidFill>
                  <a:latin typeface="Calibri" panose="020F0502020204030204" pitchFamily="34" charset="0"/>
                  <a:ea typeface="Calibri" panose="020F0502020204030204" pitchFamily="34" charset="0"/>
                  <a:cs typeface="Calibri" panose="020F0502020204030204" pitchFamily="34" charset="0"/>
                </a:rPr>
                <a:t>questions</a:t>
              </a:r>
              <a:r>
                <a:rPr lang="fr-FR">
                  <a:solidFill>
                    <a:srgbClr val="006AB2"/>
                  </a:solidFill>
                  <a:latin typeface="Calibri" panose="020F0502020204030204" pitchFamily="34" charset="0"/>
                  <a:ea typeface="Calibri" panose="020F0502020204030204" pitchFamily="34" charset="0"/>
                  <a:cs typeface="Calibri" panose="020F0502020204030204" pitchFamily="34" charset="0"/>
                </a:rPr>
                <a:t> dans </a:t>
              </a:r>
              <a:r>
                <a:rPr lang="fr-FR" b="1">
                  <a:solidFill>
                    <a:srgbClr val="006AB2"/>
                  </a:solidFill>
                  <a:latin typeface="Calibri" panose="020F0502020204030204" pitchFamily="34" charset="0"/>
                  <a:ea typeface="Calibri" panose="020F0502020204030204" pitchFamily="34" charset="0"/>
                  <a:cs typeface="Calibri" panose="020F0502020204030204" pitchFamily="34" charset="0"/>
                </a:rPr>
                <a:t>l’espace Q&amp;R.</a:t>
              </a:r>
            </a:p>
          </p:txBody>
        </p:sp>
      </p:grpSp>
      <p:grpSp>
        <p:nvGrpSpPr>
          <p:cNvPr id="39" name="Groupe 38">
            <a:extLst>
              <a:ext uri="{FF2B5EF4-FFF2-40B4-BE49-F238E27FC236}">
                <a16:creationId xmlns:a16="http://schemas.microsoft.com/office/drawing/2014/main" id="{08435059-1465-E4AA-4139-43CE37E0A740}"/>
              </a:ext>
            </a:extLst>
          </p:cNvPr>
          <p:cNvGrpSpPr/>
          <p:nvPr/>
        </p:nvGrpSpPr>
        <p:grpSpPr>
          <a:xfrm>
            <a:off x="1189848" y="4733793"/>
            <a:ext cx="10487040" cy="675736"/>
            <a:chOff x="1189848" y="4733793"/>
            <a:chExt cx="10487040" cy="675736"/>
          </a:xfrm>
        </p:grpSpPr>
        <p:grpSp>
          <p:nvGrpSpPr>
            <p:cNvPr id="23" name="Message2" descr="{&quot;Key&quot;:&quot;POWER_USER_SHAPE_ICON&quot;,&quot;Value&quot;:&quot;POWER_USER_SHAPE_ICON_STYLE_1&quot;}">
              <a:extLst>
                <a:ext uri="{FF2B5EF4-FFF2-40B4-BE49-F238E27FC236}">
                  <a16:creationId xmlns:a16="http://schemas.microsoft.com/office/drawing/2014/main" id="{8368872F-575F-4FB8-CF89-9B4A57395BDA}"/>
                </a:ext>
              </a:extLst>
            </p:cNvPr>
            <p:cNvGrpSpPr>
              <a:grpSpLocks noChangeAspect="1"/>
            </p:cNvGrpSpPr>
            <p:nvPr/>
          </p:nvGrpSpPr>
          <p:grpSpPr>
            <a:xfrm>
              <a:off x="1189848" y="4733793"/>
              <a:ext cx="762000" cy="675736"/>
              <a:chOff x="7677151" y="5235575"/>
              <a:chExt cx="252413" cy="223838"/>
            </a:xfrm>
            <a:solidFill>
              <a:srgbClr val="006AB2"/>
            </a:solidFill>
          </p:grpSpPr>
          <p:sp>
            <p:nvSpPr>
              <p:cNvPr id="24" name="Freeform 465">
                <a:extLst>
                  <a:ext uri="{FF2B5EF4-FFF2-40B4-BE49-F238E27FC236}">
                    <a16:creationId xmlns:a16="http://schemas.microsoft.com/office/drawing/2014/main" id="{937F72EE-32F0-2714-CCFC-1277743E6E15}"/>
                  </a:ext>
                </a:extLst>
              </p:cNvPr>
              <p:cNvSpPr>
                <a:spLocks/>
              </p:cNvSpPr>
              <p:nvPr/>
            </p:nvSpPr>
            <p:spPr bwMode="auto">
              <a:xfrm>
                <a:off x="7677151" y="5235575"/>
                <a:ext cx="252413" cy="223838"/>
              </a:xfrm>
              <a:custGeom>
                <a:avLst/>
                <a:gdLst>
                  <a:gd name="T0" fmla="*/ 157 w 159"/>
                  <a:gd name="T1" fmla="*/ 2 h 141"/>
                  <a:gd name="T2" fmla="*/ 155 w 159"/>
                  <a:gd name="T3" fmla="*/ 2 h 141"/>
                  <a:gd name="T4" fmla="*/ 155 w 159"/>
                  <a:gd name="T5" fmla="*/ 102 h 141"/>
                  <a:gd name="T6" fmla="*/ 33 w 159"/>
                  <a:gd name="T7" fmla="*/ 102 h 141"/>
                  <a:gd name="T8" fmla="*/ 4 w 159"/>
                  <a:gd name="T9" fmla="*/ 131 h 141"/>
                  <a:gd name="T10" fmla="*/ 4 w 159"/>
                  <a:gd name="T11" fmla="*/ 4 h 141"/>
                  <a:gd name="T12" fmla="*/ 157 w 159"/>
                  <a:gd name="T13" fmla="*/ 4 h 141"/>
                  <a:gd name="T14" fmla="*/ 157 w 159"/>
                  <a:gd name="T15" fmla="*/ 2 h 141"/>
                  <a:gd name="T16" fmla="*/ 155 w 159"/>
                  <a:gd name="T17" fmla="*/ 2 h 141"/>
                  <a:gd name="T18" fmla="*/ 157 w 159"/>
                  <a:gd name="T19" fmla="*/ 2 h 141"/>
                  <a:gd name="T20" fmla="*/ 157 w 159"/>
                  <a:gd name="T21" fmla="*/ 0 h 141"/>
                  <a:gd name="T22" fmla="*/ 0 w 159"/>
                  <a:gd name="T23" fmla="*/ 0 h 141"/>
                  <a:gd name="T24" fmla="*/ 0 w 159"/>
                  <a:gd name="T25" fmla="*/ 141 h 141"/>
                  <a:gd name="T26" fmla="*/ 35 w 159"/>
                  <a:gd name="T27" fmla="*/ 106 h 141"/>
                  <a:gd name="T28" fmla="*/ 159 w 159"/>
                  <a:gd name="T29" fmla="*/ 106 h 141"/>
                  <a:gd name="T30" fmla="*/ 159 w 159"/>
                  <a:gd name="T31" fmla="*/ 0 h 141"/>
                  <a:gd name="T32" fmla="*/ 157 w 159"/>
                  <a:gd name="T33" fmla="*/ 0 h 141"/>
                  <a:gd name="T34" fmla="*/ 157 w 159"/>
                  <a:gd name="T35" fmla="*/ 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1">
                    <a:moveTo>
                      <a:pt x="157" y="2"/>
                    </a:moveTo>
                    <a:lnTo>
                      <a:pt x="155" y="2"/>
                    </a:lnTo>
                    <a:lnTo>
                      <a:pt x="155" y="102"/>
                    </a:lnTo>
                    <a:lnTo>
                      <a:pt x="33" y="102"/>
                    </a:lnTo>
                    <a:lnTo>
                      <a:pt x="4" y="131"/>
                    </a:lnTo>
                    <a:lnTo>
                      <a:pt x="4" y="4"/>
                    </a:lnTo>
                    <a:lnTo>
                      <a:pt x="157" y="4"/>
                    </a:lnTo>
                    <a:lnTo>
                      <a:pt x="157" y="2"/>
                    </a:lnTo>
                    <a:lnTo>
                      <a:pt x="155" y="2"/>
                    </a:lnTo>
                    <a:lnTo>
                      <a:pt x="157" y="2"/>
                    </a:lnTo>
                    <a:lnTo>
                      <a:pt x="157" y="0"/>
                    </a:lnTo>
                    <a:lnTo>
                      <a:pt x="0" y="0"/>
                    </a:lnTo>
                    <a:lnTo>
                      <a:pt x="0" y="141"/>
                    </a:lnTo>
                    <a:lnTo>
                      <a:pt x="35" y="106"/>
                    </a:lnTo>
                    <a:lnTo>
                      <a:pt x="159" y="106"/>
                    </a:lnTo>
                    <a:lnTo>
                      <a:pt x="159" y="0"/>
                    </a:lnTo>
                    <a:lnTo>
                      <a:pt x="157" y="0"/>
                    </a:lnTo>
                    <a:lnTo>
                      <a:pt x="15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5" name="Rectangle 466">
                <a:extLst>
                  <a:ext uri="{FF2B5EF4-FFF2-40B4-BE49-F238E27FC236}">
                    <a16:creationId xmlns:a16="http://schemas.microsoft.com/office/drawing/2014/main" id="{08776E86-563F-2E5E-9233-0B28B1E7305F}"/>
                  </a:ext>
                </a:extLst>
              </p:cNvPr>
              <p:cNvSpPr>
                <a:spLocks noChangeArrowheads="1"/>
              </p:cNvSpPr>
              <p:nvPr/>
            </p:nvSpPr>
            <p:spPr bwMode="auto">
              <a:xfrm>
                <a:off x="7715251" y="5273675"/>
                <a:ext cx="177800"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7" name="Rectangle 467">
                <a:extLst>
                  <a:ext uri="{FF2B5EF4-FFF2-40B4-BE49-F238E27FC236}">
                    <a16:creationId xmlns:a16="http://schemas.microsoft.com/office/drawing/2014/main" id="{C1E9F564-2F90-6FCD-90C3-C3C7E86DD841}"/>
                  </a:ext>
                </a:extLst>
              </p:cNvPr>
              <p:cNvSpPr>
                <a:spLocks noChangeArrowheads="1"/>
              </p:cNvSpPr>
              <p:nvPr/>
            </p:nvSpPr>
            <p:spPr bwMode="auto">
              <a:xfrm>
                <a:off x="7715251" y="5307013"/>
                <a:ext cx="177800"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8" name="Rectangle 468">
                <a:extLst>
                  <a:ext uri="{FF2B5EF4-FFF2-40B4-BE49-F238E27FC236}">
                    <a16:creationId xmlns:a16="http://schemas.microsoft.com/office/drawing/2014/main" id="{D7F6E004-84E6-5D4C-9173-D00F46E7B0EB}"/>
                  </a:ext>
                </a:extLst>
              </p:cNvPr>
              <p:cNvSpPr>
                <a:spLocks noChangeArrowheads="1"/>
              </p:cNvSpPr>
              <p:nvPr/>
            </p:nvSpPr>
            <p:spPr bwMode="auto">
              <a:xfrm>
                <a:off x="7715251" y="5340348"/>
                <a:ext cx="177800" cy="174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sp>
          <p:nvSpPr>
            <p:cNvPr id="34" name="ZoneTexte 33">
              <a:extLst>
                <a:ext uri="{FF2B5EF4-FFF2-40B4-BE49-F238E27FC236}">
                  <a16:creationId xmlns:a16="http://schemas.microsoft.com/office/drawing/2014/main" id="{7617AA2C-F6E1-9111-B011-001DABA4BD94}"/>
                </a:ext>
              </a:extLst>
            </p:cNvPr>
            <p:cNvSpPr txBox="1"/>
            <p:nvPr/>
          </p:nvSpPr>
          <p:spPr>
            <a:xfrm>
              <a:off x="2313432" y="4848812"/>
              <a:ext cx="9363456" cy="369332"/>
            </a:xfrm>
            <a:prstGeom prst="rect">
              <a:avLst/>
            </a:prstGeom>
            <a:noFill/>
          </p:spPr>
          <p:txBody>
            <a:bodyPr wrap="square" rtlCol="0">
              <a:spAutoFit/>
            </a:bodyPr>
            <a:lstStyle/>
            <a:p>
              <a:r>
                <a:rPr lang="fr-FR">
                  <a:solidFill>
                    <a:srgbClr val="006AB2"/>
                  </a:solidFill>
                  <a:latin typeface="Calibri" panose="020F0502020204030204" pitchFamily="34" charset="0"/>
                  <a:ea typeface="Calibri" panose="020F0502020204030204" pitchFamily="34" charset="0"/>
                  <a:cs typeface="Calibri" panose="020F0502020204030204" pitchFamily="34" charset="0"/>
                </a:rPr>
                <a:t>Le replay, le support et la FAQ seront publiés sur le site </a:t>
              </a:r>
              <a:r>
                <a:rPr lang="fr-FR" err="1">
                  <a:solidFill>
                    <a:srgbClr val="006AB2"/>
                  </a:solidFill>
                  <a:latin typeface="Calibri" panose="020F0502020204030204" pitchFamily="34" charset="0"/>
                  <a:ea typeface="Calibri" panose="020F0502020204030204" pitchFamily="34" charset="0"/>
                  <a:cs typeface="Calibri" panose="020F0502020204030204" pitchFamily="34" charset="0"/>
                </a:rPr>
                <a:t>e-sante</a:t>
              </a:r>
              <a:r>
                <a:rPr lang="fr-FR">
                  <a:solidFill>
                    <a:srgbClr val="006AB2"/>
                  </a:solidFill>
                  <a:latin typeface="Calibri" panose="020F0502020204030204" pitchFamily="34" charset="0"/>
                  <a:ea typeface="Calibri" panose="020F0502020204030204" pitchFamily="34" charset="0"/>
                  <a:cs typeface="Calibri" panose="020F0502020204030204" pitchFamily="34" charset="0"/>
                </a:rPr>
                <a:t> à l’issue du webinaire</a:t>
              </a:r>
            </a:p>
          </p:txBody>
        </p:sp>
      </p:grpSp>
      <p:pic>
        <p:nvPicPr>
          <p:cNvPr id="3" name="Image 2">
            <a:extLst>
              <a:ext uri="{FF2B5EF4-FFF2-40B4-BE49-F238E27FC236}">
                <a16:creationId xmlns:a16="http://schemas.microsoft.com/office/drawing/2014/main" id="{EC7973C9-A891-C878-E30E-27A3DBFDA9FA}"/>
              </a:ext>
            </a:extLst>
          </p:cNvPr>
          <p:cNvPicPr>
            <a:picLocks noChangeAspect="1"/>
          </p:cNvPicPr>
          <p:nvPr/>
        </p:nvPicPr>
        <p:blipFill>
          <a:blip r:embed="rId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165987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A7E69-59C4-3652-C45A-F2405F0E5B0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BDC1C46-9C66-C855-86A9-0D8A5BF887EB}"/>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21" name="Rectangle 20">
            <a:extLst>
              <a:ext uri="{FF2B5EF4-FFF2-40B4-BE49-F238E27FC236}">
                <a16:creationId xmlns:a16="http://schemas.microsoft.com/office/drawing/2014/main" id="{B8074CA8-5B03-9464-70F8-7A2747E320AD}"/>
              </a:ext>
            </a:extLst>
          </p:cNvPr>
          <p:cNvSpPr/>
          <p:nvPr/>
        </p:nvSpPr>
        <p:spPr>
          <a:xfrm>
            <a:off x="262695" y="4590064"/>
            <a:ext cx="11633562" cy="1911169"/>
          </a:xfrm>
          <a:prstGeom prst="rect">
            <a:avLst/>
          </a:prstGeom>
          <a:solidFill>
            <a:schemeClr val="bg1">
              <a:lumMod val="95000"/>
              <a:alpha val="45000"/>
            </a:scheme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0CBCCCC-F4C1-A065-E1FF-986785F10A2E}"/>
              </a:ext>
            </a:extLst>
          </p:cNvPr>
          <p:cNvSpPr/>
          <p:nvPr/>
        </p:nvSpPr>
        <p:spPr>
          <a:xfrm>
            <a:off x="267686" y="3323896"/>
            <a:ext cx="11633562" cy="1103725"/>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60" name="Title 1">
            <a:extLst>
              <a:ext uri="{FF2B5EF4-FFF2-40B4-BE49-F238E27FC236}">
                <a16:creationId xmlns:a16="http://schemas.microsoft.com/office/drawing/2014/main" id="{D027A4E1-00D9-B80A-D812-3295D848C234}"/>
              </a:ext>
            </a:extLst>
          </p:cNvPr>
          <p:cNvSpPr>
            <a:spLocks noGrp="1"/>
          </p:cNvSpPr>
          <p:nvPr>
            <p:ph type="title"/>
          </p:nvPr>
        </p:nvSpPr>
        <p:spPr>
          <a:xfrm>
            <a:off x="280019" y="276615"/>
            <a:ext cx="7420192" cy="684677"/>
          </a:xfrm>
        </p:spPr>
        <p:txBody>
          <a:bodyPr anchor="ctr"/>
          <a:lstStyle/>
          <a:p>
            <a:r>
              <a:rPr lang="fr-FR" sz="2400">
                <a:solidFill>
                  <a:srgbClr val="4472C4"/>
                </a:solidFill>
              </a:rPr>
              <a:t>Faciliter la qualification de l’identité et simplifier l’accès aux services numériques en santé</a:t>
            </a:r>
            <a:endParaRPr lang="fr-FR" sz="2400" b="0">
              <a:solidFill>
                <a:schemeClr val="bg1">
                  <a:lumMod val="50000"/>
                </a:schemeClr>
              </a:solidFill>
            </a:endParaRPr>
          </a:p>
        </p:txBody>
      </p:sp>
      <p:pic>
        <p:nvPicPr>
          <p:cNvPr id="6" name="Image 5">
            <a:extLst>
              <a:ext uri="{FF2B5EF4-FFF2-40B4-BE49-F238E27FC236}">
                <a16:creationId xmlns:a16="http://schemas.microsoft.com/office/drawing/2014/main" id="{7199D804-1A1C-FBEA-C58B-07F28C54A7DC}"/>
              </a:ext>
            </a:extLst>
          </p:cNvPr>
          <p:cNvPicPr>
            <a:picLocks noChangeAspect="1"/>
          </p:cNvPicPr>
          <p:nvPr/>
        </p:nvPicPr>
        <p:blipFill>
          <a:blip r:embed="rId4"/>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7B7015EB-68F0-0FAA-A597-1AB1CA1D1334}"/>
              </a:ext>
            </a:extLst>
          </p:cNvPr>
          <p:cNvSpPr txBox="1"/>
          <p:nvPr/>
        </p:nvSpPr>
        <p:spPr>
          <a:xfrm>
            <a:off x="314269" y="3356153"/>
            <a:ext cx="11528505" cy="3442023"/>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lnSpc>
                <a:spcPts val="1600"/>
              </a:lnSpc>
              <a:spcAft>
                <a:spcPts val="600"/>
              </a:spcAft>
            </a:pPr>
            <a:r>
              <a:rPr lang="fr-FR" sz="1200">
                <a:ea typeface="Calibri"/>
                <a:cs typeface="Calibri"/>
              </a:rPr>
              <a:t>L’objectif de Pro Santé </a:t>
            </a:r>
            <a:r>
              <a:rPr lang="fr-FR" sz="1200" err="1">
                <a:ea typeface="Calibri"/>
                <a:cs typeface="Calibri"/>
              </a:rPr>
              <a:t>Connect</a:t>
            </a:r>
            <a:r>
              <a:rPr lang="fr-FR" sz="1200">
                <a:ea typeface="Calibri"/>
                <a:cs typeface="Calibri"/>
              </a:rPr>
              <a:t> est de pouvoir </a:t>
            </a:r>
            <a:r>
              <a:rPr lang="fr-FR" sz="1200" b="1">
                <a:solidFill>
                  <a:schemeClr val="accent1"/>
                </a:solidFill>
                <a:ea typeface="Calibri"/>
                <a:cs typeface="Calibri"/>
              </a:rPr>
              <a:t>simplifier et sécuriser l’identification électronique des professionnels</a:t>
            </a:r>
            <a:r>
              <a:rPr lang="fr-FR" sz="1200">
                <a:solidFill>
                  <a:schemeClr val="accent1"/>
                </a:solidFill>
                <a:ea typeface="Calibri"/>
                <a:cs typeface="Calibri"/>
              </a:rPr>
              <a:t>, </a:t>
            </a:r>
            <a:r>
              <a:rPr lang="fr-FR" sz="1200">
                <a:ea typeface="Calibri"/>
                <a:cs typeface="Calibri"/>
              </a:rPr>
              <a:t>afin de limiter les étapes d'authentification aux services numériques en santé, avec PSC et/ou avec d'autres systèmes de Single </a:t>
            </a:r>
            <a:r>
              <a:rPr lang="fr-FR" sz="1200" err="1">
                <a:ea typeface="Calibri"/>
                <a:cs typeface="Calibri"/>
              </a:rPr>
              <a:t>Sign</a:t>
            </a:r>
            <a:r>
              <a:rPr lang="fr-FR" sz="1200">
                <a:ea typeface="Calibri"/>
                <a:cs typeface="Calibri"/>
              </a:rPr>
              <a:t>-On (SSO). </a:t>
            </a:r>
          </a:p>
          <a:p>
            <a:pPr algn="just">
              <a:lnSpc>
                <a:spcPts val="1600"/>
              </a:lnSpc>
            </a:pPr>
            <a:r>
              <a:rPr lang="fr-FR" sz="1200">
                <a:ea typeface="Calibri"/>
                <a:cs typeface="Calibri"/>
              </a:rPr>
              <a:t>En vague 2, l’objectif est de </a:t>
            </a:r>
            <a:r>
              <a:rPr lang="fr-FR" sz="1200" b="1">
                <a:solidFill>
                  <a:schemeClr val="accent1"/>
                </a:solidFill>
                <a:ea typeface="Calibri"/>
                <a:cs typeface="Calibri"/>
              </a:rPr>
              <a:t>généraliser l’authentification par PSC</a:t>
            </a:r>
            <a:r>
              <a:rPr lang="fr-FR" sz="1200">
                <a:solidFill>
                  <a:schemeClr val="accent1"/>
                </a:solidFill>
                <a:ea typeface="Calibri"/>
                <a:cs typeface="Calibri"/>
              </a:rPr>
              <a:t>, </a:t>
            </a:r>
            <a:r>
              <a:rPr lang="fr-FR" sz="1200">
                <a:ea typeface="Calibri"/>
                <a:cs typeface="Calibri"/>
              </a:rPr>
              <a:t>pour accéder aux services numériques en santé, notamment les services socles : MSSanté, DMP, téléservice </a:t>
            </a:r>
            <a:r>
              <a:rPr lang="fr-FR" sz="1200" err="1">
                <a:ea typeface="Calibri"/>
                <a:cs typeface="Calibri"/>
              </a:rPr>
              <a:t>INSi</a:t>
            </a:r>
            <a:r>
              <a:rPr lang="fr-FR" sz="1200">
                <a:ea typeface="Calibri"/>
                <a:cs typeface="Calibri"/>
              </a:rPr>
              <a:t> et Ordonnance Numérique.</a:t>
            </a:r>
          </a:p>
          <a:p>
            <a:pPr algn="just">
              <a:lnSpc>
                <a:spcPts val="1600"/>
              </a:lnSpc>
            </a:pPr>
            <a:endParaRPr lang="fr-FR" sz="1200">
              <a:ea typeface="Calibri"/>
              <a:cs typeface="Calibri"/>
            </a:endParaRPr>
          </a:p>
          <a:p>
            <a:pPr algn="just">
              <a:lnSpc>
                <a:spcPts val="1600"/>
              </a:lnSpc>
            </a:pPr>
            <a:endParaRPr lang="fr-FR" sz="1200">
              <a:ea typeface="Calibri"/>
              <a:cs typeface="Calibri"/>
            </a:endParaRPr>
          </a:p>
          <a:p>
            <a:pPr algn="just">
              <a:lnSpc>
                <a:spcPts val="1600"/>
              </a:lnSpc>
              <a:spcAft>
                <a:spcPts val="300"/>
              </a:spcAft>
            </a:pPr>
            <a:r>
              <a:rPr lang="fr-FR" sz="1200" b="1" u="sng">
                <a:ea typeface="Calibri"/>
                <a:cs typeface="Calibri"/>
              </a:rPr>
              <a:t>Conformité au référentiel d’identification électronique : précisions importantes</a:t>
            </a:r>
          </a:p>
          <a:p>
            <a:pPr algn="just">
              <a:lnSpc>
                <a:spcPts val="1600"/>
              </a:lnSpc>
              <a:spcAft>
                <a:spcPts val="300"/>
              </a:spcAft>
            </a:pPr>
            <a:r>
              <a:rPr lang="fr-FR" sz="1200">
                <a:ea typeface="Calibri"/>
                <a:cs typeface="Calibri"/>
              </a:rPr>
              <a:t>Les structures n’ont pas besoin de disposer d’un logiciel DUI référencé Vague 2 afin d’être conformes au Référentiel d’Identification Electronique (RIE).</a:t>
            </a:r>
          </a:p>
          <a:p>
            <a:pPr algn="just">
              <a:lnSpc>
                <a:spcPts val="1600"/>
              </a:lnSpc>
              <a:spcAft>
                <a:spcPts val="300"/>
              </a:spcAft>
            </a:pPr>
            <a:r>
              <a:rPr lang="fr-FR" sz="1200" b="1">
                <a:ea typeface="Calibri"/>
                <a:cs typeface="Calibri"/>
              </a:rPr>
              <a:t>Cas n°1 — La structure dispose d’un DUI référencé Vague 1</a:t>
            </a:r>
          </a:p>
          <a:p>
            <a:pPr marL="285750" indent="-285750" algn="just">
              <a:lnSpc>
                <a:spcPts val="1600"/>
              </a:lnSpc>
              <a:spcAft>
                <a:spcPts val="300"/>
              </a:spcAft>
              <a:buFont typeface="Arial" panose="020B0604020202020204" pitchFamily="34" charset="0"/>
              <a:buChar char="•"/>
            </a:pPr>
            <a:r>
              <a:rPr lang="fr-FR" sz="1200">
                <a:ea typeface="Calibri"/>
                <a:cs typeface="Calibri"/>
              </a:rPr>
              <a:t>La structure peut déjà utiliser Pro Santé </a:t>
            </a:r>
            <a:r>
              <a:rPr lang="fr-FR" sz="1200" err="1">
                <a:ea typeface="Calibri"/>
                <a:cs typeface="Calibri"/>
              </a:rPr>
              <a:t>Connect</a:t>
            </a:r>
            <a:r>
              <a:rPr lang="fr-FR" sz="1200">
                <a:ea typeface="Calibri"/>
                <a:cs typeface="Calibri"/>
              </a:rPr>
              <a:t> (PSC) pour l’authentification</a:t>
            </a:r>
          </a:p>
          <a:p>
            <a:pPr marL="285750" indent="-285750" algn="just">
              <a:lnSpc>
                <a:spcPts val="1600"/>
              </a:lnSpc>
              <a:spcAft>
                <a:spcPts val="300"/>
              </a:spcAft>
              <a:buFont typeface="Arial" panose="020B0604020202020204" pitchFamily="34" charset="0"/>
              <a:buChar char="•"/>
            </a:pPr>
            <a:r>
              <a:rPr lang="fr-FR" sz="1200">
                <a:ea typeface="Calibri"/>
                <a:cs typeface="Calibri"/>
              </a:rPr>
              <a:t>Si l’authentification via PSC n’est pas possible, la structure doit remonter ce point à son éditeur et envisager l’ouverture d’un signalement auprès de l’ANS afin que le problème soit investigué.</a:t>
            </a:r>
          </a:p>
          <a:p>
            <a:pPr algn="just">
              <a:lnSpc>
                <a:spcPts val="1600"/>
              </a:lnSpc>
              <a:spcAft>
                <a:spcPts val="300"/>
              </a:spcAft>
            </a:pPr>
            <a:r>
              <a:rPr lang="fr-FR" sz="1200" b="1">
                <a:ea typeface="Calibri"/>
                <a:cs typeface="Calibri"/>
              </a:rPr>
              <a:t>Cas n°2 — La structure ne dispose pas d’un DUI référencé Vague 1</a:t>
            </a:r>
          </a:p>
          <a:p>
            <a:pPr marL="285750" indent="-285750" algn="just">
              <a:lnSpc>
                <a:spcPts val="1600"/>
              </a:lnSpc>
              <a:spcAft>
                <a:spcPts val="300"/>
              </a:spcAft>
              <a:buFont typeface="Arial" panose="020B0604020202020204" pitchFamily="34" charset="0"/>
              <a:buChar char="•"/>
            </a:pPr>
            <a:r>
              <a:rPr lang="fr-FR" sz="1200">
                <a:ea typeface="Calibri"/>
                <a:cs typeface="Calibri"/>
              </a:rPr>
              <a:t>A noter que l'éditeur n'a pas besoin d'être référencé Ségur pour pouvoir déployer Pro Santé </a:t>
            </a:r>
            <a:r>
              <a:rPr lang="fr-FR" sz="1200" err="1">
                <a:ea typeface="Calibri"/>
                <a:cs typeface="Calibri"/>
              </a:rPr>
              <a:t>Connect</a:t>
            </a:r>
            <a:r>
              <a:rPr lang="fr-FR" sz="1200">
                <a:ea typeface="Calibri"/>
                <a:cs typeface="Calibri"/>
              </a:rPr>
              <a:t>. La plupart des éditeurs ayant déjà développé cette authentification, ils peuvent donc le déployer dès à présent, même s'ils ne sont pas encore référencés. </a:t>
            </a:r>
          </a:p>
        </p:txBody>
      </p:sp>
      <p:pic>
        <p:nvPicPr>
          <p:cNvPr id="35" name="Graphique 34" descr="Mille contour">
            <a:extLst>
              <a:ext uri="{FF2B5EF4-FFF2-40B4-BE49-F238E27FC236}">
                <a16:creationId xmlns:a16="http://schemas.microsoft.com/office/drawing/2014/main" id="{8D05A321-4B2B-7F22-8D4C-628A54529D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80699" y="3061021"/>
            <a:ext cx="468000" cy="468000"/>
          </a:xfrm>
          <a:prstGeom prst="rect">
            <a:avLst/>
          </a:prstGeom>
        </p:spPr>
      </p:pic>
      <p:sp>
        <p:nvSpPr>
          <p:cNvPr id="5" name="Ellipse 4">
            <a:extLst>
              <a:ext uri="{FF2B5EF4-FFF2-40B4-BE49-F238E27FC236}">
                <a16:creationId xmlns:a16="http://schemas.microsoft.com/office/drawing/2014/main" id="{25E63066-6035-0789-7881-928290AC4302}"/>
              </a:ext>
            </a:extLst>
          </p:cNvPr>
          <p:cNvSpPr>
            <a:spLocks noChangeAspect="1"/>
          </p:cNvSpPr>
          <p:nvPr/>
        </p:nvSpPr>
        <p:spPr>
          <a:xfrm>
            <a:off x="10545840" y="1248032"/>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 coins arrondis 14">
            <a:extLst>
              <a:ext uri="{FF2B5EF4-FFF2-40B4-BE49-F238E27FC236}">
                <a16:creationId xmlns:a16="http://schemas.microsoft.com/office/drawing/2014/main" id="{0D44FD83-6D39-4135-5701-455B56A3D69E}"/>
              </a:ext>
            </a:extLst>
          </p:cNvPr>
          <p:cNvSpPr/>
          <p:nvPr/>
        </p:nvSpPr>
        <p:spPr>
          <a:xfrm>
            <a:off x="8970371" y="1135566"/>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6" name="Image 15">
            <a:extLst>
              <a:ext uri="{FF2B5EF4-FFF2-40B4-BE49-F238E27FC236}">
                <a16:creationId xmlns:a16="http://schemas.microsoft.com/office/drawing/2014/main" id="{90928A63-C121-3B94-87AD-80AA4A3BAEA3}"/>
              </a:ext>
            </a:extLst>
          </p:cNvPr>
          <p:cNvPicPr>
            <a:picLocks noChangeAspect="1"/>
          </p:cNvPicPr>
          <p:nvPr/>
        </p:nvPicPr>
        <p:blipFill>
          <a:blip r:embed="rId7"/>
          <a:stretch>
            <a:fillRect/>
          </a:stretch>
        </p:blipFill>
        <p:spPr>
          <a:xfrm>
            <a:off x="8650831" y="907731"/>
            <a:ext cx="406121" cy="406121"/>
          </a:xfrm>
          <a:prstGeom prst="rect">
            <a:avLst/>
          </a:prstGeom>
        </p:spPr>
      </p:pic>
      <p:sp>
        <p:nvSpPr>
          <p:cNvPr id="17" name="ZoneTexte 16">
            <a:extLst>
              <a:ext uri="{FF2B5EF4-FFF2-40B4-BE49-F238E27FC236}">
                <a16:creationId xmlns:a16="http://schemas.microsoft.com/office/drawing/2014/main" id="{5D93EE06-6FE8-F4AD-AF13-83C64C2B323D}"/>
              </a:ext>
            </a:extLst>
          </p:cNvPr>
          <p:cNvSpPr txBox="1"/>
          <p:nvPr/>
        </p:nvSpPr>
        <p:spPr>
          <a:xfrm>
            <a:off x="280020" y="2866291"/>
            <a:ext cx="11395424" cy="324036"/>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fr-FR" sz="1600">
                <a:solidFill>
                  <a:schemeClr val="bg1"/>
                </a:solidFill>
                <a:highlight>
                  <a:srgbClr val="4472C4"/>
                </a:highlight>
              </a:rPr>
              <a:t>Simplifier la connexion des professionnels aux téléservices via </a:t>
            </a:r>
            <a:r>
              <a:rPr lang="fr-FR" sz="1600" b="1">
                <a:solidFill>
                  <a:schemeClr val="bg1"/>
                </a:solidFill>
                <a:highlight>
                  <a:srgbClr val="4472C4"/>
                </a:highlight>
              </a:rPr>
              <a:t>Pro Santé Connect (PSC)</a:t>
            </a:r>
          </a:p>
        </p:txBody>
      </p:sp>
      <p:grpSp>
        <p:nvGrpSpPr>
          <p:cNvPr id="22" name="Groupe 21">
            <a:extLst>
              <a:ext uri="{FF2B5EF4-FFF2-40B4-BE49-F238E27FC236}">
                <a16:creationId xmlns:a16="http://schemas.microsoft.com/office/drawing/2014/main" id="{A9F19887-F353-CDEF-0AB5-2B004CC9619B}"/>
              </a:ext>
            </a:extLst>
          </p:cNvPr>
          <p:cNvGrpSpPr/>
          <p:nvPr/>
        </p:nvGrpSpPr>
        <p:grpSpPr>
          <a:xfrm>
            <a:off x="262695" y="1761820"/>
            <a:ext cx="11641904" cy="803802"/>
            <a:chOff x="271056" y="1645852"/>
            <a:chExt cx="11641904" cy="1016013"/>
          </a:xfrm>
        </p:grpSpPr>
        <p:sp>
          <p:nvSpPr>
            <p:cNvPr id="23" name="Rectangle 22">
              <a:extLst>
                <a:ext uri="{FF2B5EF4-FFF2-40B4-BE49-F238E27FC236}">
                  <a16:creationId xmlns:a16="http://schemas.microsoft.com/office/drawing/2014/main" id="{DC8E4B2A-E6DC-28CE-987F-CAA0C6A93870}"/>
                </a:ext>
              </a:extLst>
            </p:cNvPr>
            <p:cNvSpPr/>
            <p:nvPr/>
          </p:nvSpPr>
          <p:spPr>
            <a:xfrm>
              <a:off x="271056" y="1645852"/>
              <a:ext cx="11641904" cy="1016013"/>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4" name="ZoneTexte 23">
              <a:extLst>
                <a:ext uri="{FF2B5EF4-FFF2-40B4-BE49-F238E27FC236}">
                  <a16:creationId xmlns:a16="http://schemas.microsoft.com/office/drawing/2014/main" id="{451BDBE6-8D35-C519-B7E4-96B7E1A15095}"/>
                </a:ext>
              </a:extLst>
            </p:cNvPr>
            <p:cNvSpPr txBox="1"/>
            <p:nvPr/>
          </p:nvSpPr>
          <p:spPr>
            <a:xfrm>
              <a:off x="356863" y="1743485"/>
              <a:ext cx="11499630" cy="849457"/>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lnSpc>
                  <a:spcPts val="1600"/>
                </a:lnSpc>
                <a:spcAft>
                  <a:spcPts val="600"/>
                </a:spcAft>
              </a:pPr>
              <a:r>
                <a:rPr lang="fr-FR" sz="1200">
                  <a:cs typeface="Arial"/>
                </a:rPr>
                <a:t>Les exigences de la vague 2 viennent compléter le périmètre de fonctionnalité de la vague 1 (gestion de l’identité). Elles ont pour objectif de </a:t>
              </a:r>
              <a:r>
                <a:rPr lang="fr-FR" sz="1200" b="1">
                  <a:solidFill>
                    <a:schemeClr val="accent1"/>
                  </a:solidFill>
                  <a:cs typeface="Arial"/>
                </a:rPr>
                <a:t>faciliter les processus et rendre l'INS plus accessible et plus facile à utiliser au quotidien</a:t>
              </a:r>
              <a:r>
                <a:rPr lang="fr-FR" sz="1200" b="1">
                  <a:cs typeface="Arial"/>
                </a:rPr>
                <a:t>. </a:t>
              </a:r>
              <a:r>
                <a:rPr lang="fr-FR" sz="1200">
                  <a:cs typeface="Arial"/>
                </a:rPr>
                <a:t>Elles permettent également de couvrir des périmètres non pris en compte précédemment (amélioration de la gestion de l’identité et du code géographique (COG), améliorations techniques)</a:t>
              </a:r>
            </a:p>
          </p:txBody>
        </p:sp>
      </p:grpSp>
      <p:pic>
        <p:nvPicPr>
          <p:cNvPr id="26" name="Graphique 25" descr="Mille contour">
            <a:extLst>
              <a:ext uri="{FF2B5EF4-FFF2-40B4-BE49-F238E27FC236}">
                <a16:creationId xmlns:a16="http://schemas.microsoft.com/office/drawing/2014/main" id="{AD6F0859-C40E-EE89-F7AD-5A26C28975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08774" y="1465849"/>
            <a:ext cx="468000" cy="468000"/>
          </a:xfrm>
          <a:prstGeom prst="rect">
            <a:avLst/>
          </a:prstGeom>
        </p:spPr>
      </p:pic>
      <p:sp>
        <p:nvSpPr>
          <p:cNvPr id="27" name="ZoneTexte 26">
            <a:extLst>
              <a:ext uri="{FF2B5EF4-FFF2-40B4-BE49-F238E27FC236}">
                <a16:creationId xmlns:a16="http://schemas.microsoft.com/office/drawing/2014/main" id="{EECCFA04-D871-6B64-75E6-AA632BEBC3EF}"/>
              </a:ext>
            </a:extLst>
          </p:cNvPr>
          <p:cNvSpPr txBox="1"/>
          <p:nvPr/>
        </p:nvSpPr>
        <p:spPr>
          <a:xfrm>
            <a:off x="291570" y="1306347"/>
            <a:ext cx="11395424" cy="324036"/>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fr-FR" sz="1600">
                <a:solidFill>
                  <a:schemeClr val="bg1"/>
                </a:solidFill>
                <a:highlight>
                  <a:srgbClr val="4472C4"/>
                </a:highlight>
              </a:rPr>
              <a:t>Faciliter la qualification de </a:t>
            </a:r>
            <a:r>
              <a:rPr lang="fr-FR" sz="1600" b="1">
                <a:solidFill>
                  <a:schemeClr val="bg1"/>
                </a:solidFill>
                <a:highlight>
                  <a:srgbClr val="4472C4"/>
                </a:highlight>
              </a:rPr>
              <a:t>l’Identité National de Santé (INS) </a:t>
            </a:r>
            <a:r>
              <a:rPr lang="fr-FR" sz="1600">
                <a:solidFill>
                  <a:schemeClr val="bg1"/>
                </a:solidFill>
                <a:highlight>
                  <a:srgbClr val="4472C4"/>
                </a:highlight>
              </a:rPr>
              <a:t>des usagers </a:t>
            </a:r>
            <a:endParaRPr lang="fr-FR" sz="1600" b="1">
              <a:solidFill>
                <a:schemeClr val="bg1"/>
              </a:solidFill>
              <a:highlight>
                <a:srgbClr val="4472C4"/>
              </a:highlight>
            </a:endParaRPr>
          </a:p>
        </p:txBody>
      </p:sp>
      <p:pic>
        <p:nvPicPr>
          <p:cNvPr id="1030" name="Picture 6" descr="L'Identité Nationale de Santé (INS) - URPS Masseurs-Kinésithérapeutes des  Pays de la Loire">
            <a:extLst>
              <a:ext uri="{FF2B5EF4-FFF2-40B4-BE49-F238E27FC236}">
                <a16:creationId xmlns:a16="http://schemas.microsoft.com/office/drawing/2014/main" id="{E0D324F4-8AC5-2CFB-7544-7DA36773DE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439" b="16130"/>
          <a:stretch>
            <a:fillRect/>
          </a:stretch>
        </p:blipFill>
        <p:spPr bwMode="auto">
          <a:xfrm>
            <a:off x="7094661" y="1084829"/>
            <a:ext cx="90901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 Santé Connect | G_NIUS">
            <a:extLst>
              <a:ext uri="{FF2B5EF4-FFF2-40B4-BE49-F238E27FC236}">
                <a16:creationId xmlns:a16="http://schemas.microsoft.com/office/drawing/2014/main" id="{04477EE6-ECB6-4C65-2F0A-84173AFC810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7253" b="23015"/>
          <a:stretch>
            <a:fillRect/>
          </a:stretch>
        </p:blipFill>
        <p:spPr bwMode="auto">
          <a:xfrm>
            <a:off x="8480066" y="2809618"/>
            <a:ext cx="1701763" cy="46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5278C73-64E3-CC45-E4D1-EF80E2333FB1}"/>
              </a:ext>
            </a:extLst>
          </p:cNvPr>
          <p:cNvSpPr txBox="1"/>
          <p:nvPr/>
        </p:nvSpPr>
        <p:spPr>
          <a:xfrm>
            <a:off x="10829150" y="1248031"/>
            <a:ext cx="1219549" cy="22541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pic>
        <p:nvPicPr>
          <p:cNvPr id="7" name="Image 6">
            <a:extLst>
              <a:ext uri="{FF2B5EF4-FFF2-40B4-BE49-F238E27FC236}">
                <a16:creationId xmlns:a16="http://schemas.microsoft.com/office/drawing/2014/main" id="{690A4F5A-01A6-6497-73BD-593AF8FCF841}"/>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18063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F383-C107-4693-E637-0544D07B42BB}"/>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C2CFF2E-25F5-3E81-D514-06B41573CCD9}"/>
              </a:ext>
            </a:extLst>
          </p:cNvPr>
          <p:cNvPicPr>
            <a:picLocks noChangeAspect="1"/>
          </p:cNvPicPr>
          <p:nvPr/>
        </p:nvPicPr>
        <p:blipFill>
          <a:blip r:embed="rId3"/>
          <a:stretch>
            <a:fillRect/>
          </a:stretch>
        </p:blipFill>
        <p:spPr>
          <a:xfrm>
            <a:off x="11313267" y="205117"/>
            <a:ext cx="534865" cy="736925"/>
          </a:xfrm>
          <a:prstGeom prst="rect">
            <a:avLst/>
          </a:prstGeom>
        </p:spPr>
      </p:pic>
      <p:cxnSp>
        <p:nvCxnSpPr>
          <p:cNvPr id="114" name="Connecteur droit 113">
            <a:extLst>
              <a:ext uri="{FF2B5EF4-FFF2-40B4-BE49-F238E27FC236}">
                <a16:creationId xmlns:a16="http://schemas.microsoft.com/office/drawing/2014/main" id="{871FCDBD-E72D-DDE2-D3C3-BC9922134CA6}"/>
              </a:ext>
            </a:extLst>
          </p:cNvPr>
          <p:cNvCxnSpPr>
            <a:cxnSpLocks/>
          </p:cNvCxnSpPr>
          <p:nvPr/>
        </p:nvCxnSpPr>
        <p:spPr>
          <a:xfrm flipV="1">
            <a:off x="318835" y="3019874"/>
            <a:ext cx="11209022" cy="28754"/>
          </a:xfrm>
          <a:prstGeom prst="line">
            <a:avLst/>
          </a:prstGeom>
          <a:ln w="1905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8CA9EC8F-2785-252C-CD10-89E6A2556B0A}"/>
              </a:ext>
            </a:extLst>
          </p:cNvPr>
          <p:cNvSpPr txBox="1">
            <a:spLocks/>
          </p:cNvSpPr>
          <p:nvPr/>
        </p:nvSpPr>
        <p:spPr>
          <a:xfrm>
            <a:off x="429129" y="218454"/>
            <a:ext cx="9697339" cy="684677"/>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r>
              <a:rPr lang="fr-FR">
                <a:solidFill>
                  <a:srgbClr val="4472C4"/>
                </a:solidFill>
              </a:rPr>
              <a:t>Ordonnance Numérique</a:t>
            </a:r>
            <a:endParaRPr lang="fr-FR" b="0">
              <a:solidFill>
                <a:srgbClr val="4472C4"/>
              </a:solidFill>
            </a:endParaRPr>
          </a:p>
        </p:txBody>
      </p:sp>
      <p:cxnSp>
        <p:nvCxnSpPr>
          <p:cNvPr id="16" name="Connecteur droit 15">
            <a:extLst>
              <a:ext uri="{FF2B5EF4-FFF2-40B4-BE49-F238E27FC236}">
                <a16:creationId xmlns:a16="http://schemas.microsoft.com/office/drawing/2014/main" id="{8D76A6D4-0CE2-C24A-53FD-BF0639F716D0}"/>
              </a:ext>
            </a:extLst>
          </p:cNvPr>
          <p:cNvCxnSpPr/>
          <p:nvPr/>
        </p:nvCxnSpPr>
        <p:spPr>
          <a:xfrm flipV="1">
            <a:off x="511974" y="4675063"/>
            <a:ext cx="11209022" cy="28754"/>
          </a:xfrm>
          <a:prstGeom prst="line">
            <a:avLst/>
          </a:prstGeom>
          <a:ln w="1905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434FCF3-78E2-8A27-9207-8E7DF036957B}"/>
              </a:ext>
            </a:extLst>
          </p:cNvPr>
          <p:cNvSpPr/>
          <p:nvPr/>
        </p:nvSpPr>
        <p:spPr>
          <a:xfrm>
            <a:off x="241623" y="1140659"/>
            <a:ext cx="5050043" cy="5141608"/>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35" name="ZoneTexte 34">
            <a:extLst>
              <a:ext uri="{FF2B5EF4-FFF2-40B4-BE49-F238E27FC236}">
                <a16:creationId xmlns:a16="http://schemas.microsoft.com/office/drawing/2014/main" id="{CFCA1011-E432-F8FB-98E3-53AFCAA56DE2}"/>
              </a:ext>
            </a:extLst>
          </p:cNvPr>
          <p:cNvSpPr txBox="1"/>
          <p:nvPr/>
        </p:nvSpPr>
        <p:spPr>
          <a:xfrm>
            <a:off x="301567" y="1414792"/>
            <a:ext cx="4851458" cy="3260271"/>
          </a:xfrm>
          <a:prstGeom prst="rect">
            <a:avLst/>
          </a:prstGeom>
          <a:ln w="6350">
            <a:noFill/>
            <a:miter lim="800000"/>
          </a:ln>
        </p:spPr>
        <p:txBody>
          <a:bodyPr vert="horz" wrap="square" lIns="0" tIns="0" rIns="0" bIns="0" rtlCol="0">
            <a:noAutofit/>
          </a:bodyPr>
          <a:lstStyle/>
          <a:p>
            <a:pPr algn="just">
              <a:lnSpc>
                <a:spcPts val="1800"/>
              </a:lnSpc>
              <a:spcBef>
                <a:spcPts val="300"/>
              </a:spcBef>
              <a:spcAft>
                <a:spcPts val="600"/>
              </a:spcAft>
              <a:buNone/>
            </a:pPr>
            <a:r>
              <a:rPr lang="fr-FR" sz="1200"/>
              <a:t>L’ordonnance numérique permet de </a:t>
            </a:r>
            <a:r>
              <a:rPr lang="fr-FR" sz="1200">
                <a:solidFill>
                  <a:schemeClr val="accent1"/>
                </a:solidFill>
              </a:rPr>
              <a:t>dématérialiser le circuit de la prescription </a:t>
            </a:r>
            <a:r>
              <a:rPr lang="fr-FR" sz="1200"/>
              <a:t>entre les prescripteurs et les professionnels de santé prescrits (pharmaciens, etc.).</a:t>
            </a:r>
          </a:p>
          <a:p>
            <a:pPr algn="just">
              <a:lnSpc>
                <a:spcPts val="1800"/>
              </a:lnSpc>
              <a:spcBef>
                <a:spcPts val="300"/>
              </a:spcBef>
              <a:spcAft>
                <a:spcPts val="600"/>
              </a:spcAft>
              <a:buNone/>
            </a:pPr>
            <a:endParaRPr lang="fr-FR" sz="1200"/>
          </a:p>
          <a:p>
            <a:pPr algn="just">
              <a:lnSpc>
                <a:spcPts val="1800"/>
              </a:lnSpc>
              <a:spcBef>
                <a:spcPts val="300"/>
              </a:spcBef>
              <a:spcAft>
                <a:spcPts val="600"/>
              </a:spcAft>
              <a:buNone/>
            </a:pPr>
            <a:r>
              <a:rPr lang="fr-FR" sz="1200"/>
              <a:t>Elle permet de : </a:t>
            </a:r>
          </a:p>
          <a:p>
            <a:pPr marL="171450" indent="-171450" algn="just">
              <a:lnSpc>
                <a:spcPts val="1800"/>
              </a:lnSpc>
              <a:spcBef>
                <a:spcPts val="300"/>
              </a:spcBef>
              <a:spcAft>
                <a:spcPts val="600"/>
              </a:spcAft>
              <a:buFont typeface="Arial" panose="020B0604020202020204" pitchFamily="34" charset="0"/>
              <a:buChar char="•"/>
            </a:pPr>
            <a:r>
              <a:rPr lang="fr-FR" sz="1200">
                <a:solidFill>
                  <a:schemeClr val="accent1"/>
                </a:solidFill>
              </a:rPr>
              <a:t>favoriser la coordination des soins</a:t>
            </a:r>
            <a:r>
              <a:rPr lang="fr-FR" sz="1200"/>
              <a:t>. </a:t>
            </a:r>
          </a:p>
          <a:p>
            <a:pPr marL="171450" indent="-171450" algn="just">
              <a:lnSpc>
                <a:spcPts val="1800"/>
              </a:lnSpc>
              <a:spcBef>
                <a:spcPts val="300"/>
              </a:spcBef>
              <a:spcAft>
                <a:spcPts val="600"/>
              </a:spcAft>
              <a:buFont typeface="Arial" panose="020B0604020202020204" pitchFamily="34" charset="0"/>
              <a:buChar char="•"/>
            </a:pPr>
            <a:r>
              <a:rPr lang="fr-FR" sz="1200">
                <a:solidFill>
                  <a:schemeClr val="accent1"/>
                </a:solidFill>
              </a:rPr>
              <a:t>retrouver leurs ordonnances au format numérique dans Mon espace santé</a:t>
            </a:r>
            <a:r>
              <a:rPr lang="fr-FR" sz="1200"/>
              <a:t>, </a:t>
            </a:r>
          </a:p>
          <a:p>
            <a:pPr marL="171450" indent="-171450" algn="just">
              <a:lnSpc>
                <a:spcPts val="1800"/>
              </a:lnSpc>
              <a:spcBef>
                <a:spcPts val="300"/>
              </a:spcBef>
              <a:spcAft>
                <a:spcPts val="600"/>
              </a:spcAft>
              <a:buFont typeface="Arial" panose="020B0604020202020204" pitchFamily="34" charset="0"/>
              <a:buChar char="•"/>
            </a:pPr>
            <a:r>
              <a:rPr lang="fr-FR" sz="1200"/>
              <a:t>de limiter les </a:t>
            </a:r>
            <a:r>
              <a:rPr lang="fr-FR" sz="1200">
                <a:solidFill>
                  <a:srgbClr val="23277E"/>
                </a:solidFill>
              </a:rPr>
              <a:t>risques iatrogéniques en assurant l’utilisation d’un logiciel d’aide à la prescription</a:t>
            </a:r>
          </a:p>
          <a:p>
            <a:pPr marL="171450" indent="-171450" algn="just">
              <a:lnSpc>
                <a:spcPts val="1800"/>
              </a:lnSpc>
              <a:spcBef>
                <a:spcPts val="300"/>
              </a:spcBef>
              <a:spcAft>
                <a:spcPts val="600"/>
              </a:spcAft>
              <a:buFont typeface="Arial" panose="020B0604020202020204" pitchFamily="34" charset="0"/>
              <a:buChar char="•"/>
            </a:pPr>
            <a:endParaRPr lang="fr-FR" sz="1200">
              <a:solidFill>
                <a:srgbClr val="23277E"/>
              </a:solidFill>
            </a:endParaRPr>
          </a:p>
          <a:p>
            <a:pPr algn="just">
              <a:lnSpc>
                <a:spcPts val="1800"/>
              </a:lnSpc>
              <a:spcBef>
                <a:spcPts val="300"/>
              </a:spcBef>
              <a:spcAft>
                <a:spcPts val="600"/>
              </a:spcAft>
              <a:buNone/>
            </a:pPr>
            <a:r>
              <a:rPr lang="fr-FR" sz="1200"/>
              <a:t>La vague 2 doit </a:t>
            </a:r>
            <a:r>
              <a:rPr lang="fr-FR" sz="1200">
                <a:solidFill>
                  <a:schemeClr val="accent1"/>
                </a:solidFill>
              </a:rPr>
              <a:t>permettre d’intégrer le service Ordonnance numérique dans les DUI. </a:t>
            </a:r>
            <a:endParaRPr lang="fr-FR" sz="1200"/>
          </a:p>
        </p:txBody>
      </p:sp>
      <p:pic>
        <p:nvPicPr>
          <p:cNvPr id="40" name="Graphique 39" descr="Mille contour">
            <a:extLst>
              <a:ext uri="{FF2B5EF4-FFF2-40B4-BE49-F238E27FC236}">
                <a16:creationId xmlns:a16="http://schemas.microsoft.com/office/drawing/2014/main" id="{35993C1F-3307-3BCC-6D87-3601E9E512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33" y="1050774"/>
            <a:ext cx="468000" cy="468000"/>
          </a:xfrm>
          <a:prstGeom prst="rect">
            <a:avLst/>
          </a:prstGeom>
        </p:spPr>
      </p:pic>
      <p:pic>
        <p:nvPicPr>
          <p:cNvPr id="4" name="Image 3">
            <a:extLst>
              <a:ext uri="{FF2B5EF4-FFF2-40B4-BE49-F238E27FC236}">
                <a16:creationId xmlns:a16="http://schemas.microsoft.com/office/drawing/2014/main" id="{F386EEF3-3BA5-8C85-DF6F-3583AC013345}"/>
              </a:ext>
            </a:extLst>
          </p:cNvPr>
          <p:cNvPicPr>
            <a:picLocks noChangeAspect="1"/>
          </p:cNvPicPr>
          <p:nvPr/>
        </p:nvPicPr>
        <p:blipFill>
          <a:blip r:embed="rId6"/>
          <a:stretch>
            <a:fillRect/>
          </a:stretch>
        </p:blipFill>
        <p:spPr>
          <a:xfrm>
            <a:off x="5380696" y="1641740"/>
            <a:ext cx="6770620" cy="4139445"/>
          </a:xfrm>
          <a:prstGeom prst="rect">
            <a:avLst/>
          </a:prstGeom>
        </p:spPr>
      </p:pic>
      <p:sp>
        <p:nvSpPr>
          <p:cNvPr id="3" name="Ellipse 2">
            <a:extLst>
              <a:ext uri="{FF2B5EF4-FFF2-40B4-BE49-F238E27FC236}">
                <a16:creationId xmlns:a16="http://schemas.microsoft.com/office/drawing/2014/main" id="{0188F47D-A8A5-7EF8-1B59-754A6CA770D7}"/>
              </a:ext>
            </a:extLst>
          </p:cNvPr>
          <p:cNvSpPr>
            <a:spLocks noChangeAspect="1"/>
          </p:cNvSpPr>
          <p:nvPr/>
        </p:nvSpPr>
        <p:spPr>
          <a:xfrm>
            <a:off x="7275705" y="541380"/>
            <a:ext cx="156632" cy="144000"/>
          </a:xfrm>
          <a:prstGeom prst="ellipse">
            <a:avLst/>
          </a:prstGeom>
          <a:solidFill>
            <a:schemeClr val="accent2"/>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68004E20-BC96-009C-4880-1548C8EC5F56}"/>
              </a:ext>
            </a:extLst>
          </p:cNvPr>
          <p:cNvSpPr txBox="1"/>
          <p:nvPr/>
        </p:nvSpPr>
        <p:spPr>
          <a:xfrm>
            <a:off x="7498766" y="507683"/>
            <a:ext cx="820730" cy="211394"/>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Secteur</a:t>
            </a:r>
            <a:r>
              <a:rPr lang="fr-FR" sz="1100">
                <a:solidFill>
                  <a:srgbClr val="000000"/>
                </a:solidFill>
                <a:latin typeface="Arial"/>
              </a:rPr>
              <a:t> </a:t>
            </a:r>
            <a:r>
              <a:rPr kumimoji="0" lang="fr-FR" sz="1100" b="0" i="0" u="none" strike="noStrike" kern="1200" cap="none" spc="0" normalizeH="0" baseline="0" noProof="0">
                <a:ln>
                  <a:noFill/>
                </a:ln>
                <a:solidFill>
                  <a:srgbClr val="000000"/>
                </a:solidFill>
                <a:effectLst/>
                <a:uLnTx/>
                <a:uFillTx/>
                <a:latin typeface="Arial"/>
                <a:ea typeface="+mn-ea"/>
                <a:cs typeface="+mn-cs"/>
              </a:rPr>
              <a:t>PA</a:t>
            </a:r>
          </a:p>
        </p:txBody>
      </p:sp>
      <p:sp>
        <p:nvSpPr>
          <p:cNvPr id="10" name="Rectangle : coins arrondis 9">
            <a:extLst>
              <a:ext uri="{FF2B5EF4-FFF2-40B4-BE49-F238E27FC236}">
                <a16:creationId xmlns:a16="http://schemas.microsoft.com/office/drawing/2014/main" id="{B9099D04-807D-DB45-A0D4-F8CC6F3F0693}"/>
              </a:ext>
            </a:extLst>
          </p:cNvPr>
          <p:cNvSpPr/>
          <p:nvPr/>
        </p:nvSpPr>
        <p:spPr>
          <a:xfrm>
            <a:off x="5700236" y="428914"/>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1" name="Image 10">
            <a:extLst>
              <a:ext uri="{FF2B5EF4-FFF2-40B4-BE49-F238E27FC236}">
                <a16:creationId xmlns:a16="http://schemas.microsoft.com/office/drawing/2014/main" id="{94A72A28-1005-B883-9372-776E81E6AE5C}"/>
              </a:ext>
            </a:extLst>
          </p:cNvPr>
          <p:cNvPicPr>
            <a:picLocks noChangeAspect="1"/>
          </p:cNvPicPr>
          <p:nvPr/>
        </p:nvPicPr>
        <p:blipFill>
          <a:blip r:embed="rId7"/>
          <a:stretch>
            <a:fillRect/>
          </a:stretch>
        </p:blipFill>
        <p:spPr>
          <a:xfrm>
            <a:off x="5380696" y="201079"/>
            <a:ext cx="406121" cy="406121"/>
          </a:xfrm>
          <a:prstGeom prst="rect">
            <a:avLst/>
          </a:prstGeom>
        </p:spPr>
      </p:pic>
      <p:pic>
        <p:nvPicPr>
          <p:cNvPr id="14" name="Image 13">
            <a:extLst>
              <a:ext uri="{FF2B5EF4-FFF2-40B4-BE49-F238E27FC236}">
                <a16:creationId xmlns:a16="http://schemas.microsoft.com/office/drawing/2014/main" id="{EDAD01B7-A4AC-1C31-5752-1AF427488605}"/>
              </a:ext>
            </a:extLst>
          </p:cNvPr>
          <p:cNvPicPr>
            <a:picLocks noChangeAspect="1"/>
          </p:cNvPicPr>
          <p:nvPr/>
        </p:nvPicPr>
        <p:blipFill>
          <a:blip r:embed="rId8"/>
          <a:srcRect t="1178" b="-4951"/>
          <a:stretch>
            <a:fillRect/>
          </a:stretch>
        </p:blipFill>
        <p:spPr>
          <a:xfrm>
            <a:off x="10250081" y="205118"/>
            <a:ext cx="849328" cy="963663"/>
          </a:xfrm>
          <a:prstGeom prst="rect">
            <a:avLst/>
          </a:prstGeom>
        </p:spPr>
      </p:pic>
      <p:pic>
        <p:nvPicPr>
          <p:cNvPr id="2" name="Image 1">
            <a:extLst>
              <a:ext uri="{FF2B5EF4-FFF2-40B4-BE49-F238E27FC236}">
                <a16:creationId xmlns:a16="http://schemas.microsoft.com/office/drawing/2014/main" id="{7DC7B259-98B4-7B76-CEB9-CB3502B956F7}"/>
              </a:ext>
            </a:extLst>
          </p:cNvPr>
          <p:cNvPicPr>
            <a:picLocks noChangeAspect="1"/>
          </p:cNvPicPr>
          <p:nvPr/>
        </p:nvPicPr>
        <p:blipFill>
          <a:blip r:embed="rId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17629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36FA-5E5D-02C0-CED5-A17D3141C48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EF073BF-BDC3-980A-5DC8-D54613EFEC50}"/>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60" name="Title 1">
            <a:extLst>
              <a:ext uri="{FF2B5EF4-FFF2-40B4-BE49-F238E27FC236}">
                <a16:creationId xmlns:a16="http://schemas.microsoft.com/office/drawing/2014/main" id="{A89D04A8-0679-DF5E-8629-E1F5EEBC1356}"/>
              </a:ext>
            </a:extLst>
          </p:cNvPr>
          <p:cNvSpPr>
            <a:spLocks noGrp="1"/>
          </p:cNvSpPr>
          <p:nvPr>
            <p:ph type="title"/>
          </p:nvPr>
        </p:nvSpPr>
        <p:spPr>
          <a:xfrm>
            <a:off x="429129" y="218454"/>
            <a:ext cx="9697339" cy="684677"/>
          </a:xfrm>
        </p:spPr>
        <p:txBody>
          <a:bodyPr anchor="ctr"/>
          <a:lstStyle/>
          <a:p>
            <a:r>
              <a:rPr lang="fr-FR">
                <a:solidFill>
                  <a:srgbClr val="4472C4"/>
                </a:solidFill>
              </a:rPr>
              <a:t>Interopérabilité avec ViaTrajectoire</a:t>
            </a:r>
            <a:endParaRPr lang="fr-FR" b="0">
              <a:solidFill>
                <a:srgbClr val="4472C4"/>
              </a:solidFill>
            </a:endParaRPr>
          </a:p>
        </p:txBody>
      </p:sp>
      <p:pic>
        <p:nvPicPr>
          <p:cNvPr id="6" name="Image 5">
            <a:extLst>
              <a:ext uri="{FF2B5EF4-FFF2-40B4-BE49-F238E27FC236}">
                <a16:creationId xmlns:a16="http://schemas.microsoft.com/office/drawing/2014/main" id="{02DC2BD5-6347-F2C6-C020-F3A5E4D3ADE2}"/>
              </a:ext>
            </a:extLst>
          </p:cNvPr>
          <p:cNvPicPr>
            <a:picLocks noChangeAspect="1"/>
          </p:cNvPicPr>
          <p:nvPr/>
        </p:nvPicPr>
        <p:blipFill>
          <a:blip r:embed="rId4"/>
          <a:stretch>
            <a:fillRect/>
          </a:stretch>
        </p:blipFill>
        <p:spPr>
          <a:xfrm>
            <a:off x="11313267" y="205117"/>
            <a:ext cx="534865" cy="736925"/>
          </a:xfrm>
          <a:prstGeom prst="rect">
            <a:avLst/>
          </a:prstGeom>
        </p:spPr>
      </p:pic>
      <p:grpSp>
        <p:nvGrpSpPr>
          <p:cNvPr id="16" name="Groupe 15">
            <a:extLst>
              <a:ext uri="{FF2B5EF4-FFF2-40B4-BE49-F238E27FC236}">
                <a16:creationId xmlns:a16="http://schemas.microsoft.com/office/drawing/2014/main" id="{A486A62C-0379-5952-E517-6FE36B495410}"/>
              </a:ext>
            </a:extLst>
          </p:cNvPr>
          <p:cNvGrpSpPr/>
          <p:nvPr/>
        </p:nvGrpSpPr>
        <p:grpSpPr>
          <a:xfrm>
            <a:off x="374600" y="1235164"/>
            <a:ext cx="11434325" cy="556613"/>
            <a:chOff x="374600" y="1068738"/>
            <a:chExt cx="9283266" cy="748652"/>
          </a:xfrm>
        </p:grpSpPr>
        <p:sp>
          <p:nvSpPr>
            <p:cNvPr id="12" name="Rectangle 11">
              <a:extLst>
                <a:ext uri="{FF2B5EF4-FFF2-40B4-BE49-F238E27FC236}">
                  <a16:creationId xmlns:a16="http://schemas.microsoft.com/office/drawing/2014/main" id="{66FCC01D-738A-E698-2544-103C1A2C109D}"/>
                </a:ext>
              </a:extLst>
            </p:cNvPr>
            <p:cNvSpPr/>
            <p:nvPr/>
          </p:nvSpPr>
          <p:spPr>
            <a:xfrm>
              <a:off x="374600" y="1068738"/>
              <a:ext cx="9283266" cy="748652"/>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 name="ZoneTexte 1">
              <a:extLst>
                <a:ext uri="{FF2B5EF4-FFF2-40B4-BE49-F238E27FC236}">
                  <a16:creationId xmlns:a16="http://schemas.microsoft.com/office/drawing/2014/main" id="{E676B82C-294A-D378-5A7D-6461365AB9E7}"/>
                </a:ext>
              </a:extLst>
            </p:cNvPr>
            <p:cNvSpPr txBox="1"/>
            <p:nvPr/>
          </p:nvSpPr>
          <p:spPr>
            <a:xfrm>
              <a:off x="528176" y="1109573"/>
              <a:ext cx="9061941" cy="594543"/>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spcAft>
                  <a:spcPts val="600"/>
                </a:spcAft>
              </a:pPr>
              <a:r>
                <a:rPr lang="fr-FR" sz="1200">
                  <a:ea typeface="Calibri"/>
                  <a:cs typeface="Calibri"/>
                </a:rPr>
                <a:t>L’interopérabilité entre le module PH de </a:t>
              </a:r>
              <a:r>
                <a:rPr lang="fr-FR" sz="1200" err="1">
                  <a:ea typeface="Calibri"/>
                  <a:cs typeface="Calibri"/>
                </a:rPr>
                <a:t>ViaTrajectoire</a:t>
              </a:r>
              <a:r>
                <a:rPr lang="fr-FR" sz="1200">
                  <a:ea typeface="Calibri"/>
                  <a:cs typeface="Calibri"/>
                </a:rPr>
                <a:t> et les DUI a pour objectif de permettre aux utilisateurs en ESMS de pouvoir </a:t>
              </a:r>
              <a:r>
                <a:rPr lang="fr-FR" sz="1200" b="1">
                  <a:solidFill>
                    <a:srgbClr val="23277E"/>
                  </a:solidFill>
                  <a:ea typeface="Calibri"/>
                  <a:cs typeface="Calibri"/>
                </a:rPr>
                <a:t>visualiser, directement depuis le DUI, les nouvelles notifications relatives aux décisions d’orientation qui les concernent</a:t>
              </a:r>
              <a:r>
                <a:rPr lang="fr-FR" sz="1200">
                  <a:ea typeface="Calibri"/>
                  <a:cs typeface="Calibri"/>
                </a:rPr>
                <a:t>, et de les traiter sans avoir à se connecter au portail </a:t>
              </a:r>
              <a:r>
                <a:rPr lang="fr-FR" sz="1200" err="1">
                  <a:ea typeface="Calibri"/>
                  <a:cs typeface="Calibri"/>
                </a:rPr>
                <a:t>ViaTrajectoire</a:t>
              </a:r>
              <a:r>
                <a:rPr lang="fr-FR" sz="1200">
                  <a:ea typeface="Calibri"/>
                  <a:cs typeface="Calibri"/>
                </a:rPr>
                <a:t>.</a:t>
              </a:r>
            </a:p>
          </p:txBody>
        </p:sp>
      </p:grpSp>
      <p:pic>
        <p:nvPicPr>
          <p:cNvPr id="13" name="Graphique 12" descr="Mille contour">
            <a:extLst>
              <a:ext uri="{FF2B5EF4-FFF2-40B4-BE49-F238E27FC236}">
                <a16:creationId xmlns:a16="http://schemas.microsoft.com/office/drawing/2014/main" id="{E2184F7A-DAC5-1DF3-89AA-1DF0384F30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75" y="1023475"/>
            <a:ext cx="468000" cy="468000"/>
          </a:xfrm>
          <a:prstGeom prst="rect">
            <a:avLst/>
          </a:prstGeom>
        </p:spPr>
      </p:pic>
      <p:sp>
        <p:nvSpPr>
          <p:cNvPr id="9" name="Rectangle : coins arrondis 8">
            <a:extLst>
              <a:ext uri="{FF2B5EF4-FFF2-40B4-BE49-F238E27FC236}">
                <a16:creationId xmlns:a16="http://schemas.microsoft.com/office/drawing/2014/main" id="{FB1E334A-A358-1042-8271-0839414244F2}"/>
              </a:ext>
            </a:extLst>
          </p:cNvPr>
          <p:cNvSpPr/>
          <p:nvPr/>
        </p:nvSpPr>
        <p:spPr>
          <a:xfrm>
            <a:off x="6160759" y="389067"/>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0" name="Image 9">
            <a:extLst>
              <a:ext uri="{FF2B5EF4-FFF2-40B4-BE49-F238E27FC236}">
                <a16:creationId xmlns:a16="http://schemas.microsoft.com/office/drawing/2014/main" id="{49945327-5774-3D05-3F77-78900C0D5611}"/>
              </a:ext>
            </a:extLst>
          </p:cNvPr>
          <p:cNvPicPr>
            <a:picLocks noChangeAspect="1"/>
          </p:cNvPicPr>
          <p:nvPr/>
        </p:nvPicPr>
        <p:blipFill>
          <a:blip r:embed="rId7"/>
          <a:stretch>
            <a:fillRect/>
          </a:stretch>
        </p:blipFill>
        <p:spPr>
          <a:xfrm>
            <a:off x="5841219" y="161232"/>
            <a:ext cx="406121" cy="406121"/>
          </a:xfrm>
          <a:prstGeom prst="rect">
            <a:avLst/>
          </a:prstGeom>
        </p:spPr>
      </p:pic>
      <p:sp>
        <p:nvSpPr>
          <p:cNvPr id="17" name="Ellipse 16">
            <a:extLst>
              <a:ext uri="{FF2B5EF4-FFF2-40B4-BE49-F238E27FC236}">
                <a16:creationId xmlns:a16="http://schemas.microsoft.com/office/drawing/2014/main" id="{4E3DC911-83D3-9796-3A55-0A272E380FFC}"/>
              </a:ext>
            </a:extLst>
          </p:cNvPr>
          <p:cNvSpPr>
            <a:spLocks noChangeAspect="1"/>
          </p:cNvSpPr>
          <p:nvPr/>
        </p:nvSpPr>
        <p:spPr>
          <a:xfrm>
            <a:off x="7739445" y="524886"/>
            <a:ext cx="156632" cy="144000"/>
          </a:xfrm>
          <a:prstGeom prst="ellipse">
            <a:avLst/>
          </a:prstGeom>
          <a:solidFill>
            <a:srgbClr val="21A5FF"/>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85F48D10-D004-F743-0345-9259EAC921CE}"/>
              </a:ext>
            </a:extLst>
          </p:cNvPr>
          <p:cNvSpPr txBox="1"/>
          <p:nvPr/>
        </p:nvSpPr>
        <p:spPr>
          <a:xfrm>
            <a:off x="7962404" y="462932"/>
            <a:ext cx="2483604" cy="279740"/>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Secteur PH « avec décision d’orientation »</a:t>
            </a:r>
          </a:p>
        </p:txBody>
      </p:sp>
      <p:sp>
        <p:nvSpPr>
          <p:cNvPr id="36" name="TextBox 4">
            <a:extLst>
              <a:ext uri="{FF2B5EF4-FFF2-40B4-BE49-F238E27FC236}">
                <a16:creationId xmlns:a16="http://schemas.microsoft.com/office/drawing/2014/main" id="{7D881A75-06D8-F028-0024-D666B2FDF976}"/>
              </a:ext>
            </a:extLst>
          </p:cNvPr>
          <p:cNvSpPr txBox="1"/>
          <p:nvPr/>
        </p:nvSpPr>
        <p:spPr>
          <a:xfrm>
            <a:off x="383075" y="1776140"/>
            <a:ext cx="11203960" cy="3324622"/>
          </a:xfrm>
          <a:prstGeom prst="rect">
            <a:avLst/>
          </a:prstGeom>
          <a:noFill/>
        </p:spPr>
        <p:txBody>
          <a:bodyPr wrap="square" lIns="72000" tIns="108000" rIns="72000" bIns="108000" rtlCol="0" anchor="ctr" anchorCtr="0">
            <a:normAutofit/>
          </a:bodyPr>
          <a:lstStyle/>
          <a:p>
            <a:pPr algn="just" defTabSz="721766">
              <a:lnSpc>
                <a:spcPct val="120000"/>
              </a:lnSpc>
              <a:spcAft>
                <a:spcPts val="1200"/>
              </a:spcAft>
            </a:pPr>
            <a:r>
              <a:rPr lang="fr-FR" sz="1200" kern="0">
                <a:latin typeface="Arial"/>
                <a:ea typeface="Geneva"/>
                <a:cs typeface="Arial"/>
              </a:rPr>
              <a:t>Pour ce faire, différents flux d’échange de données vont être mis en place.</a:t>
            </a:r>
          </a:p>
          <a:p>
            <a:pPr lvl="1" algn="just" defTabSz="721766">
              <a:lnSpc>
                <a:spcPct val="120000"/>
              </a:lnSpc>
              <a:spcAft>
                <a:spcPts val="800"/>
              </a:spcAft>
            </a:pPr>
            <a:r>
              <a:rPr lang="fr-FR" sz="1200" kern="0">
                <a:latin typeface="Arial"/>
                <a:ea typeface="Geneva"/>
                <a:cs typeface="Arial"/>
              </a:rPr>
              <a:t>A intervalle régulier, </a:t>
            </a:r>
            <a:r>
              <a:rPr lang="fr-FR" sz="1200" b="1" kern="0">
                <a:latin typeface="Arial"/>
                <a:ea typeface="Geneva"/>
                <a:cs typeface="Arial"/>
              </a:rPr>
              <a:t>les DUI iront interroger </a:t>
            </a:r>
            <a:r>
              <a:rPr lang="fr-FR" sz="1200" b="1" kern="0" err="1">
                <a:latin typeface="Arial"/>
                <a:ea typeface="Geneva"/>
                <a:cs typeface="Arial"/>
              </a:rPr>
              <a:t>ViaTrajectoire</a:t>
            </a:r>
            <a:r>
              <a:rPr lang="fr-FR" sz="1200" b="1" kern="0">
                <a:latin typeface="Arial"/>
                <a:ea typeface="Geneva"/>
                <a:cs typeface="Arial"/>
              </a:rPr>
              <a:t> </a:t>
            </a:r>
            <a:r>
              <a:rPr lang="fr-FR" sz="1200" kern="0">
                <a:latin typeface="Arial"/>
                <a:ea typeface="Geneva"/>
                <a:cs typeface="Arial"/>
              </a:rPr>
              <a:t>sur les nouvelles décisions d’orientation les concernant (ou le cas échéant, les mises à jour relatives à ces notifications) puis </a:t>
            </a:r>
            <a:r>
              <a:rPr lang="fr-FR" sz="1200" b="1" kern="0">
                <a:latin typeface="Arial"/>
                <a:ea typeface="Geneva"/>
                <a:cs typeface="Arial"/>
              </a:rPr>
              <a:t>redescendront les informations utiles à leur traitement </a:t>
            </a:r>
            <a:r>
              <a:rPr lang="fr-FR" sz="1200" kern="0">
                <a:latin typeface="Arial"/>
                <a:ea typeface="Geneva"/>
                <a:cs typeface="Arial"/>
              </a:rPr>
              <a:t>(identité de la personne, éléments relatifs à la décision, etc.)</a:t>
            </a:r>
          </a:p>
          <a:p>
            <a:pPr lvl="1" algn="just" defTabSz="721766">
              <a:lnSpc>
                <a:spcPct val="120000"/>
              </a:lnSpc>
              <a:spcAft>
                <a:spcPts val="800"/>
              </a:spcAft>
            </a:pPr>
            <a:r>
              <a:rPr lang="fr-FR" sz="1200" kern="0">
                <a:latin typeface="Arial"/>
                <a:ea typeface="Geneva"/>
                <a:cs typeface="Arial"/>
              </a:rPr>
              <a:t>Après recueil du consentement de la personne concernée par la notification</a:t>
            </a:r>
            <a:r>
              <a:rPr lang="fr-FR" sz="1200" b="1" kern="0">
                <a:latin typeface="Arial"/>
                <a:ea typeface="Geneva"/>
                <a:cs typeface="Arial"/>
              </a:rPr>
              <a:t>, les DUI pourront récupérer les données d’évaluation transmises par les MDPH</a:t>
            </a:r>
            <a:r>
              <a:rPr lang="fr-FR" sz="1200" kern="0">
                <a:latin typeface="Arial"/>
                <a:ea typeface="Geneva"/>
                <a:cs typeface="Arial"/>
              </a:rPr>
              <a:t> à Via Trajectoire pour poursuivre l’instruction de la demande.</a:t>
            </a:r>
          </a:p>
          <a:p>
            <a:pPr lvl="1" algn="just" defTabSz="721766">
              <a:lnSpc>
                <a:spcPct val="120000"/>
              </a:lnSpc>
              <a:spcAft>
                <a:spcPts val="800"/>
              </a:spcAft>
            </a:pPr>
            <a:r>
              <a:rPr lang="fr-FR" sz="1200" kern="0">
                <a:latin typeface="Arial"/>
                <a:ea typeface="Geneva"/>
                <a:cs typeface="Arial"/>
              </a:rPr>
              <a:t>À tout moment, </a:t>
            </a:r>
            <a:r>
              <a:rPr lang="fr-FR" sz="1200" b="1" kern="0">
                <a:latin typeface="Arial"/>
                <a:ea typeface="Geneva"/>
                <a:cs typeface="Arial"/>
              </a:rPr>
              <a:t>les DUI et </a:t>
            </a:r>
            <a:r>
              <a:rPr lang="fr-FR" sz="1200" b="1" kern="0" err="1">
                <a:latin typeface="Arial"/>
                <a:ea typeface="Geneva"/>
                <a:cs typeface="Arial"/>
              </a:rPr>
              <a:t>ViaTrajectoire</a:t>
            </a:r>
            <a:r>
              <a:rPr lang="fr-FR" sz="1200" b="1" kern="0">
                <a:latin typeface="Arial"/>
                <a:ea typeface="Geneva"/>
                <a:cs typeface="Arial"/>
              </a:rPr>
              <a:t> communiqueront mutuellement sur les changements de statuts opérés sur les différentes notifications</a:t>
            </a:r>
            <a:r>
              <a:rPr lang="fr-FR" sz="1200" kern="0">
                <a:latin typeface="Arial"/>
                <a:ea typeface="Geneva"/>
                <a:cs typeface="Arial"/>
              </a:rPr>
              <a:t>. Cela permettra d’avoir des données à jour d’une part et d’autre, et également d’informer l’ensemble des ESMS qui pourraient être en train d’instruire une notification des dernières mises à jour effectuées. Ainsi, lorsqu’un établissement indique avoir fait entrer un usager dans sa structure, les autres ESMS à qui la notification a été adressée en seront informés.</a:t>
            </a:r>
          </a:p>
          <a:p>
            <a:pPr algn="just" defTabSz="721766">
              <a:spcAft>
                <a:spcPts val="800"/>
              </a:spcAft>
            </a:pPr>
            <a:endParaRPr lang="fr-FR" sz="1200" kern="0">
              <a:latin typeface="Arial"/>
              <a:ea typeface="Geneva"/>
              <a:cs typeface="Arial"/>
            </a:endParaRPr>
          </a:p>
          <a:p>
            <a:pPr algn="ctr"/>
            <a:endParaRPr lang="fr-FR" sz="300">
              <a:solidFill>
                <a:srgbClr val="575757"/>
              </a:solidFill>
            </a:endParaRPr>
          </a:p>
        </p:txBody>
      </p:sp>
      <p:sp>
        <p:nvSpPr>
          <p:cNvPr id="43" name="Oval 3">
            <a:extLst>
              <a:ext uri="{FF2B5EF4-FFF2-40B4-BE49-F238E27FC236}">
                <a16:creationId xmlns:a16="http://schemas.microsoft.com/office/drawing/2014/main" id="{00B0C8EB-20D9-CDCB-F589-692B72743751}"/>
              </a:ext>
            </a:extLst>
          </p:cNvPr>
          <p:cNvSpPr/>
          <p:nvPr/>
        </p:nvSpPr>
        <p:spPr>
          <a:xfrm>
            <a:off x="508000" y="2488758"/>
            <a:ext cx="228600" cy="219456"/>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1</a:t>
            </a:r>
          </a:p>
        </p:txBody>
      </p:sp>
      <p:sp>
        <p:nvSpPr>
          <p:cNvPr id="44" name="Oval 5">
            <a:extLst>
              <a:ext uri="{FF2B5EF4-FFF2-40B4-BE49-F238E27FC236}">
                <a16:creationId xmlns:a16="http://schemas.microsoft.com/office/drawing/2014/main" id="{B33EFA20-ADFB-6361-658B-F7D639C91254}"/>
              </a:ext>
            </a:extLst>
          </p:cNvPr>
          <p:cNvSpPr/>
          <p:nvPr/>
        </p:nvSpPr>
        <p:spPr>
          <a:xfrm>
            <a:off x="508000" y="3182112"/>
            <a:ext cx="228600" cy="219456"/>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2</a:t>
            </a:r>
          </a:p>
        </p:txBody>
      </p:sp>
      <p:sp>
        <p:nvSpPr>
          <p:cNvPr id="45" name="Oval 6">
            <a:extLst>
              <a:ext uri="{FF2B5EF4-FFF2-40B4-BE49-F238E27FC236}">
                <a16:creationId xmlns:a16="http://schemas.microsoft.com/office/drawing/2014/main" id="{37C53850-B75C-4BAF-F766-99B505F69303}"/>
              </a:ext>
            </a:extLst>
          </p:cNvPr>
          <p:cNvSpPr/>
          <p:nvPr/>
        </p:nvSpPr>
        <p:spPr>
          <a:xfrm>
            <a:off x="502775" y="3726975"/>
            <a:ext cx="228600" cy="219456"/>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3</a:t>
            </a:r>
          </a:p>
        </p:txBody>
      </p:sp>
      <p:sp>
        <p:nvSpPr>
          <p:cNvPr id="72" name="Rectangle 71">
            <a:extLst>
              <a:ext uri="{FF2B5EF4-FFF2-40B4-BE49-F238E27FC236}">
                <a16:creationId xmlns:a16="http://schemas.microsoft.com/office/drawing/2014/main" id="{48009445-3F39-9270-35F0-B908ED29F6DA}"/>
              </a:ext>
            </a:extLst>
          </p:cNvPr>
          <p:cNvSpPr/>
          <p:nvPr/>
        </p:nvSpPr>
        <p:spPr>
          <a:xfrm>
            <a:off x="353011" y="5985271"/>
            <a:ext cx="1320955" cy="491134"/>
          </a:xfrm>
          <a:prstGeom prst="rect">
            <a:avLst/>
          </a:prstGeom>
          <a:solidFill>
            <a:srgbClr val="7030A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DUI</a:t>
            </a:r>
          </a:p>
        </p:txBody>
      </p:sp>
      <p:sp>
        <p:nvSpPr>
          <p:cNvPr id="73" name="Rectangle 72">
            <a:extLst>
              <a:ext uri="{FF2B5EF4-FFF2-40B4-BE49-F238E27FC236}">
                <a16:creationId xmlns:a16="http://schemas.microsoft.com/office/drawing/2014/main" id="{56A0522C-EF9B-CF4E-EC0D-ABAD58C5CFA1}"/>
              </a:ext>
            </a:extLst>
          </p:cNvPr>
          <p:cNvSpPr/>
          <p:nvPr/>
        </p:nvSpPr>
        <p:spPr>
          <a:xfrm>
            <a:off x="352528" y="5337301"/>
            <a:ext cx="1311563" cy="491134"/>
          </a:xfrm>
          <a:prstGeom prst="rect">
            <a:avLst/>
          </a:prstGeom>
          <a:solidFill>
            <a:srgbClr val="006AB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ViaTrajectoire</a:t>
            </a:r>
          </a:p>
        </p:txBody>
      </p:sp>
      <p:sp>
        <p:nvSpPr>
          <p:cNvPr id="74" name="Rectangle 73">
            <a:extLst>
              <a:ext uri="{FF2B5EF4-FFF2-40B4-BE49-F238E27FC236}">
                <a16:creationId xmlns:a16="http://schemas.microsoft.com/office/drawing/2014/main" id="{C3D31F1B-1C41-935F-C5E6-7CCCFBF9958F}"/>
              </a:ext>
            </a:extLst>
          </p:cNvPr>
          <p:cNvSpPr/>
          <p:nvPr/>
        </p:nvSpPr>
        <p:spPr>
          <a:xfrm>
            <a:off x="362404" y="4646906"/>
            <a:ext cx="1311562" cy="491134"/>
          </a:xfrm>
          <a:prstGeom prst="rect">
            <a:avLst/>
          </a:prstGeom>
          <a:solidFill>
            <a:srgbClr val="E94190">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SI MDPH</a:t>
            </a:r>
          </a:p>
        </p:txBody>
      </p:sp>
      <p:cxnSp>
        <p:nvCxnSpPr>
          <p:cNvPr id="75" name="Straight Arrow Connector 37">
            <a:extLst>
              <a:ext uri="{FF2B5EF4-FFF2-40B4-BE49-F238E27FC236}">
                <a16:creationId xmlns:a16="http://schemas.microsoft.com/office/drawing/2014/main" id="{81E2182B-C418-4531-3E3E-304FE6E452A1}"/>
              </a:ext>
            </a:extLst>
          </p:cNvPr>
          <p:cNvCxnSpPr>
            <a:cxnSpLocks/>
          </p:cNvCxnSpPr>
          <p:nvPr/>
        </p:nvCxnSpPr>
        <p:spPr>
          <a:xfrm flipV="1">
            <a:off x="5918655" y="5138040"/>
            <a:ext cx="0" cy="1332658"/>
          </a:xfrm>
          <a:prstGeom prst="straightConnector1">
            <a:avLst/>
          </a:prstGeom>
          <a:noFill/>
          <a:ln w="9525" cap="flat" cmpd="sng" algn="ctr">
            <a:solidFill>
              <a:srgbClr val="006AB2"/>
            </a:solidFill>
            <a:prstDash val="solid"/>
            <a:tailEnd type="triangle"/>
          </a:ln>
          <a:effectLst/>
        </p:spPr>
      </p:cxnSp>
      <p:sp>
        <p:nvSpPr>
          <p:cNvPr id="76" name="Rectangle 75">
            <a:extLst>
              <a:ext uri="{FF2B5EF4-FFF2-40B4-BE49-F238E27FC236}">
                <a16:creationId xmlns:a16="http://schemas.microsoft.com/office/drawing/2014/main" id="{6DD61BDE-DFCE-FD2E-5154-D489FE952670}"/>
              </a:ext>
            </a:extLst>
          </p:cNvPr>
          <p:cNvSpPr/>
          <p:nvPr/>
        </p:nvSpPr>
        <p:spPr>
          <a:xfrm>
            <a:off x="2100127" y="4659483"/>
            <a:ext cx="2065223" cy="478557"/>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Emission de la décision d’orientation</a:t>
            </a:r>
          </a:p>
        </p:txBody>
      </p:sp>
      <p:cxnSp>
        <p:nvCxnSpPr>
          <p:cNvPr id="77" name="Straight Arrow Connector 12">
            <a:extLst>
              <a:ext uri="{FF2B5EF4-FFF2-40B4-BE49-F238E27FC236}">
                <a16:creationId xmlns:a16="http://schemas.microsoft.com/office/drawing/2014/main" id="{EB4F4FC8-2B6B-D4AC-25EA-225C10DF7BBC}"/>
              </a:ext>
            </a:extLst>
          </p:cNvPr>
          <p:cNvCxnSpPr>
            <a:cxnSpLocks/>
            <a:stCxn id="76" idx="2"/>
          </p:cNvCxnSpPr>
          <p:nvPr/>
        </p:nvCxnSpPr>
        <p:spPr>
          <a:xfrm>
            <a:off x="3132739" y="5138040"/>
            <a:ext cx="0" cy="535466"/>
          </a:xfrm>
          <a:prstGeom prst="straightConnector1">
            <a:avLst/>
          </a:prstGeom>
          <a:noFill/>
          <a:ln w="9525" cap="flat" cmpd="sng" algn="ctr">
            <a:solidFill>
              <a:srgbClr val="006AB2"/>
            </a:solidFill>
            <a:prstDash val="solid"/>
            <a:tailEnd type="triangle"/>
          </a:ln>
          <a:effectLst/>
        </p:spPr>
      </p:cxnSp>
      <p:sp>
        <p:nvSpPr>
          <p:cNvPr id="78" name="Rectangle 77">
            <a:extLst>
              <a:ext uri="{FF2B5EF4-FFF2-40B4-BE49-F238E27FC236}">
                <a16:creationId xmlns:a16="http://schemas.microsoft.com/office/drawing/2014/main" id="{ECC03368-54D7-A45F-3C97-D91F4C2305DA}"/>
              </a:ext>
            </a:extLst>
          </p:cNvPr>
          <p:cNvSpPr/>
          <p:nvPr/>
        </p:nvSpPr>
        <p:spPr>
          <a:xfrm>
            <a:off x="2100127" y="5337301"/>
            <a:ext cx="2065223" cy="451125"/>
          </a:xfrm>
          <a:prstGeom prst="rect">
            <a:avLst/>
          </a:prstGeom>
          <a:solidFill>
            <a:srgbClr val="006AB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Transmission à VT PH</a:t>
            </a:r>
          </a:p>
        </p:txBody>
      </p:sp>
      <p:cxnSp>
        <p:nvCxnSpPr>
          <p:cNvPr id="79" name="Straight Arrow Connector 17">
            <a:extLst>
              <a:ext uri="{FF2B5EF4-FFF2-40B4-BE49-F238E27FC236}">
                <a16:creationId xmlns:a16="http://schemas.microsoft.com/office/drawing/2014/main" id="{F18C334D-1C76-154D-5A0C-E0C4B03B99BD}"/>
              </a:ext>
            </a:extLst>
          </p:cNvPr>
          <p:cNvCxnSpPr>
            <a:cxnSpLocks/>
            <a:stCxn id="78" idx="2"/>
            <a:endCxn id="80" idx="0"/>
          </p:cNvCxnSpPr>
          <p:nvPr/>
        </p:nvCxnSpPr>
        <p:spPr>
          <a:xfrm flipH="1">
            <a:off x="3125654" y="5788426"/>
            <a:ext cx="7085" cy="204944"/>
          </a:xfrm>
          <a:prstGeom prst="straightConnector1">
            <a:avLst/>
          </a:prstGeom>
          <a:noFill/>
          <a:ln w="9525" cap="flat" cmpd="sng" algn="ctr">
            <a:solidFill>
              <a:srgbClr val="006AB2"/>
            </a:solidFill>
            <a:prstDash val="solid"/>
            <a:tailEnd type="triangle"/>
          </a:ln>
          <a:effectLst/>
        </p:spPr>
      </p:cxnSp>
      <p:sp>
        <p:nvSpPr>
          <p:cNvPr id="80" name="Rectangle 79">
            <a:extLst>
              <a:ext uri="{FF2B5EF4-FFF2-40B4-BE49-F238E27FC236}">
                <a16:creationId xmlns:a16="http://schemas.microsoft.com/office/drawing/2014/main" id="{861B88E3-E9F6-C303-F2F9-21E93D3E8554}"/>
              </a:ext>
            </a:extLst>
          </p:cNvPr>
          <p:cNvSpPr/>
          <p:nvPr/>
        </p:nvSpPr>
        <p:spPr>
          <a:xfrm>
            <a:off x="2093042" y="5993370"/>
            <a:ext cx="2065223" cy="491134"/>
          </a:xfrm>
          <a:prstGeom prst="rect">
            <a:avLst/>
          </a:prstGeom>
          <a:solidFill>
            <a:srgbClr val="E6D5F3"/>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Récupération des décisions dans les DUI des ESMS concernés</a:t>
            </a:r>
          </a:p>
        </p:txBody>
      </p:sp>
      <p:sp>
        <p:nvSpPr>
          <p:cNvPr id="81" name="Rectangle 80">
            <a:extLst>
              <a:ext uri="{FF2B5EF4-FFF2-40B4-BE49-F238E27FC236}">
                <a16:creationId xmlns:a16="http://schemas.microsoft.com/office/drawing/2014/main" id="{C8ABCB37-9218-8F5C-60CF-370EEB6B1BB4}"/>
              </a:ext>
            </a:extLst>
          </p:cNvPr>
          <p:cNvSpPr/>
          <p:nvPr/>
        </p:nvSpPr>
        <p:spPr>
          <a:xfrm>
            <a:off x="4627603" y="5993370"/>
            <a:ext cx="7084618" cy="484307"/>
          </a:xfrm>
          <a:prstGeom prst="rect">
            <a:avLst/>
          </a:prstGeom>
          <a:solidFill>
            <a:srgbClr val="E6D5F3"/>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Gestion de la notification au sein du/des DUI</a:t>
            </a:r>
          </a:p>
        </p:txBody>
      </p:sp>
      <p:cxnSp>
        <p:nvCxnSpPr>
          <p:cNvPr id="82" name="Straight Arrow Connector 23">
            <a:extLst>
              <a:ext uri="{FF2B5EF4-FFF2-40B4-BE49-F238E27FC236}">
                <a16:creationId xmlns:a16="http://schemas.microsoft.com/office/drawing/2014/main" id="{DA7B537C-609A-9157-F3CA-AC4C02A37FAA}"/>
              </a:ext>
            </a:extLst>
          </p:cNvPr>
          <p:cNvCxnSpPr>
            <a:cxnSpLocks/>
          </p:cNvCxnSpPr>
          <p:nvPr/>
        </p:nvCxnSpPr>
        <p:spPr>
          <a:xfrm flipV="1">
            <a:off x="5918655" y="5757892"/>
            <a:ext cx="0" cy="191574"/>
          </a:xfrm>
          <a:prstGeom prst="straightConnector1">
            <a:avLst/>
          </a:prstGeom>
          <a:noFill/>
          <a:ln w="9525" cap="flat" cmpd="sng" algn="ctr">
            <a:solidFill>
              <a:srgbClr val="006AB2"/>
            </a:solidFill>
            <a:prstDash val="solid"/>
            <a:tailEnd type="triangle"/>
          </a:ln>
          <a:effectLst/>
        </p:spPr>
      </p:cxnSp>
      <p:sp>
        <p:nvSpPr>
          <p:cNvPr id="83" name="Rectangle 82">
            <a:extLst>
              <a:ext uri="{FF2B5EF4-FFF2-40B4-BE49-F238E27FC236}">
                <a16:creationId xmlns:a16="http://schemas.microsoft.com/office/drawing/2014/main" id="{1F37CB0B-94CD-777F-71A4-1186C2BA24BB}"/>
              </a:ext>
            </a:extLst>
          </p:cNvPr>
          <p:cNvSpPr/>
          <p:nvPr/>
        </p:nvSpPr>
        <p:spPr>
          <a:xfrm>
            <a:off x="4627603" y="4652504"/>
            <a:ext cx="2582104" cy="478557"/>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Renvoi des statuts admissions impossibles proposées</a:t>
            </a:r>
          </a:p>
        </p:txBody>
      </p:sp>
      <p:sp>
        <p:nvSpPr>
          <p:cNvPr id="84" name="Rectangle 83">
            <a:extLst>
              <a:ext uri="{FF2B5EF4-FFF2-40B4-BE49-F238E27FC236}">
                <a16:creationId xmlns:a16="http://schemas.microsoft.com/office/drawing/2014/main" id="{62603DF8-B26F-1936-0E7E-15A948A871D0}"/>
              </a:ext>
            </a:extLst>
          </p:cNvPr>
          <p:cNvSpPr/>
          <p:nvPr/>
        </p:nvSpPr>
        <p:spPr>
          <a:xfrm>
            <a:off x="9143373" y="4659484"/>
            <a:ext cx="2582104" cy="416932"/>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Entérinement (ou refus) de l’admission impossible par la MDPH</a:t>
            </a:r>
          </a:p>
        </p:txBody>
      </p:sp>
      <p:cxnSp>
        <p:nvCxnSpPr>
          <p:cNvPr id="85" name="Straight Arrow Connector 47">
            <a:extLst>
              <a:ext uri="{FF2B5EF4-FFF2-40B4-BE49-F238E27FC236}">
                <a16:creationId xmlns:a16="http://schemas.microsoft.com/office/drawing/2014/main" id="{2A450FCF-433E-31EA-A4E7-FB305D4195B5}"/>
              </a:ext>
            </a:extLst>
          </p:cNvPr>
          <p:cNvCxnSpPr>
            <a:cxnSpLocks/>
          </p:cNvCxnSpPr>
          <p:nvPr/>
        </p:nvCxnSpPr>
        <p:spPr>
          <a:xfrm flipH="1">
            <a:off x="10434425" y="5251240"/>
            <a:ext cx="2191" cy="742130"/>
          </a:xfrm>
          <a:prstGeom prst="straightConnector1">
            <a:avLst/>
          </a:prstGeom>
          <a:noFill/>
          <a:ln w="9525" cap="flat" cmpd="sng" algn="ctr">
            <a:solidFill>
              <a:srgbClr val="006AB2"/>
            </a:solidFill>
            <a:prstDash val="solid"/>
            <a:tailEnd type="triangle"/>
          </a:ln>
          <a:effectLst/>
        </p:spPr>
      </p:cxnSp>
      <p:cxnSp>
        <p:nvCxnSpPr>
          <p:cNvPr id="86" name="Straight Arrow Connector 61">
            <a:extLst>
              <a:ext uri="{FF2B5EF4-FFF2-40B4-BE49-F238E27FC236}">
                <a16:creationId xmlns:a16="http://schemas.microsoft.com/office/drawing/2014/main" id="{720DC0B6-82D0-D7D6-F9AA-6A0148504E4A}"/>
              </a:ext>
            </a:extLst>
          </p:cNvPr>
          <p:cNvCxnSpPr>
            <a:cxnSpLocks/>
          </p:cNvCxnSpPr>
          <p:nvPr/>
        </p:nvCxnSpPr>
        <p:spPr>
          <a:xfrm flipV="1">
            <a:off x="4967787" y="5757892"/>
            <a:ext cx="0" cy="235478"/>
          </a:xfrm>
          <a:prstGeom prst="straightConnector1">
            <a:avLst/>
          </a:prstGeom>
          <a:noFill/>
          <a:ln w="9525" cap="flat" cmpd="sng" algn="ctr">
            <a:solidFill>
              <a:srgbClr val="006AB2"/>
            </a:solidFill>
            <a:prstDash val="solid"/>
            <a:tailEnd type="triangle"/>
          </a:ln>
          <a:effectLst/>
        </p:spPr>
      </p:cxnSp>
      <p:cxnSp>
        <p:nvCxnSpPr>
          <p:cNvPr id="87" name="Straight Arrow Connector 66">
            <a:extLst>
              <a:ext uri="{FF2B5EF4-FFF2-40B4-BE49-F238E27FC236}">
                <a16:creationId xmlns:a16="http://schemas.microsoft.com/office/drawing/2014/main" id="{94398841-01FE-A013-09A5-E75DD8F430AE}"/>
              </a:ext>
            </a:extLst>
          </p:cNvPr>
          <p:cNvCxnSpPr>
            <a:cxnSpLocks/>
          </p:cNvCxnSpPr>
          <p:nvPr/>
        </p:nvCxnSpPr>
        <p:spPr>
          <a:xfrm flipV="1">
            <a:off x="8667198" y="5774126"/>
            <a:ext cx="0" cy="219244"/>
          </a:xfrm>
          <a:prstGeom prst="straightConnector1">
            <a:avLst/>
          </a:prstGeom>
          <a:noFill/>
          <a:ln w="9525" cap="flat" cmpd="sng" algn="ctr">
            <a:solidFill>
              <a:srgbClr val="006AB2"/>
            </a:solidFill>
            <a:prstDash val="solid"/>
            <a:tailEnd type="triangle"/>
          </a:ln>
          <a:effectLst/>
        </p:spPr>
      </p:cxnSp>
      <p:sp>
        <p:nvSpPr>
          <p:cNvPr id="88" name="Rectangle 87">
            <a:extLst>
              <a:ext uri="{FF2B5EF4-FFF2-40B4-BE49-F238E27FC236}">
                <a16:creationId xmlns:a16="http://schemas.microsoft.com/office/drawing/2014/main" id="{0F860283-6E3A-ECE4-EE4A-EEB5AF17E3F6}"/>
              </a:ext>
            </a:extLst>
          </p:cNvPr>
          <p:cNvSpPr/>
          <p:nvPr/>
        </p:nvSpPr>
        <p:spPr>
          <a:xfrm>
            <a:off x="4633603" y="5318004"/>
            <a:ext cx="7091875" cy="470422"/>
          </a:xfrm>
          <a:prstGeom prst="rect">
            <a:avLst/>
          </a:prstGeom>
          <a:solidFill>
            <a:srgbClr val="006AB2">
              <a:lumMod val="20000"/>
              <a:lumOff val="80000"/>
            </a:srgbClr>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a:ln>
                  <a:noFill/>
                </a:ln>
                <a:solidFill>
                  <a:srgbClr val="002060"/>
                </a:solidFill>
                <a:effectLst/>
                <a:uLnTx/>
                <a:uFillTx/>
                <a:latin typeface="Arial"/>
                <a:ea typeface="+mn-ea"/>
                <a:cs typeface="+mn-cs"/>
              </a:rPr>
              <a:t>Redescente des modifications apportées à la notification de décision et récupération des mises à jour de statuts transmises par les DUI (dont entrées / sorties)</a:t>
            </a:r>
          </a:p>
        </p:txBody>
      </p:sp>
      <p:cxnSp>
        <p:nvCxnSpPr>
          <p:cNvPr id="89" name="Straight Arrow Connector 82">
            <a:extLst>
              <a:ext uri="{FF2B5EF4-FFF2-40B4-BE49-F238E27FC236}">
                <a16:creationId xmlns:a16="http://schemas.microsoft.com/office/drawing/2014/main" id="{C00A46B1-DCE4-B0B3-425D-39EA061F3676}"/>
              </a:ext>
            </a:extLst>
          </p:cNvPr>
          <p:cNvCxnSpPr>
            <a:cxnSpLocks/>
            <a:stCxn id="84" idx="2"/>
          </p:cNvCxnSpPr>
          <p:nvPr/>
        </p:nvCxnSpPr>
        <p:spPr>
          <a:xfrm>
            <a:off x="10434425" y="5076416"/>
            <a:ext cx="2191" cy="241588"/>
          </a:xfrm>
          <a:prstGeom prst="straightConnector1">
            <a:avLst/>
          </a:prstGeom>
          <a:noFill/>
          <a:ln w="9525" cap="flat" cmpd="sng" algn="ctr">
            <a:solidFill>
              <a:srgbClr val="006AB2"/>
            </a:solidFill>
            <a:prstDash val="solid"/>
            <a:tailEnd type="triangle"/>
          </a:ln>
          <a:effectLst/>
        </p:spPr>
      </p:cxnSp>
      <p:sp>
        <p:nvSpPr>
          <p:cNvPr id="90" name="Oval 3">
            <a:extLst>
              <a:ext uri="{FF2B5EF4-FFF2-40B4-BE49-F238E27FC236}">
                <a16:creationId xmlns:a16="http://schemas.microsoft.com/office/drawing/2014/main" id="{12CE20E8-A612-EB6B-B267-C4D1100EB014}"/>
              </a:ext>
            </a:extLst>
          </p:cNvPr>
          <p:cNvSpPr/>
          <p:nvPr/>
        </p:nvSpPr>
        <p:spPr>
          <a:xfrm>
            <a:off x="1983911" y="4587933"/>
            <a:ext cx="206472" cy="200070"/>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1</a:t>
            </a:r>
          </a:p>
        </p:txBody>
      </p:sp>
      <p:cxnSp>
        <p:nvCxnSpPr>
          <p:cNvPr id="91" name="Straight Arrow Connector 87">
            <a:extLst>
              <a:ext uri="{FF2B5EF4-FFF2-40B4-BE49-F238E27FC236}">
                <a16:creationId xmlns:a16="http://schemas.microsoft.com/office/drawing/2014/main" id="{685100D5-432A-A47A-2204-7E1C85A48AA9}"/>
              </a:ext>
            </a:extLst>
          </p:cNvPr>
          <p:cNvCxnSpPr>
            <a:cxnSpLocks/>
            <a:stCxn id="80" idx="3"/>
            <a:endCxn id="81" idx="1"/>
          </p:cNvCxnSpPr>
          <p:nvPr/>
        </p:nvCxnSpPr>
        <p:spPr>
          <a:xfrm flipV="1">
            <a:off x="4158265" y="6235524"/>
            <a:ext cx="469338" cy="3413"/>
          </a:xfrm>
          <a:prstGeom prst="straightConnector1">
            <a:avLst/>
          </a:prstGeom>
          <a:noFill/>
          <a:ln w="9525" cap="flat" cmpd="sng" algn="ctr">
            <a:solidFill>
              <a:srgbClr val="006AB2"/>
            </a:solidFill>
            <a:prstDash val="solid"/>
            <a:tailEnd type="triangle"/>
          </a:ln>
          <a:effectLst/>
        </p:spPr>
      </p:cxnSp>
      <p:pic>
        <p:nvPicPr>
          <p:cNvPr id="92" name="Graphic 92" descr="Single gear with solid fill">
            <a:extLst>
              <a:ext uri="{FF2B5EF4-FFF2-40B4-BE49-F238E27FC236}">
                <a16:creationId xmlns:a16="http://schemas.microsoft.com/office/drawing/2014/main" id="{FAC8B2D1-2FA2-11A5-3439-513CE2A9E7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10613" y="5099806"/>
            <a:ext cx="252069" cy="266842"/>
          </a:xfrm>
          <a:prstGeom prst="rect">
            <a:avLst/>
          </a:prstGeom>
        </p:spPr>
      </p:pic>
      <p:cxnSp>
        <p:nvCxnSpPr>
          <p:cNvPr id="93" name="Straight Arrow Connector 101">
            <a:extLst>
              <a:ext uri="{FF2B5EF4-FFF2-40B4-BE49-F238E27FC236}">
                <a16:creationId xmlns:a16="http://schemas.microsoft.com/office/drawing/2014/main" id="{F498E36C-1973-9451-7C83-8E66E87A6C1F}"/>
              </a:ext>
            </a:extLst>
          </p:cNvPr>
          <p:cNvCxnSpPr>
            <a:cxnSpLocks/>
          </p:cNvCxnSpPr>
          <p:nvPr/>
        </p:nvCxnSpPr>
        <p:spPr>
          <a:xfrm>
            <a:off x="7058328" y="5757892"/>
            <a:ext cx="0" cy="239838"/>
          </a:xfrm>
          <a:prstGeom prst="straightConnector1">
            <a:avLst/>
          </a:prstGeom>
          <a:noFill/>
          <a:ln w="9525" cap="flat" cmpd="sng" algn="ctr">
            <a:solidFill>
              <a:srgbClr val="006AB2"/>
            </a:solidFill>
            <a:prstDash val="solid"/>
            <a:tailEnd type="triangle"/>
          </a:ln>
          <a:effectLst/>
        </p:spPr>
      </p:cxnSp>
      <p:pic>
        <p:nvPicPr>
          <p:cNvPr id="94" name="Graphic 125" descr="Single gear with solid fill">
            <a:extLst>
              <a:ext uri="{FF2B5EF4-FFF2-40B4-BE49-F238E27FC236}">
                <a16:creationId xmlns:a16="http://schemas.microsoft.com/office/drawing/2014/main" id="{E9201B52-E9BD-CC9C-F24D-0466ED7D0E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10612" y="5768162"/>
            <a:ext cx="252069" cy="266842"/>
          </a:xfrm>
          <a:prstGeom prst="rect">
            <a:avLst/>
          </a:prstGeom>
        </p:spPr>
      </p:pic>
      <p:sp>
        <p:nvSpPr>
          <p:cNvPr id="95" name="Oval 126">
            <a:extLst>
              <a:ext uri="{FF2B5EF4-FFF2-40B4-BE49-F238E27FC236}">
                <a16:creationId xmlns:a16="http://schemas.microsoft.com/office/drawing/2014/main" id="{25C4C63F-B47C-CA80-DD10-81D70BC06850}"/>
              </a:ext>
            </a:extLst>
          </p:cNvPr>
          <p:cNvSpPr/>
          <p:nvPr/>
        </p:nvSpPr>
        <p:spPr>
          <a:xfrm>
            <a:off x="1989806" y="5279869"/>
            <a:ext cx="206472" cy="200070"/>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2</a:t>
            </a:r>
          </a:p>
        </p:txBody>
      </p:sp>
      <p:sp>
        <p:nvSpPr>
          <p:cNvPr id="96" name="Oval 127">
            <a:extLst>
              <a:ext uri="{FF2B5EF4-FFF2-40B4-BE49-F238E27FC236}">
                <a16:creationId xmlns:a16="http://schemas.microsoft.com/office/drawing/2014/main" id="{D7CC4BB5-5E7E-F2A6-08C8-D3C1D08799D6}"/>
              </a:ext>
            </a:extLst>
          </p:cNvPr>
          <p:cNvSpPr/>
          <p:nvPr/>
        </p:nvSpPr>
        <p:spPr>
          <a:xfrm>
            <a:off x="1980691" y="5938590"/>
            <a:ext cx="206472" cy="200070"/>
          </a:xfrm>
          <a:prstGeom prst="ellipse">
            <a:avLst/>
          </a:prstGeom>
          <a:solidFill>
            <a:srgbClr val="006AB2"/>
          </a:solidFill>
          <a:ln w="25400" cap="flat" cmpd="sng" algn="ctr">
            <a:solidFill>
              <a:srgbClr val="00A1E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prstClr val="white"/>
                </a:solidFill>
                <a:effectLst/>
                <a:uLnTx/>
                <a:uFillTx/>
                <a:latin typeface="Arial"/>
                <a:ea typeface="+mn-ea"/>
                <a:cs typeface="+mn-cs"/>
              </a:rPr>
              <a:t>3</a:t>
            </a:r>
          </a:p>
        </p:txBody>
      </p:sp>
      <p:pic>
        <p:nvPicPr>
          <p:cNvPr id="5" name="Image 4">
            <a:extLst>
              <a:ext uri="{FF2B5EF4-FFF2-40B4-BE49-F238E27FC236}">
                <a16:creationId xmlns:a16="http://schemas.microsoft.com/office/drawing/2014/main" id="{95CE008E-995F-D145-C242-020D9B48B331}"/>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87987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4751-9E43-3F39-0400-BF88BAF36642}"/>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2AF9C8D-945E-101C-2C57-DDAB181D2968}"/>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60" name="Title 1">
            <a:extLst>
              <a:ext uri="{FF2B5EF4-FFF2-40B4-BE49-F238E27FC236}">
                <a16:creationId xmlns:a16="http://schemas.microsoft.com/office/drawing/2014/main" id="{64C2D103-FBF6-DDF4-2759-F2927EE90212}"/>
              </a:ext>
            </a:extLst>
          </p:cNvPr>
          <p:cNvSpPr>
            <a:spLocks noGrp="1"/>
          </p:cNvSpPr>
          <p:nvPr>
            <p:ph type="title"/>
          </p:nvPr>
        </p:nvSpPr>
        <p:spPr>
          <a:xfrm>
            <a:off x="429129" y="218454"/>
            <a:ext cx="9697339" cy="684677"/>
          </a:xfrm>
        </p:spPr>
        <p:txBody>
          <a:bodyPr anchor="ctr"/>
          <a:lstStyle/>
          <a:p>
            <a:r>
              <a:rPr lang="fr-FR">
                <a:solidFill>
                  <a:srgbClr val="4472C4"/>
                </a:solidFill>
              </a:rPr>
              <a:t>Interopérabilité avec ViaTrajectoire</a:t>
            </a:r>
            <a:endParaRPr lang="fr-FR" b="0">
              <a:solidFill>
                <a:srgbClr val="4472C4"/>
              </a:solidFill>
            </a:endParaRPr>
          </a:p>
        </p:txBody>
      </p:sp>
      <p:pic>
        <p:nvPicPr>
          <p:cNvPr id="6" name="Image 5">
            <a:extLst>
              <a:ext uri="{FF2B5EF4-FFF2-40B4-BE49-F238E27FC236}">
                <a16:creationId xmlns:a16="http://schemas.microsoft.com/office/drawing/2014/main" id="{A276BAA4-4E91-A35A-118D-BD2C59C31F2C}"/>
              </a:ext>
            </a:extLst>
          </p:cNvPr>
          <p:cNvPicPr>
            <a:picLocks noChangeAspect="1"/>
          </p:cNvPicPr>
          <p:nvPr/>
        </p:nvPicPr>
        <p:blipFill>
          <a:blip r:embed="rId4"/>
          <a:stretch>
            <a:fillRect/>
          </a:stretch>
        </p:blipFill>
        <p:spPr>
          <a:xfrm>
            <a:off x="11313267" y="205117"/>
            <a:ext cx="534865" cy="736925"/>
          </a:xfrm>
          <a:prstGeom prst="rect">
            <a:avLst/>
          </a:prstGeom>
        </p:spPr>
      </p:pic>
      <p:sp>
        <p:nvSpPr>
          <p:cNvPr id="9" name="Rectangle : coins arrondis 8">
            <a:extLst>
              <a:ext uri="{FF2B5EF4-FFF2-40B4-BE49-F238E27FC236}">
                <a16:creationId xmlns:a16="http://schemas.microsoft.com/office/drawing/2014/main" id="{785D7911-8FD0-8F2C-F41F-6CE5584D205C}"/>
              </a:ext>
            </a:extLst>
          </p:cNvPr>
          <p:cNvSpPr/>
          <p:nvPr/>
        </p:nvSpPr>
        <p:spPr>
          <a:xfrm>
            <a:off x="6160759" y="389067"/>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0" name="Image 9">
            <a:extLst>
              <a:ext uri="{FF2B5EF4-FFF2-40B4-BE49-F238E27FC236}">
                <a16:creationId xmlns:a16="http://schemas.microsoft.com/office/drawing/2014/main" id="{342A2FDC-3E7F-3F9E-3000-7EC4D2A52938}"/>
              </a:ext>
            </a:extLst>
          </p:cNvPr>
          <p:cNvPicPr>
            <a:picLocks noChangeAspect="1"/>
          </p:cNvPicPr>
          <p:nvPr/>
        </p:nvPicPr>
        <p:blipFill>
          <a:blip r:embed="rId5"/>
          <a:stretch>
            <a:fillRect/>
          </a:stretch>
        </p:blipFill>
        <p:spPr>
          <a:xfrm>
            <a:off x="5841219" y="161232"/>
            <a:ext cx="406121" cy="406121"/>
          </a:xfrm>
          <a:prstGeom prst="rect">
            <a:avLst/>
          </a:prstGeom>
        </p:spPr>
      </p:pic>
      <p:sp>
        <p:nvSpPr>
          <p:cNvPr id="17" name="Ellipse 16">
            <a:extLst>
              <a:ext uri="{FF2B5EF4-FFF2-40B4-BE49-F238E27FC236}">
                <a16:creationId xmlns:a16="http://schemas.microsoft.com/office/drawing/2014/main" id="{B433BC9C-0CA7-F30B-87A8-084EC0EBBA83}"/>
              </a:ext>
            </a:extLst>
          </p:cNvPr>
          <p:cNvSpPr>
            <a:spLocks noChangeAspect="1"/>
          </p:cNvSpPr>
          <p:nvPr/>
        </p:nvSpPr>
        <p:spPr>
          <a:xfrm>
            <a:off x="7739445" y="524886"/>
            <a:ext cx="156632" cy="144000"/>
          </a:xfrm>
          <a:prstGeom prst="ellipse">
            <a:avLst/>
          </a:prstGeom>
          <a:solidFill>
            <a:srgbClr val="21A5FF"/>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7FDA3C64-839E-1A70-69CF-529FDBB1D19E}"/>
              </a:ext>
            </a:extLst>
          </p:cNvPr>
          <p:cNvSpPr txBox="1"/>
          <p:nvPr/>
        </p:nvSpPr>
        <p:spPr>
          <a:xfrm>
            <a:off x="7962404" y="462932"/>
            <a:ext cx="1472834" cy="279740"/>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Secteur PH « avec décision d’orientation »</a:t>
            </a:r>
          </a:p>
        </p:txBody>
      </p:sp>
      <p:pic>
        <p:nvPicPr>
          <p:cNvPr id="8" name="Image 7" descr="Une image contenant texte, capture d’écran, logiciel, Page web&#10;&#10;Le contenu généré par l’IA peut être incorrect.">
            <a:extLst>
              <a:ext uri="{FF2B5EF4-FFF2-40B4-BE49-F238E27FC236}">
                <a16:creationId xmlns:a16="http://schemas.microsoft.com/office/drawing/2014/main" id="{F7B63FF4-2AE7-D2A4-707E-4C0C93FE20F4}"/>
              </a:ext>
            </a:extLst>
          </p:cNvPr>
          <p:cNvPicPr>
            <a:picLocks noChangeAspect="1"/>
          </p:cNvPicPr>
          <p:nvPr/>
        </p:nvPicPr>
        <p:blipFill>
          <a:blip r:embed="rId6"/>
          <a:stretch>
            <a:fillRect/>
          </a:stretch>
        </p:blipFill>
        <p:spPr>
          <a:xfrm>
            <a:off x="6122105" y="1329188"/>
            <a:ext cx="5134417" cy="2436175"/>
          </a:xfrm>
          <a:prstGeom prst="rect">
            <a:avLst/>
          </a:prstGeom>
        </p:spPr>
      </p:pic>
      <p:sp>
        <p:nvSpPr>
          <p:cNvPr id="15" name="ZoneTexte 14">
            <a:extLst>
              <a:ext uri="{FF2B5EF4-FFF2-40B4-BE49-F238E27FC236}">
                <a16:creationId xmlns:a16="http://schemas.microsoft.com/office/drawing/2014/main" id="{77DA9AD0-EE00-1B4B-01F0-5D1EF593D6D7}"/>
              </a:ext>
            </a:extLst>
          </p:cNvPr>
          <p:cNvSpPr txBox="1"/>
          <p:nvPr/>
        </p:nvSpPr>
        <p:spPr>
          <a:xfrm>
            <a:off x="382361" y="1100365"/>
            <a:ext cx="5137384" cy="18007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b="1"/>
              <a:t>Liste des demandes reçues par l’ESMS et statut ViaTrajectoire associé</a:t>
            </a:r>
          </a:p>
        </p:txBody>
      </p:sp>
      <p:sp>
        <p:nvSpPr>
          <p:cNvPr id="19" name="ZoneTexte 18">
            <a:extLst>
              <a:ext uri="{FF2B5EF4-FFF2-40B4-BE49-F238E27FC236}">
                <a16:creationId xmlns:a16="http://schemas.microsoft.com/office/drawing/2014/main" id="{8909B23E-58DF-7C32-62FA-42BB1B5E8668}"/>
              </a:ext>
            </a:extLst>
          </p:cNvPr>
          <p:cNvSpPr txBox="1"/>
          <p:nvPr/>
        </p:nvSpPr>
        <p:spPr>
          <a:xfrm>
            <a:off x="6672256" y="1100365"/>
            <a:ext cx="3937864" cy="225138"/>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b="1"/>
              <a:t>Suivi des nouvelles orientations</a:t>
            </a:r>
          </a:p>
        </p:txBody>
      </p:sp>
      <p:sp>
        <p:nvSpPr>
          <p:cNvPr id="22" name="ZoneTexte 21">
            <a:extLst>
              <a:ext uri="{FF2B5EF4-FFF2-40B4-BE49-F238E27FC236}">
                <a16:creationId xmlns:a16="http://schemas.microsoft.com/office/drawing/2014/main" id="{0541F437-7242-7DC2-7372-955542889C24}"/>
              </a:ext>
            </a:extLst>
          </p:cNvPr>
          <p:cNvSpPr txBox="1"/>
          <p:nvPr/>
        </p:nvSpPr>
        <p:spPr>
          <a:xfrm>
            <a:off x="116233" y="6470318"/>
            <a:ext cx="7526631" cy="308245"/>
          </a:xfrm>
          <a:prstGeom prst="rect">
            <a:avLst/>
          </a:prstGeom>
          <a:solidFill>
            <a:schemeClr val="bg1">
              <a:lumMod val="95000"/>
            </a:schemeClr>
          </a:solidFill>
          <a:ln w="6350">
            <a:noFill/>
            <a:miter lim="800000"/>
          </a:ln>
        </p:spPr>
        <p:txBody>
          <a:bodyPr vert="horz" wrap="square" lIns="0" tIns="0" rIns="0" bIns="0" rtlCol="0" anchor="ctr">
            <a:noAutofit/>
          </a:bodyPr>
          <a:lstStyle/>
          <a:p>
            <a:pPr marL="92075" algn="ctr">
              <a:spcBef>
                <a:spcPts val="300"/>
              </a:spcBef>
              <a:spcAft>
                <a:spcPts val="300"/>
              </a:spcAft>
              <a:buNone/>
            </a:pPr>
            <a:r>
              <a:rPr lang="fr-FR" sz="1200" i="1"/>
              <a:t>Les informations affichées sont fictives et ne correspondent pas à des structures et des usagers existants</a:t>
            </a:r>
          </a:p>
        </p:txBody>
      </p:sp>
      <p:grpSp>
        <p:nvGrpSpPr>
          <p:cNvPr id="23" name="Information2" descr="{&quot;Key&quot;:&quot;POWER_USER_SHAPE_ICON&quot;,&quot;Value&quot;:&quot;POWER_USER_SHAPE_ICON_STYLE_1&quot;}">
            <a:extLst>
              <a:ext uri="{FF2B5EF4-FFF2-40B4-BE49-F238E27FC236}">
                <a16:creationId xmlns:a16="http://schemas.microsoft.com/office/drawing/2014/main" id="{12141518-4F8B-2B9C-95A9-FBE64EF50AAB}"/>
              </a:ext>
            </a:extLst>
          </p:cNvPr>
          <p:cNvGrpSpPr>
            <a:grpSpLocks noChangeAspect="1"/>
          </p:cNvGrpSpPr>
          <p:nvPr/>
        </p:nvGrpSpPr>
        <p:grpSpPr>
          <a:xfrm>
            <a:off x="191858" y="6484443"/>
            <a:ext cx="151449" cy="252000"/>
            <a:chOff x="11651371" y="3119248"/>
            <a:chExt cx="655946" cy="1091451"/>
          </a:xfrm>
          <a:solidFill>
            <a:schemeClr val="accent1"/>
          </a:solidFill>
        </p:grpSpPr>
        <p:sp>
          <p:nvSpPr>
            <p:cNvPr id="24" name="Forme libre : forme 23">
              <a:extLst>
                <a:ext uri="{FF2B5EF4-FFF2-40B4-BE49-F238E27FC236}">
                  <a16:creationId xmlns:a16="http://schemas.microsoft.com/office/drawing/2014/main" id="{738ED30A-98BE-B9D9-CB8D-9E51C96B1F8C}"/>
                </a:ext>
              </a:extLst>
            </p:cNvPr>
            <p:cNvSpPr/>
            <p:nvPr/>
          </p:nvSpPr>
          <p:spPr>
            <a:xfrm>
              <a:off x="11827757" y="3119248"/>
              <a:ext cx="303207" cy="296011"/>
            </a:xfrm>
            <a:custGeom>
              <a:avLst/>
              <a:gdLst>
                <a:gd name="connsiteX0" fmla="*/ 158415 w 303207"/>
                <a:gd name="connsiteY0" fmla="*/ 0 h 296011"/>
                <a:gd name="connsiteX1" fmla="*/ 251914 w 303207"/>
                <a:gd name="connsiteY1" fmla="*/ 38228 h 296011"/>
                <a:gd name="connsiteX2" fmla="*/ 252559 w 303207"/>
                <a:gd name="connsiteY2" fmla="*/ 256841 h 296011"/>
                <a:gd name="connsiteX3" fmla="*/ 52281 w 303207"/>
                <a:gd name="connsiteY3" fmla="*/ 258239 h 296011"/>
                <a:gd name="connsiteX4" fmla="*/ 51958 w 303207"/>
                <a:gd name="connsiteY4" fmla="*/ 37636 h 296011"/>
                <a:gd name="connsiteX5" fmla="*/ 144221 w 303207"/>
                <a:gd name="connsiteY5" fmla="*/ 0 h 296011"/>
                <a:gd name="connsiteX6" fmla="*/ 158415 w 303207"/>
                <a:gd name="connsiteY6" fmla="*/ 0 h 296011"/>
                <a:gd name="connsiteX7" fmla="*/ 151479 w 303207"/>
                <a:gd name="connsiteY7" fmla="*/ 259744 h 296011"/>
                <a:gd name="connsiteX8" fmla="*/ 256538 w 303207"/>
                <a:gd name="connsiteY8" fmla="*/ 187590 h 296011"/>
                <a:gd name="connsiteX9" fmla="*/ 151694 w 303207"/>
                <a:gd name="connsiteY9" fmla="*/ 37959 h 296011"/>
                <a:gd name="connsiteX10" fmla="*/ 46528 w 303207"/>
                <a:gd name="connsiteY10" fmla="*/ 187375 h 296011"/>
                <a:gd name="connsiteX11" fmla="*/ 151479 w 303207"/>
                <a:gd name="connsiteY11" fmla="*/ 259744 h 29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207" h="296011">
                  <a:moveTo>
                    <a:pt x="158415" y="0"/>
                  </a:moveTo>
                  <a:cubicBezTo>
                    <a:pt x="193865" y="1864"/>
                    <a:pt x="225031" y="14606"/>
                    <a:pt x="251914" y="38228"/>
                  </a:cubicBezTo>
                  <a:cubicBezTo>
                    <a:pt x="320090" y="98177"/>
                    <a:pt x="320305" y="196461"/>
                    <a:pt x="252559" y="256841"/>
                  </a:cubicBezTo>
                  <a:cubicBezTo>
                    <a:pt x="194331" y="308833"/>
                    <a:pt x="111692" y="308833"/>
                    <a:pt x="52281" y="258239"/>
                  </a:cubicBezTo>
                  <a:cubicBezTo>
                    <a:pt x="-17669" y="198612"/>
                    <a:pt x="-17077" y="97693"/>
                    <a:pt x="51958" y="37636"/>
                  </a:cubicBezTo>
                  <a:cubicBezTo>
                    <a:pt x="78555" y="14517"/>
                    <a:pt x="109309" y="1971"/>
                    <a:pt x="144221" y="0"/>
                  </a:cubicBezTo>
                  <a:lnTo>
                    <a:pt x="158415" y="0"/>
                  </a:lnTo>
                  <a:close/>
                  <a:moveTo>
                    <a:pt x="151479" y="259744"/>
                  </a:moveTo>
                  <a:cubicBezTo>
                    <a:pt x="196804" y="259798"/>
                    <a:pt x="239064" y="227538"/>
                    <a:pt x="256538" y="187590"/>
                  </a:cubicBezTo>
                  <a:cubicBezTo>
                    <a:pt x="289067" y="113339"/>
                    <a:pt x="229117" y="38013"/>
                    <a:pt x="151694" y="37959"/>
                  </a:cubicBezTo>
                  <a:cubicBezTo>
                    <a:pt x="74217" y="37851"/>
                    <a:pt x="14161" y="113124"/>
                    <a:pt x="46528" y="187375"/>
                  </a:cubicBezTo>
                  <a:cubicBezTo>
                    <a:pt x="64002" y="227431"/>
                    <a:pt x="106154" y="259690"/>
                    <a:pt x="151479" y="259744"/>
                  </a:cubicBezTo>
                  <a:close/>
                </a:path>
              </a:pathLst>
            </a:custGeom>
            <a:grpFill/>
            <a:ln w="5309"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1DF79863-033B-B121-148D-5F22A847E4B1}"/>
                </a:ext>
              </a:extLst>
            </p:cNvPr>
            <p:cNvSpPr/>
            <p:nvPr/>
          </p:nvSpPr>
          <p:spPr>
            <a:xfrm>
              <a:off x="11651371" y="3470446"/>
              <a:ext cx="655946" cy="740253"/>
            </a:xfrm>
            <a:custGeom>
              <a:avLst/>
              <a:gdLst>
                <a:gd name="connsiteX0" fmla="*/ 655946 w 655946"/>
                <a:gd name="connsiteY0" fmla="*/ 625463 h 740253"/>
                <a:gd name="connsiteX1" fmla="*/ 655946 w 655946"/>
                <a:gd name="connsiteY1" fmla="*/ 725468 h 740253"/>
                <a:gd name="connsiteX2" fmla="*/ 641537 w 655946"/>
                <a:gd name="connsiteY2" fmla="*/ 740253 h 740253"/>
                <a:gd name="connsiteX3" fmla="*/ 14839 w 655946"/>
                <a:gd name="connsiteY3" fmla="*/ 740253 h 740253"/>
                <a:gd name="connsiteX4" fmla="*/ 0 w 655946"/>
                <a:gd name="connsiteY4" fmla="*/ 725629 h 740253"/>
                <a:gd name="connsiteX5" fmla="*/ 0 w 655946"/>
                <a:gd name="connsiteY5" fmla="*/ 626054 h 740253"/>
                <a:gd name="connsiteX6" fmla="*/ 22958 w 655946"/>
                <a:gd name="connsiteY6" fmla="*/ 611215 h 740253"/>
                <a:gd name="connsiteX7" fmla="*/ 122640 w 655946"/>
                <a:gd name="connsiteY7" fmla="*/ 575783 h 740253"/>
                <a:gd name="connsiteX8" fmla="*/ 171137 w 655946"/>
                <a:gd name="connsiteY8" fmla="*/ 498736 h 740253"/>
                <a:gd name="connsiteX9" fmla="*/ 175546 w 655946"/>
                <a:gd name="connsiteY9" fmla="*/ 411312 h 740253"/>
                <a:gd name="connsiteX10" fmla="*/ 175492 w 655946"/>
                <a:gd name="connsiteY10" fmla="*/ 279209 h 740253"/>
                <a:gd name="connsiteX11" fmla="*/ 112156 w 655946"/>
                <a:gd name="connsiteY11" fmla="*/ 150009 h 740253"/>
                <a:gd name="connsiteX12" fmla="*/ 16130 w 655946"/>
                <a:gd name="connsiteY12" fmla="*/ 121836 h 740253"/>
                <a:gd name="connsiteX13" fmla="*/ 0 w 655946"/>
                <a:gd name="connsiteY13" fmla="*/ 107372 h 740253"/>
                <a:gd name="connsiteX14" fmla="*/ 0 w 655946"/>
                <a:gd name="connsiteY14" fmla="*/ 15110 h 740253"/>
                <a:gd name="connsiteX15" fmla="*/ 16829 w 655946"/>
                <a:gd name="connsiteY15" fmla="*/ 55 h 740253"/>
                <a:gd name="connsiteX16" fmla="*/ 327005 w 655946"/>
                <a:gd name="connsiteY16" fmla="*/ 2 h 740253"/>
                <a:gd name="connsiteX17" fmla="*/ 406203 w 655946"/>
                <a:gd name="connsiteY17" fmla="*/ 7314 h 740253"/>
                <a:gd name="connsiteX18" fmla="*/ 469001 w 655946"/>
                <a:gd name="connsiteY18" fmla="*/ 62962 h 740253"/>
                <a:gd name="connsiteX19" fmla="*/ 480292 w 655946"/>
                <a:gd name="connsiteY19" fmla="*/ 115330 h 740253"/>
                <a:gd name="connsiteX20" fmla="*/ 480239 w 655946"/>
                <a:gd name="connsiteY20" fmla="*/ 452605 h 740253"/>
                <a:gd name="connsiteX21" fmla="*/ 560565 w 655946"/>
                <a:gd name="connsiteY21" fmla="*/ 592343 h 740253"/>
                <a:gd name="connsiteX22" fmla="*/ 641591 w 655946"/>
                <a:gd name="connsiteY22" fmla="*/ 611752 h 740253"/>
                <a:gd name="connsiteX23" fmla="*/ 655946 w 655946"/>
                <a:gd name="connsiteY23" fmla="*/ 625463 h 740253"/>
                <a:gd name="connsiteX24" fmla="*/ 37582 w 655946"/>
                <a:gd name="connsiteY24" fmla="*/ 699929 h 740253"/>
                <a:gd name="connsiteX25" fmla="*/ 40271 w 655946"/>
                <a:gd name="connsiteY25" fmla="*/ 702617 h 740253"/>
                <a:gd name="connsiteX26" fmla="*/ 617019 w 655946"/>
                <a:gd name="connsiteY26" fmla="*/ 702617 h 740253"/>
                <a:gd name="connsiteX27" fmla="*/ 618364 w 655946"/>
                <a:gd name="connsiteY27" fmla="*/ 701327 h 740253"/>
                <a:gd name="connsiteX28" fmla="*/ 618364 w 655946"/>
                <a:gd name="connsiteY28" fmla="*/ 650303 h 740253"/>
                <a:gd name="connsiteX29" fmla="*/ 615675 w 655946"/>
                <a:gd name="connsiteY29" fmla="*/ 647238 h 740253"/>
                <a:gd name="connsiteX30" fmla="*/ 450721 w 655946"/>
                <a:gd name="connsiteY30" fmla="*/ 515619 h 740253"/>
                <a:gd name="connsiteX31" fmla="*/ 442764 w 655946"/>
                <a:gd name="connsiteY31" fmla="*/ 451260 h 740253"/>
                <a:gd name="connsiteX32" fmla="*/ 442602 w 655946"/>
                <a:gd name="connsiteY32" fmla="*/ 110115 h 740253"/>
                <a:gd name="connsiteX33" fmla="*/ 394858 w 655946"/>
                <a:gd name="connsiteY33" fmla="*/ 43445 h 740253"/>
                <a:gd name="connsiteX34" fmla="*/ 349748 w 655946"/>
                <a:gd name="connsiteY34" fmla="*/ 37745 h 740253"/>
                <a:gd name="connsiteX35" fmla="*/ 44357 w 655946"/>
                <a:gd name="connsiteY35" fmla="*/ 37584 h 740253"/>
                <a:gd name="connsiteX36" fmla="*/ 37475 w 655946"/>
                <a:gd name="connsiteY36" fmla="*/ 44466 h 740253"/>
                <a:gd name="connsiteX37" fmla="*/ 37475 w 655946"/>
                <a:gd name="connsiteY37" fmla="*/ 80489 h 740253"/>
                <a:gd name="connsiteX38" fmla="*/ 44142 w 655946"/>
                <a:gd name="connsiteY38" fmla="*/ 87156 h 740253"/>
                <a:gd name="connsiteX39" fmla="*/ 67208 w 655946"/>
                <a:gd name="connsiteY39" fmla="*/ 90866 h 740253"/>
                <a:gd name="connsiteX40" fmla="*/ 213129 w 655946"/>
                <a:gd name="connsiteY40" fmla="*/ 282274 h 740253"/>
                <a:gd name="connsiteX41" fmla="*/ 213182 w 655946"/>
                <a:gd name="connsiteY41" fmla="*/ 455616 h 740253"/>
                <a:gd name="connsiteX42" fmla="*/ 40325 w 655946"/>
                <a:gd name="connsiteY42" fmla="*/ 647346 h 740253"/>
                <a:gd name="connsiteX43" fmla="*/ 37582 w 655946"/>
                <a:gd name="connsiteY43" fmla="*/ 650518 h 740253"/>
                <a:gd name="connsiteX44" fmla="*/ 37582 w 655946"/>
                <a:gd name="connsiteY44" fmla="*/ 699929 h 7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5946" h="740253">
                  <a:moveTo>
                    <a:pt x="655946" y="625463"/>
                  </a:moveTo>
                  <a:lnTo>
                    <a:pt x="655946" y="725468"/>
                  </a:lnTo>
                  <a:cubicBezTo>
                    <a:pt x="653403" y="732527"/>
                    <a:pt x="648596" y="737457"/>
                    <a:pt x="641537" y="740253"/>
                  </a:cubicBezTo>
                  <a:lnTo>
                    <a:pt x="14839" y="740253"/>
                  </a:lnTo>
                  <a:cubicBezTo>
                    <a:pt x="7563" y="737710"/>
                    <a:pt x="2617" y="732834"/>
                    <a:pt x="0" y="725629"/>
                  </a:cubicBezTo>
                  <a:lnTo>
                    <a:pt x="0" y="626054"/>
                  </a:lnTo>
                  <a:cubicBezTo>
                    <a:pt x="3405" y="616661"/>
                    <a:pt x="11058" y="611715"/>
                    <a:pt x="22958" y="611215"/>
                  </a:cubicBezTo>
                  <a:cubicBezTo>
                    <a:pt x="55325" y="609871"/>
                    <a:pt x="96241" y="596698"/>
                    <a:pt x="122640" y="575783"/>
                  </a:cubicBezTo>
                  <a:cubicBezTo>
                    <a:pt x="147767" y="555852"/>
                    <a:pt x="163933" y="530173"/>
                    <a:pt x="171137" y="498736"/>
                  </a:cubicBezTo>
                  <a:cubicBezTo>
                    <a:pt x="173754" y="487160"/>
                    <a:pt x="175224" y="458019"/>
                    <a:pt x="175546" y="411312"/>
                  </a:cubicBezTo>
                  <a:cubicBezTo>
                    <a:pt x="175618" y="404608"/>
                    <a:pt x="175600" y="360573"/>
                    <a:pt x="175492" y="279209"/>
                  </a:cubicBezTo>
                  <a:cubicBezTo>
                    <a:pt x="175439" y="226142"/>
                    <a:pt x="157750" y="179580"/>
                    <a:pt x="112156" y="150009"/>
                  </a:cubicBezTo>
                  <a:cubicBezTo>
                    <a:pt x="85129" y="132445"/>
                    <a:pt x="53121" y="123054"/>
                    <a:pt x="16130" y="121836"/>
                  </a:cubicBezTo>
                  <a:cubicBezTo>
                    <a:pt x="8710" y="121584"/>
                    <a:pt x="3333" y="116764"/>
                    <a:pt x="0" y="107372"/>
                  </a:cubicBezTo>
                  <a:lnTo>
                    <a:pt x="0" y="15110"/>
                  </a:lnTo>
                  <a:cubicBezTo>
                    <a:pt x="3333" y="5073"/>
                    <a:pt x="8943" y="55"/>
                    <a:pt x="16829" y="55"/>
                  </a:cubicBezTo>
                  <a:cubicBezTo>
                    <a:pt x="120167" y="163"/>
                    <a:pt x="223559" y="145"/>
                    <a:pt x="327005" y="2"/>
                  </a:cubicBezTo>
                  <a:cubicBezTo>
                    <a:pt x="367007" y="-70"/>
                    <a:pt x="393406" y="2367"/>
                    <a:pt x="406203" y="7314"/>
                  </a:cubicBezTo>
                  <a:cubicBezTo>
                    <a:pt x="431616" y="17171"/>
                    <a:pt x="452549" y="35720"/>
                    <a:pt x="469001" y="62962"/>
                  </a:cubicBezTo>
                  <a:cubicBezTo>
                    <a:pt x="478195" y="78231"/>
                    <a:pt x="480292" y="95705"/>
                    <a:pt x="480292" y="115330"/>
                  </a:cubicBezTo>
                  <a:cubicBezTo>
                    <a:pt x="480292" y="335018"/>
                    <a:pt x="480275" y="447443"/>
                    <a:pt x="480239" y="452605"/>
                  </a:cubicBezTo>
                  <a:cubicBezTo>
                    <a:pt x="479755" y="513360"/>
                    <a:pt x="503681" y="565298"/>
                    <a:pt x="560565" y="592343"/>
                  </a:cubicBezTo>
                  <a:cubicBezTo>
                    <a:pt x="585512" y="604209"/>
                    <a:pt x="612519" y="610677"/>
                    <a:pt x="641591" y="611752"/>
                  </a:cubicBezTo>
                  <a:cubicBezTo>
                    <a:pt x="647467" y="611967"/>
                    <a:pt x="652252" y="616538"/>
                    <a:pt x="655946" y="625463"/>
                  </a:cubicBezTo>
                  <a:close/>
                  <a:moveTo>
                    <a:pt x="37582" y="699929"/>
                  </a:moveTo>
                  <a:cubicBezTo>
                    <a:pt x="37582" y="701413"/>
                    <a:pt x="38786" y="702617"/>
                    <a:pt x="40271" y="702617"/>
                  </a:cubicBezTo>
                  <a:lnTo>
                    <a:pt x="617019" y="702617"/>
                  </a:lnTo>
                  <a:cubicBezTo>
                    <a:pt x="617917" y="702617"/>
                    <a:pt x="618364" y="702187"/>
                    <a:pt x="618364" y="701327"/>
                  </a:cubicBezTo>
                  <a:lnTo>
                    <a:pt x="618364" y="650303"/>
                  </a:lnTo>
                  <a:cubicBezTo>
                    <a:pt x="618364" y="648475"/>
                    <a:pt x="617466" y="647453"/>
                    <a:pt x="615675" y="647238"/>
                  </a:cubicBezTo>
                  <a:cubicBezTo>
                    <a:pt x="537015" y="636270"/>
                    <a:pt x="472281" y="593633"/>
                    <a:pt x="450721" y="515619"/>
                  </a:cubicBezTo>
                  <a:cubicBezTo>
                    <a:pt x="445452" y="496478"/>
                    <a:pt x="442800" y="475025"/>
                    <a:pt x="442764" y="451260"/>
                  </a:cubicBezTo>
                  <a:cubicBezTo>
                    <a:pt x="442728" y="334518"/>
                    <a:pt x="442674" y="220803"/>
                    <a:pt x="442602" y="110115"/>
                  </a:cubicBezTo>
                  <a:cubicBezTo>
                    <a:pt x="442602" y="79629"/>
                    <a:pt x="421526" y="55542"/>
                    <a:pt x="394858" y="43445"/>
                  </a:cubicBezTo>
                  <a:cubicBezTo>
                    <a:pt x="386470" y="39645"/>
                    <a:pt x="371434" y="37745"/>
                    <a:pt x="349748" y="37745"/>
                  </a:cubicBezTo>
                  <a:cubicBezTo>
                    <a:pt x="200852" y="37781"/>
                    <a:pt x="99055" y="37728"/>
                    <a:pt x="44357" y="37584"/>
                  </a:cubicBezTo>
                  <a:cubicBezTo>
                    <a:pt x="39769" y="37584"/>
                    <a:pt x="37475" y="39878"/>
                    <a:pt x="37475" y="44466"/>
                  </a:cubicBezTo>
                  <a:lnTo>
                    <a:pt x="37475" y="80489"/>
                  </a:lnTo>
                  <a:cubicBezTo>
                    <a:pt x="37475" y="84934"/>
                    <a:pt x="39697" y="87156"/>
                    <a:pt x="44142" y="87156"/>
                  </a:cubicBezTo>
                  <a:cubicBezTo>
                    <a:pt x="50379" y="87156"/>
                    <a:pt x="58067" y="88393"/>
                    <a:pt x="67208" y="90866"/>
                  </a:cubicBezTo>
                  <a:cubicBezTo>
                    <a:pt x="163915" y="116925"/>
                    <a:pt x="212555" y="180727"/>
                    <a:pt x="213129" y="282274"/>
                  </a:cubicBezTo>
                  <a:cubicBezTo>
                    <a:pt x="213344" y="322098"/>
                    <a:pt x="213361" y="379875"/>
                    <a:pt x="213182" y="455616"/>
                  </a:cubicBezTo>
                  <a:cubicBezTo>
                    <a:pt x="212967" y="564546"/>
                    <a:pt x="145814" y="631431"/>
                    <a:pt x="40325" y="647346"/>
                  </a:cubicBezTo>
                  <a:cubicBezTo>
                    <a:pt x="38497" y="647598"/>
                    <a:pt x="37582" y="648652"/>
                    <a:pt x="37582" y="650518"/>
                  </a:cubicBezTo>
                  <a:lnTo>
                    <a:pt x="37582" y="699929"/>
                  </a:lnTo>
                  <a:close/>
                </a:path>
              </a:pathLst>
            </a:custGeom>
            <a:grpFill/>
            <a:ln w="5309" cap="flat">
              <a:noFill/>
              <a:prstDash val="solid"/>
              <a:miter/>
            </a:ln>
          </p:spPr>
          <p:txBody>
            <a:bodyPr rtlCol="0" anchor="ctr"/>
            <a:lstStyle/>
            <a:p>
              <a:endParaRPr lang="fr-FR"/>
            </a:p>
          </p:txBody>
        </p:sp>
      </p:grpSp>
      <p:pic>
        <p:nvPicPr>
          <p:cNvPr id="4" name="Image 3">
            <a:extLst>
              <a:ext uri="{FF2B5EF4-FFF2-40B4-BE49-F238E27FC236}">
                <a16:creationId xmlns:a16="http://schemas.microsoft.com/office/drawing/2014/main" id="{A57D0E93-2032-C535-6DF4-94124105B24B}"/>
              </a:ext>
            </a:extLst>
          </p:cNvPr>
          <p:cNvPicPr>
            <a:picLocks noChangeAspect="1"/>
          </p:cNvPicPr>
          <p:nvPr/>
        </p:nvPicPr>
        <p:blipFill>
          <a:blip r:embed="rId7"/>
          <a:stretch>
            <a:fillRect/>
          </a:stretch>
        </p:blipFill>
        <p:spPr>
          <a:xfrm>
            <a:off x="429129" y="3871030"/>
            <a:ext cx="5131743" cy="2436175"/>
          </a:xfrm>
          <a:prstGeom prst="rect">
            <a:avLst/>
          </a:prstGeom>
        </p:spPr>
      </p:pic>
      <p:pic>
        <p:nvPicPr>
          <p:cNvPr id="14" name="Image 13" descr="Une image contenant texte, capture d’écran, logiciel, Page web&#10;&#10;Le contenu généré par l’IA peut être incorrect.">
            <a:extLst>
              <a:ext uri="{FF2B5EF4-FFF2-40B4-BE49-F238E27FC236}">
                <a16:creationId xmlns:a16="http://schemas.microsoft.com/office/drawing/2014/main" id="{1455FFF4-8EB0-0838-7B02-E52AB720A7CD}"/>
              </a:ext>
            </a:extLst>
          </p:cNvPr>
          <p:cNvPicPr>
            <a:picLocks noChangeAspect="1"/>
          </p:cNvPicPr>
          <p:nvPr/>
        </p:nvPicPr>
        <p:blipFill>
          <a:blip r:embed="rId8"/>
          <a:stretch>
            <a:fillRect/>
          </a:stretch>
        </p:blipFill>
        <p:spPr>
          <a:xfrm>
            <a:off x="447502" y="1329188"/>
            <a:ext cx="5134419" cy="2436175"/>
          </a:xfrm>
          <a:prstGeom prst="rect">
            <a:avLst/>
          </a:prstGeom>
        </p:spPr>
      </p:pic>
      <p:pic>
        <p:nvPicPr>
          <p:cNvPr id="11" name="Image 10">
            <a:extLst>
              <a:ext uri="{FF2B5EF4-FFF2-40B4-BE49-F238E27FC236}">
                <a16:creationId xmlns:a16="http://schemas.microsoft.com/office/drawing/2014/main" id="{C9D5BB9D-F067-F212-A7CB-E718D902B991}"/>
              </a:ext>
            </a:extLst>
          </p:cNvPr>
          <p:cNvPicPr>
            <a:picLocks noChangeAspect="1"/>
          </p:cNvPicPr>
          <p:nvPr/>
        </p:nvPicPr>
        <p:blipFill>
          <a:blip r:embed="rId9"/>
          <a:stretch>
            <a:fillRect/>
          </a:stretch>
        </p:blipFill>
        <p:spPr>
          <a:xfrm>
            <a:off x="6122106" y="3879092"/>
            <a:ext cx="5137384" cy="2436175"/>
          </a:xfrm>
          <a:prstGeom prst="rect">
            <a:avLst/>
          </a:prstGeom>
        </p:spPr>
      </p:pic>
      <p:pic>
        <p:nvPicPr>
          <p:cNvPr id="5" name="Image 4">
            <a:extLst>
              <a:ext uri="{FF2B5EF4-FFF2-40B4-BE49-F238E27FC236}">
                <a16:creationId xmlns:a16="http://schemas.microsoft.com/office/drawing/2014/main" id="{2FF06FF7-91C2-74D6-73D4-3DA6B05C0A6E}"/>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22564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4EBCC-781E-70A4-6B6E-642CB545F0BA}"/>
            </a:ext>
          </a:extLst>
        </p:cNvPr>
        <p:cNvGrpSpPr/>
        <p:nvPr/>
      </p:nvGrpSpPr>
      <p:grpSpPr>
        <a:xfrm>
          <a:off x="0" y="0"/>
          <a:ext cx="0" cy="0"/>
          <a:chOff x="0" y="0"/>
          <a:chExt cx="0" cy="0"/>
        </a:xfrm>
      </p:grpSpPr>
      <p:sp>
        <p:nvSpPr>
          <p:cNvPr id="60" name="Title 1">
            <a:extLst>
              <a:ext uri="{FF2B5EF4-FFF2-40B4-BE49-F238E27FC236}">
                <a16:creationId xmlns:a16="http://schemas.microsoft.com/office/drawing/2014/main" id="{5845093E-B63B-7987-BAE8-BE6574579405}"/>
              </a:ext>
            </a:extLst>
          </p:cNvPr>
          <p:cNvSpPr>
            <a:spLocks noGrp="1"/>
          </p:cNvSpPr>
          <p:nvPr>
            <p:ph type="title"/>
          </p:nvPr>
        </p:nvSpPr>
        <p:spPr>
          <a:xfrm>
            <a:off x="429129" y="225488"/>
            <a:ext cx="9697339" cy="684677"/>
          </a:xfrm>
        </p:spPr>
        <p:txBody>
          <a:bodyPr anchor="ctr"/>
          <a:lstStyle/>
          <a:p>
            <a:r>
              <a:rPr lang="fr-FR">
                <a:solidFill>
                  <a:srgbClr val="4472C4"/>
                </a:solidFill>
              </a:rPr>
              <a:t>Interopérabilité avec le SI-SIAO</a:t>
            </a:r>
            <a:endParaRPr lang="fr-FR" b="0">
              <a:solidFill>
                <a:schemeClr val="bg1">
                  <a:lumMod val="50000"/>
                </a:schemeClr>
              </a:solidFill>
            </a:endParaRPr>
          </a:p>
        </p:txBody>
      </p:sp>
      <p:pic>
        <p:nvPicPr>
          <p:cNvPr id="6" name="Image 5">
            <a:extLst>
              <a:ext uri="{FF2B5EF4-FFF2-40B4-BE49-F238E27FC236}">
                <a16:creationId xmlns:a16="http://schemas.microsoft.com/office/drawing/2014/main" id="{B1F5D832-398F-FF00-F5F4-AC8237875B26}"/>
              </a:ext>
            </a:extLst>
          </p:cNvPr>
          <p:cNvPicPr>
            <a:picLocks noChangeAspect="1"/>
          </p:cNvPicPr>
          <p:nvPr/>
        </p:nvPicPr>
        <p:blipFill>
          <a:blip r:embed="rId3"/>
          <a:stretch>
            <a:fillRect/>
          </a:stretch>
        </p:blipFill>
        <p:spPr>
          <a:xfrm>
            <a:off x="11313267" y="205117"/>
            <a:ext cx="534865" cy="736925"/>
          </a:xfrm>
          <a:prstGeom prst="rect">
            <a:avLst/>
          </a:prstGeom>
        </p:spPr>
      </p:pic>
      <p:grpSp>
        <p:nvGrpSpPr>
          <p:cNvPr id="14" name="Groupe 13">
            <a:extLst>
              <a:ext uri="{FF2B5EF4-FFF2-40B4-BE49-F238E27FC236}">
                <a16:creationId xmlns:a16="http://schemas.microsoft.com/office/drawing/2014/main" id="{9CF45F2A-7621-0085-EA84-19FCDC7820A7}"/>
              </a:ext>
            </a:extLst>
          </p:cNvPr>
          <p:cNvGrpSpPr/>
          <p:nvPr/>
        </p:nvGrpSpPr>
        <p:grpSpPr>
          <a:xfrm>
            <a:off x="239337" y="1225191"/>
            <a:ext cx="11839185" cy="1744283"/>
            <a:chOff x="228645" y="1645851"/>
            <a:chExt cx="11830005" cy="1577505"/>
          </a:xfrm>
        </p:grpSpPr>
        <p:sp>
          <p:nvSpPr>
            <p:cNvPr id="15" name="Rectangle 14">
              <a:extLst>
                <a:ext uri="{FF2B5EF4-FFF2-40B4-BE49-F238E27FC236}">
                  <a16:creationId xmlns:a16="http://schemas.microsoft.com/office/drawing/2014/main" id="{398E3B2B-C915-AB25-D352-FD698CE20E48}"/>
                </a:ext>
              </a:extLst>
            </p:cNvPr>
            <p:cNvSpPr/>
            <p:nvPr/>
          </p:nvSpPr>
          <p:spPr>
            <a:xfrm>
              <a:off x="228645" y="1645851"/>
              <a:ext cx="11830005" cy="1577505"/>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8C55BAD0-80EA-E9DD-5257-20DA9F307084}"/>
                </a:ext>
              </a:extLst>
            </p:cNvPr>
            <p:cNvSpPr txBox="1"/>
            <p:nvPr/>
          </p:nvSpPr>
          <p:spPr>
            <a:xfrm>
              <a:off x="295762" y="1745849"/>
              <a:ext cx="11658096" cy="1346156"/>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spcAft>
                  <a:spcPts val="600"/>
                </a:spcAft>
              </a:pPr>
              <a:r>
                <a:rPr lang="fr-FR" sz="1200">
                  <a:cs typeface="Arial"/>
                </a:rPr>
                <a:t>L’interopérabilité entre le DUI et le SI SIAO constitue un levier essentiel pour fluidifier l’échange d’informations et améliorer la prise en charge des personnes et des ménages. Elle permettra notamment une :</a:t>
              </a:r>
            </a:p>
            <a:p>
              <a:pPr marL="171450" indent="-171450" algn="just">
                <a:spcAft>
                  <a:spcPts val="600"/>
                </a:spcAft>
                <a:buFont typeface="Arial" panose="020B0604020202020204" pitchFamily="34" charset="0"/>
                <a:buChar char="•"/>
              </a:pPr>
              <a:r>
                <a:rPr lang="fr-FR" sz="1200">
                  <a:solidFill>
                    <a:schemeClr val="accent1"/>
                  </a:solidFill>
                  <a:cs typeface="Arial"/>
                </a:rPr>
                <a:t>Identification fiable et partagée des individus et des foyers, </a:t>
              </a:r>
              <a:r>
                <a:rPr lang="fr-FR" sz="1200">
                  <a:cs typeface="Arial"/>
                </a:rPr>
                <a:t>limitant les doublons et les erreurs de saisie.</a:t>
              </a:r>
            </a:p>
            <a:p>
              <a:pPr marL="171450" indent="-171450" algn="just">
                <a:spcAft>
                  <a:spcPts val="600"/>
                </a:spcAft>
                <a:buFont typeface="Arial" panose="020B0604020202020204" pitchFamily="34" charset="0"/>
                <a:buChar char="•"/>
              </a:pPr>
              <a:r>
                <a:rPr lang="fr-FR" sz="1200">
                  <a:solidFill>
                    <a:schemeClr val="accent1"/>
                  </a:solidFill>
                  <a:cs typeface="Arial"/>
                </a:rPr>
                <a:t>Mise à jour automatique des dossiers ménages, </a:t>
              </a:r>
              <a:r>
                <a:rPr lang="fr-FR" sz="1200">
                  <a:cs typeface="Arial"/>
                </a:rPr>
                <a:t>intégrant les évaluations flash et approfondies pour une vision actualisée de leur situation</a:t>
              </a:r>
              <a:r>
                <a:rPr lang="fr-FR" sz="1200">
                  <a:solidFill>
                    <a:schemeClr val="accent1"/>
                  </a:solidFill>
                  <a:cs typeface="Arial"/>
                </a:rPr>
                <a:t>.</a:t>
              </a:r>
            </a:p>
            <a:p>
              <a:pPr marL="171450" indent="-171450" algn="just">
                <a:spcAft>
                  <a:spcPts val="600"/>
                </a:spcAft>
                <a:buFont typeface="Arial" panose="020B0604020202020204" pitchFamily="34" charset="0"/>
                <a:buChar char="•"/>
              </a:pPr>
              <a:r>
                <a:rPr lang="fr-FR" sz="1200">
                  <a:solidFill>
                    <a:schemeClr val="accent1"/>
                  </a:solidFill>
                  <a:cs typeface="Arial"/>
                </a:rPr>
                <a:t>Coordination renforcée entre les acteurs sociaux et médico-sociaux, </a:t>
              </a:r>
              <a:r>
                <a:rPr lang="fr-FR" sz="1200">
                  <a:cs typeface="Arial"/>
                </a:rPr>
                <a:t>facilitant l’accès aux données essentielles pour optimiser l’accompagnement et les parcours.</a:t>
              </a:r>
            </a:p>
            <a:p>
              <a:pPr algn="just">
                <a:spcAft>
                  <a:spcPts val="600"/>
                </a:spcAft>
              </a:pPr>
              <a:r>
                <a:rPr lang="fr-FR" sz="1200">
                  <a:cs typeface="Arial"/>
                </a:rPr>
                <a:t>La Vague 2 du Ségur médico-social permettra ainsi aux professionnels AHI d’accéder à des informations fiables et alignées avec les standards existants.</a:t>
              </a:r>
            </a:p>
          </p:txBody>
        </p:sp>
      </p:grpSp>
      <p:pic>
        <p:nvPicPr>
          <p:cNvPr id="2" name="Graphique 1" descr="Mille contour">
            <a:extLst>
              <a:ext uri="{FF2B5EF4-FFF2-40B4-BE49-F238E27FC236}">
                <a16:creationId xmlns:a16="http://schemas.microsoft.com/office/drawing/2014/main" id="{E16CBFD6-16A8-CA51-45EA-2052A37E00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32" y="981828"/>
            <a:ext cx="448950" cy="468000"/>
          </a:xfrm>
          <a:prstGeom prst="rect">
            <a:avLst/>
          </a:prstGeom>
        </p:spPr>
      </p:pic>
      <p:pic>
        <p:nvPicPr>
          <p:cNvPr id="12" name="Graphique 11" descr="Ligne fléchée : incurvée sens des aiguilles d’une montre avec un remplissage uni">
            <a:extLst>
              <a:ext uri="{FF2B5EF4-FFF2-40B4-BE49-F238E27FC236}">
                <a16:creationId xmlns:a16="http://schemas.microsoft.com/office/drawing/2014/main" id="{E2E55FF1-BC19-50C9-15CC-1B57609761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398564">
            <a:off x="6006963" y="3004735"/>
            <a:ext cx="568801" cy="568801"/>
          </a:xfrm>
          <a:prstGeom prst="rect">
            <a:avLst/>
          </a:prstGeom>
        </p:spPr>
      </p:pic>
      <p:sp>
        <p:nvSpPr>
          <p:cNvPr id="45" name="Forme libre : forme 44">
            <a:extLst>
              <a:ext uri="{FF2B5EF4-FFF2-40B4-BE49-F238E27FC236}">
                <a16:creationId xmlns:a16="http://schemas.microsoft.com/office/drawing/2014/main" id="{8CDDF8F4-1C79-821D-69CA-4141D2687B85}"/>
              </a:ext>
            </a:extLst>
          </p:cNvPr>
          <p:cNvSpPr/>
          <p:nvPr/>
        </p:nvSpPr>
        <p:spPr>
          <a:xfrm>
            <a:off x="7608961" y="3596712"/>
            <a:ext cx="1410159" cy="928146"/>
          </a:xfrm>
          <a:custGeom>
            <a:avLst/>
            <a:gdLst>
              <a:gd name="csX0" fmla="*/ 0 w 1187050"/>
              <a:gd name="csY0" fmla="*/ 0 h 712230"/>
              <a:gd name="csX1" fmla="*/ 1187050 w 1187050"/>
              <a:gd name="csY1" fmla="*/ 0 h 712230"/>
              <a:gd name="csX2" fmla="*/ 1187050 w 1187050"/>
              <a:gd name="csY2" fmla="*/ 712230 h 712230"/>
              <a:gd name="csX3" fmla="*/ 0 w 1187050"/>
              <a:gd name="csY3" fmla="*/ 712230 h 712230"/>
              <a:gd name="csX4" fmla="*/ 0 w 1187050"/>
              <a:gd name="csY4" fmla="*/ 0 h 712230"/>
            </a:gdLst>
            <a:ahLst/>
            <a:cxnLst>
              <a:cxn ang="0">
                <a:pos x="csX0" y="csY0"/>
              </a:cxn>
              <a:cxn ang="0">
                <a:pos x="csX1" y="csY1"/>
              </a:cxn>
              <a:cxn ang="0">
                <a:pos x="csX2" y="csY2"/>
              </a:cxn>
              <a:cxn ang="0">
                <a:pos x="csX3" y="csY3"/>
              </a:cxn>
              <a:cxn ang="0">
                <a:pos x="csX4" y="csY4"/>
              </a:cxn>
            </a:cxnLst>
            <a:rect l="l" t="t" r="r" b="b"/>
            <a:pathLst>
              <a:path w="1187050" h="712230">
                <a:moveTo>
                  <a:pt x="0" y="0"/>
                </a:moveTo>
                <a:lnTo>
                  <a:pt x="1187050" y="0"/>
                </a:lnTo>
                <a:lnTo>
                  <a:pt x="1187050" y="712230"/>
                </a:lnTo>
                <a:lnTo>
                  <a:pt x="0" y="712230"/>
                </a:lnTo>
                <a:lnTo>
                  <a:pt x="0" y="0"/>
                </a:lnTo>
                <a:close/>
              </a:path>
            </a:pathLst>
          </a:custGeom>
          <a:solidFill>
            <a:schemeClr val="accent1">
              <a:lumMod val="20000"/>
              <a:lumOff val="80000"/>
            </a:schemeClr>
          </a:solidFill>
          <a:ln>
            <a:solidFill>
              <a:schemeClr val="accent1"/>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200" b="1" kern="1200">
                <a:solidFill>
                  <a:schemeClr val="accent1"/>
                </a:solidFill>
                <a:latin typeface="Marianne" panose="02000000000000000000"/>
              </a:rPr>
              <a:t>Récupérer le dossier d’un ménage accueilli </a:t>
            </a:r>
          </a:p>
        </p:txBody>
      </p:sp>
      <p:sp>
        <p:nvSpPr>
          <p:cNvPr id="46" name="Forme libre : forme 45">
            <a:extLst>
              <a:ext uri="{FF2B5EF4-FFF2-40B4-BE49-F238E27FC236}">
                <a16:creationId xmlns:a16="http://schemas.microsoft.com/office/drawing/2014/main" id="{E72DCE99-B7B0-6EFC-1E01-262F3371CE62}"/>
              </a:ext>
            </a:extLst>
          </p:cNvPr>
          <p:cNvSpPr/>
          <p:nvPr/>
        </p:nvSpPr>
        <p:spPr>
          <a:xfrm>
            <a:off x="9252098" y="4054243"/>
            <a:ext cx="1554044" cy="1342123"/>
          </a:xfrm>
          <a:custGeom>
            <a:avLst/>
            <a:gdLst>
              <a:gd name="csX0" fmla="*/ 0 w 1187050"/>
              <a:gd name="csY0" fmla="*/ 0 h 712230"/>
              <a:gd name="csX1" fmla="*/ 1187050 w 1187050"/>
              <a:gd name="csY1" fmla="*/ 0 h 712230"/>
              <a:gd name="csX2" fmla="*/ 1187050 w 1187050"/>
              <a:gd name="csY2" fmla="*/ 712230 h 712230"/>
              <a:gd name="csX3" fmla="*/ 0 w 1187050"/>
              <a:gd name="csY3" fmla="*/ 712230 h 712230"/>
              <a:gd name="csX4" fmla="*/ 0 w 1187050"/>
              <a:gd name="csY4" fmla="*/ 0 h 712230"/>
            </a:gdLst>
            <a:ahLst/>
            <a:cxnLst>
              <a:cxn ang="0">
                <a:pos x="csX0" y="csY0"/>
              </a:cxn>
              <a:cxn ang="0">
                <a:pos x="csX1" y="csY1"/>
              </a:cxn>
              <a:cxn ang="0">
                <a:pos x="csX2" y="csY2"/>
              </a:cxn>
              <a:cxn ang="0">
                <a:pos x="csX3" y="csY3"/>
              </a:cxn>
              <a:cxn ang="0">
                <a:pos x="csX4" y="csY4"/>
              </a:cxn>
            </a:cxnLst>
            <a:rect l="l" t="t" r="r" b="b"/>
            <a:pathLst>
              <a:path w="1187050" h="712230">
                <a:moveTo>
                  <a:pt x="0" y="0"/>
                </a:moveTo>
                <a:lnTo>
                  <a:pt x="1187050" y="0"/>
                </a:lnTo>
                <a:lnTo>
                  <a:pt x="1187050" y="712230"/>
                </a:lnTo>
                <a:lnTo>
                  <a:pt x="0" y="712230"/>
                </a:lnTo>
                <a:lnTo>
                  <a:pt x="0" y="0"/>
                </a:lnTo>
                <a:close/>
              </a:path>
            </a:pathLst>
          </a:custGeom>
          <a:solidFill>
            <a:schemeClr val="accent1">
              <a:lumMod val="20000"/>
              <a:lumOff val="80000"/>
            </a:schemeClr>
          </a:solidFill>
          <a:ln>
            <a:solidFill>
              <a:schemeClr val="accent1"/>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fr-FR" sz="1200" b="1">
                <a:solidFill>
                  <a:schemeClr val="accent1"/>
                </a:solidFill>
                <a:latin typeface="Marianne" panose="02000000000000000000"/>
              </a:rPr>
              <a:t>Alimenter le dossier d’un ménage accueilli pendant la durée de sa prise en charge</a:t>
            </a:r>
          </a:p>
        </p:txBody>
      </p:sp>
      <p:sp>
        <p:nvSpPr>
          <p:cNvPr id="47" name="Forme libre : forme 46">
            <a:extLst>
              <a:ext uri="{FF2B5EF4-FFF2-40B4-BE49-F238E27FC236}">
                <a16:creationId xmlns:a16="http://schemas.microsoft.com/office/drawing/2014/main" id="{72FF0EAC-8900-06E8-EDF7-FABA326625BD}"/>
              </a:ext>
            </a:extLst>
          </p:cNvPr>
          <p:cNvSpPr/>
          <p:nvPr/>
        </p:nvSpPr>
        <p:spPr>
          <a:xfrm>
            <a:off x="7608961" y="5143097"/>
            <a:ext cx="1359309" cy="831208"/>
          </a:xfrm>
          <a:custGeom>
            <a:avLst/>
            <a:gdLst>
              <a:gd name="csX0" fmla="*/ 0 w 1187050"/>
              <a:gd name="csY0" fmla="*/ 0 h 712230"/>
              <a:gd name="csX1" fmla="*/ 1187050 w 1187050"/>
              <a:gd name="csY1" fmla="*/ 0 h 712230"/>
              <a:gd name="csX2" fmla="*/ 1187050 w 1187050"/>
              <a:gd name="csY2" fmla="*/ 712230 h 712230"/>
              <a:gd name="csX3" fmla="*/ 0 w 1187050"/>
              <a:gd name="csY3" fmla="*/ 712230 h 712230"/>
              <a:gd name="csX4" fmla="*/ 0 w 1187050"/>
              <a:gd name="csY4" fmla="*/ 0 h 712230"/>
            </a:gdLst>
            <a:ahLst/>
            <a:cxnLst>
              <a:cxn ang="0">
                <a:pos x="csX0" y="csY0"/>
              </a:cxn>
              <a:cxn ang="0">
                <a:pos x="csX1" y="csY1"/>
              </a:cxn>
              <a:cxn ang="0">
                <a:pos x="csX2" y="csY2"/>
              </a:cxn>
              <a:cxn ang="0">
                <a:pos x="csX3" y="csY3"/>
              </a:cxn>
              <a:cxn ang="0">
                <a:pos x="csX4" y="csY4"/>
              </a:cxn>
            </a:cxnLst>
            <a:rect l="l" t="t" r="r" b="b"/>
            <a:pathLst>
              <a:path w="1187050" h="712230">
                <a:moveTo>
                  <a:pt x="0" y="0"/>
                </a:moveTo>
                <a:lnTo>
                  <a:pt x="1187050" y="0"/>
                </a:lnTo>
                <a:lnTo>
                  <a:pt x="1187050" y="712230"/>
                </a:lnTo>
                <a:lnTo>
                  <a:pt x="0" y="712230"/>
                </a:lnTo>
                <a:lnTo>
                  <a:pt x="0" y="0"/>
                </a:lnTo>
                <a:close/>
              </a:path>
            </a:pathLst>
          </a:custGeom>
          <a:solidFill>
            <a:schemeClr val="accent1">
              <a:lumMod val="20000"/>
              <a:lumOff val="80000"/>
            </a:schemeClr>
          </a:solidFill>
          <a:ln>
            <a:solidFill>
              <a:schemeClr val="accent1"/>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fr-FR" sz="1200" b="1">
                <a:solidFill>
                  <a:schemeClr val="accent1"/>
                </a:solidFill>
                <a:latin typeface="Marianne" panose="02000000000000000000"/>
              </a:rPr>
              <a:t>Verser ces données dans le SI SIAO</a:t>
            </a:r>
          </a:p>
        </p:txBody>
      </p:sp>
      <p:sp>
        <p:nvSpPr>
          <p:cNvPr id="3" name="Ellipse 2">
            <a:extLst>
              <a:ext uri="{FF2B5EF4-FFF2-40B4-BE49-F238E27FC236}">
                <a16:creationId xmlns:a16="http://schemas.microsoft.com/office/drawing/2014/main" id="{E7757FDB-3B07-05D0-6D8D-CBD1B9AE094B}"/>
              </a:ext>
            </a:extLst>
          </p:cNvPr>
          <p:cNvSpPr>
            <a:spLocks noChangeAspect="1"/>
          </p:cNvSpPr>
          <p:nvPr/>
        </p:nvSpPr>
        <p:spPr>
          <a:xfrm>
            <a:off x="7577800" y="530229"/>
            <a:ext cx="156632" cy="144000"/>
          </a:xfrm>
          <a:prstGeom prst="ellipse">
            <a:avLst/>
          </a:prstGeom>
          <a:solidFill>
            <a:srgbClr val="E01680"/>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4" name="ZoneTexte 3">
            <a:extLst>
              <a:ext uri="{FF2B5EF4-FFF2-40B4-BE49-F238E27FC236}">
                <a16:creationId xmlns:a16="http://schemas.microsoft.com/office/drawing/2014/main" id="{0DBD43FA-FA14-8C13-9766-DE864C97FCC2}"/>
              </a:ext>
            </a:extLst>
          </p:cNvPr>
          <p:cNvSpPr txBox="1"/>
          <p:nvPr/>
        </p:nvSpPr>
        <p:spPr>
          <a:xfrm>
            <a:off x="7800861" y="496532"/>
            <a:ext cx="820730" cy="211394"/>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Secteur AHI</a:t>
            </a:r>
          </a:p>
        </p:txBody>
      </p:sp>
      <p:sp>
        <p:nvSpPr>
          <p:cNvPr id="5" name="Rectangle : coins arrondis 4">
            <a:extLst>
              <a:ext uri="{FF2B5EF4-FFF2-40B4-BE49-F238E27FC236}">
                <a16:creationId xmlns:a16="http://schemas.microsoft.com/office/drawing/2014/main" id="{E44D3F6D-2232-740F-AAE6-4A9ACC1F252A}"/>
              </a:ext>
            </a:extLst>
          </p:cNvPr>
          <p:cNvSpPr/>
          <p:nvPr/>
        </p:nvSpPr>
        <p:spPr>
          <a:xfrm>
            <a:off x="6002331" y="417763"/>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9" name="Image 8">
            <a:extLst>
              <a:ext uri="{FF2B5EF4-FFF2-40B4-BE49-F238E27FC236}">
                <a16:creationId xmlns:a16="http://schemas.microsoft.com/office/drawing/2014/main" id="{AE7FCF8B-21E8-69AF-158B-6C6253526720}"/>
              </a:ext>
            </a:extLst>
          </p:cNvPr>
          <p:cNvPicPr>
            <a:picLocks noChangeAspect="1"/>
          </p:cNvPicPr>
          <p:nvPr/>
        </p:nvPicPr>
        <p:blipFill>
          <a:blip r:embed="rId8"/>
          <a:stretch>
            <a:fillRect/>
          </a:stretch>
        </p:blipFill>
        <p:spPr>
          <a:xfrm>
            <a:off x="5682791" y="189928"/>
            <a:ext cx="406121" cy="406121"/>
          </a:xfrm>
          <a:prstGeom prst="rect">
            <a:avLst/>
          </a:prstGeom>
        </p:spPr>
      </p:pic>
      <p:pic>
        <p:nvPicPr>
          <p:cNvPr id="13" name="Image 12">
            <a:extLst>
              <a:ext uri="{FF2B5EF4-FFF2-40B4-BE49-F238E27FC236}">
                <a16:creationId xmlns:a16="http://schemas.microsoft.com/office/drawing/2014/main" id="{4FA67678-998D-2945-9D37-C0AC072D6CDC}"/>
              </a:ext>
            </a:extLst>
          </p:cNvPr>
          <p:cNvPicPr>
            <a:picLocks noChangeAspect="1"/>
          </p:cNvPicPr>
          <p:nvPr/>
        </p:nvPicPr>
        <p:blipFill>
          <a:blip r:embed="rId9"/>
          <a:srcRect t="1178" b="-4951"/>
          <a:stretch>
            <a:fillRect/>
          </a:stretch>
        </p:blipFill>
        <p:spPr>
          <a:xfrm>
            <a:off x="10250081" y="205118"/>
            <a:ext cx="849328" cy="963663"/>
          </a:xfrm>
          <a:prstGeom prst="rect">
            <a:avLst/>
          </a:prstGeom>
        </p:spPr>
      </p:pic>
      <p:grpSp>
        <p:nvGrpSpPr>
          <p:cNvPr id="41" name="Groupe 40">
            <a:extLst>
              <a:ext uri="{FF2B5EF4-FFF2-40B4-BE49-F238E27FC236}">
                <a16:creationId xmlns:a16="http://schemas.microsoft.com/office/drawing/2014/main" id="{69D4D648-1220-2419-4CDD-3246C43E9B4E}"/>
              </a:ext>
            </a:extLst>
          </p:cNvPr>
          <p:cNvGrpSpPr/>
          <p:nvPr/>
        </p:nvGrpSpPr>
        <p:grpSpPr>
          <a:xfrm>
            <a:off x="1103408" y="2958298"/>
            <a:ext cx="4992591" cy="3636894"/>
            <a:chOff x="2496000" y="930937"/>
            <a:chExt cx="7200000" cy="5228153"/>
          </a:xfrm>
        </p:grpSpPr>
        <p:grpSp>
          <p:nvGrpSpPr>
            <p:cNvPr id="7" name="Groupe 6">
              <a:extLst>
                <a:ext uri="{FF2B5EF4-FFF2-40B4-BE49-F238E27FC236}">
                  <a16:creationId xmlns:a16="http://schemas.microsoft.com/office/drawing/2014/main" id="{DBEE8347-F723-F7AB-26A5-F168F77D4DBB}"/>
                </a:ext>
              </a:extLst>
            </p:cNvPr>
            <p:cNvGrpSpPr/>
            <p:nvPr/>
          </p:nvGrpSpPr>
          <p:grpSpPr>
            <a:xfrm>
              <a:off x="4963688" y="2239150"/>
              <a:ext cx="2319488" cy="2873564"/>
              <a:chOff x="4963688" y="2239150"/>
              <a:chExt cx="2319488" cy="2873564"/>
            </a:xfrm>
          </p:grpSpPr>
          <p:sp>
            <p:nvSpPr>
              <p:cNvPr id="18" name="Rectangle 17">
                <a:extLst>
                  <a:ext uri="{FF2B5EF4-FFF2-40B4-BE49-F238E27FC236}">
                    <a16:creationId xmlns:a16="http://schemas.microsoft.com/office/drawing/2014/main" id="{86024275-D0EB-EA75-7FD1-849432DCA0B2}"/>
                  </a:ext>
                </a:extLst>
              </p:cNvPr>
              <p:cNvSpPr/>
              <p:nvPr/>
            </p:nvSpPr>
            <p:spPr>
              <a:xfrm>
                <a:off x="5231033" y="2239150"/>
                <a:ext cx="1728000" cy="2700000"/>
              </a:xfrm>
              <a:prstGeom prst="rect">
                <a:avLst/>
              </a:prstGeom>
              <a:solidFill>
                <a:srgbClr val="D4ECDC"/>
              </a:solidFill>
              <a:ln>
                <a:solidFill>
                  <a:srgbClr val="096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96E37"/>
                  </a:solidFill>
                  <a:effectLst/>
                  <a:uLnTx/>
                  <a:uFillTx/>
                  <a:latin typeface="Marianne"/>
                  <a:ea typeface="+mn-ea"/>
                  <a:cs typeface="+mn-cs"/>
                </a:endParaRPr>
              </a:p>
            </p:txBody>
          </p:sp>
          <p:sp>
            <p:nvSpPr>
              <p:cNvPr id="20" name="ZoneTexte 19">
                <a:extLst>
                  <a:ext uri="{FF2B5EF4-FFF2-40B4-BE49-F238E27FC236}">
                    <a16:creationId xmlns:a16="http://schemas.microsoft.com/office/drawing/2014/main" id="{2AB9CC98-6D0F-4E83-0A28-7E6C102F642F}"/>
                  </a:ext>
                </a:extLst>
              </p:cNvPr>
              <p:cNvSpPr txBox="1"/>
              <p:nvPr/>
            </p:nvSpPr>
            <p:spPr>
              <a:xfrm>
                <a:off x="5231033" y="2239150"/>
                <a:ext cx="1728000" cy="800223"/>
              </a:xfrm>
              <a:prstGeom prst="rect">
                <a:avLst/>
              </a:prstGeom>
              <a:noFill/>
            </p:spPr>
            <p:txBody>
              <a:bodyPr wrap="square" lIns="144000" tIns="108000" rIns="144000" bIns="108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96D36"/>
                    </a:solidFill>
                    <a:effectLst/>
                    <a:uLnTx/>
                    <a:uFillTx/>
                    <a:latin typeface="Marianne"/>
                    <a:ea typeface="+mn-ea"/>
                    <a:cs typeface="+mn-cs"/>
                  </a:rPr>
                  <a:t>Orienter efficacement</a:t>
                </a:r>
              </a:p>
            </p:txBody>
          </p:sp>
          <p:sp>
            <p:nvSpPr>
              <p:cNvPr id="21" name="ZoneTexte 20">
                <a:extLst>
                  <a:ext uri="{FF2B5EF4-FFF2-40B4-BE49-F238E27FC236}">
                    <a16:creationId xmlns:a16="http://schemas.microsoft.com/office/drawing/2014/main" id="{FE60E87A-E9EE-CC20-FDDA-96F013EB5486}"/>
                  </a:ext>
                </a:extLst>
              </p:cNvPr>
              <p:cNvSpPr txBox="1"/>
              <p:nvPr/>
            </p:nvSpPr>
            <p:spPr>
              <a:xfrm>
                <a:off x="4963688" y="3803687"/>
                <a:ext cx="2319488" cy="1309027"/>
              </a:xfrm>
              <a:prstGeom prst="rect">
                <a:avLst/>
              </a:prstGeom>
              <a:noFill/>
            </p:spPr>
            <p:txBody>
              <a:bodyPr wrap="square" lIns="144000" tIns="108000" rIns="144000" bIns="108000" rtlCol="0" anchor="b">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96D36"/>
                    </a:solidFill>
                    <a:effectLst/>
                    <a:uLnTx/>
                    <a:uFillTx/>
                    <a:latin typeface="Marianne"/>
                    <a:ea typeface="+mn-ea"/>
                    <a:cs typeface="+mn-cs"/>
                  </a:rPr>
                  <a:t>Fluidifier les </a:t>
                </a:r>
                <a:br>
                  <a:rPr kumimoji="0" lang="fr-FR" sz="900" b="1" i="0" u="none" strike="noStrike" kern="1200" cap="none" spc="0" normalizeH="0" baseline="0" noProof="0">
                    <a:ln>
                      <a:noFill/>
                    </a:ln>
                    <a:solidFill>
                      <a:srgbClr val="096D36"/>
                    </a:solidFill>
                    <a:effectLst/>
                    <a:uLnTx/>
                    <a:uFillTx/>
                    <a:latin typeface="Marianne"/>
                    <a:ea typeface="+mn-ea"/>
                    <a:cs typeface="+mn-cs"/>
                  </a:rPr>
                </a:br>
                <a:r>
                  <a:rPr kumimoji="0" lang="fr-FR" sz="900" b="1" i="0" u="none" strike="noStrike" kern="1200" cap="none" spc="0" normalizeH="0" baseline="0" noProof="0">
                    <a:ln>
                      <a:noFill/>
                    </a:ln>
                    <a:solidFill>
                      <a:srgbClr val="096D36"/>
                    </a:solidFill>
                    <a:effectLst/>
                    <a:uLnTx/>
                    <a:uFillTx/>
                    <a:latin typeface="Marianne"/>
                    <a:ea typeface="+mn-ea"/>
                    <a:cs typeface="+mn-cs"/>
                  </a:rPr>
                  <a:t>parcours et accélérer l’accès au logement des personnes sans domicile</a:t>
                </a:r>
              </a:p>
            </p:txBody>
          </p:sp>
        </p:grpSp>
        <p:sp>
          <p:nvSpPr>
            <p:cNvPr id="22" name="Rectangle 21">
              <a:extLst>
                <a:ext uri="{FF2B5EF4-FFF2-40B4-BE49-F238E27FC236}">
                  <a16:creationId xmlns:a16="http://schemas.microsoft.com/office/drawing/2014/main" id="{0234A187-4FDC-68E4-5435-9953900FA40F}"/>
                </a:ext>
              </a:extLst>
            </p:cNvPr>
            <p:cNvSpPr/>
            <p:nvPr/>
          </p:nvSpPr>
          <p:spPr>
            <a:xfrm>
              <a:off x="2496000" y="5148000"/>
              <a:ext cx="7200000" cy="504000"/>
            </a:xfrm>
            <a:prstGeom prst="rect">
              <a:avLst/>
            </a:prstGeom>
            <a:solidFill>
              <a:srgbClr val="F2E5DC">
                <a:alpha val="50000"/>
              </a:srgbClr>
            </a:solidFill>
            <a:ln>
              <a:solidFill>
                <a:srgbClr val="F8F2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7E523A"/>
                  </a:solidFill>
                  <a:effectLst/>
                  <a:uLnTx/>
                  <a:uFillTx/>
                  <a:latin typeface="Marianne"/>
                  <a:ea typeface="+mn-ea"/>
                  <a:cs typeface="+mn-cs"/>
                </a:rPr>
                <a:t>Sécurisation technique</a:t>
              </a:r>
            </a:p>
          </p:txBody>
        </p:sp>
        <p:sp>
          <p:nvSpPr>
            <p:cNvPr id="23" name="Rectangle 22">
              <a:extLst>
                <a:ext uri="{FF2B5EF4-FFF2-40B4-BE49-F238E27FC236}">
                  <a16:creationId xmlns:a16="http://schemas.microsoft.com/office/drawing/2014/main" id="{7E76D3F8-98D2-F9D2-2F4E-AA11EF2AD01F}"/>
                </a:ext>
              </a:extLst>
            </p:cNvPr>
            <p:cNvSpPr/>
            <p:nvPr/>
          </p:nvSpPr>
          <p:spPr>
            <a:xfrm>
              <a:off x="2496000" y="5655090"/>
              <a:ext cx="7200000" cy="504000"/>
            </a:xfrm>
            <a:prstGeom prst="rect">
              <a:avLst/>
            </a:prstGeom>
            <a:solidFill>
              <a:srgbClr val="F9C5B0">
                <a:alpha val="50000"/>
              </a:srgbClr>
            </a:solidFill>
            <a:ln>
              <a:solidFill>
                <a:srgbClr val="FC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AF2022"/>
                  </a:solidFill>
                  <a:effectLst/>
                  <a:uLnTx/>
                  <a:uFillTx/>
                  <a:latin typeface="Marianne"/>
                  <a:ea typeface="+mn-ea"/>
                  <a:cs typeface="+mn-cs"/>
                </a:rPr>
                <a:t>Relation utilisateurs</a:t>
              </a:r>
            </a:p>
          </p:txBody>
        </p:sp>
        <p:sp>
          <p:nvSpPr>
            <p:cNvPr id="24" name="Rectangle 23">
              <a:extLst>
                <a:ext uri="{FF2B5EF4-FFF2-40B4-BE49-F238E27FC236}">
                  <a16:creationId xmlns:a16="http://schemas.microsoft.com/office/drawing/2014/main" id="{B653AE47-9F9E-6582-9A5A-F8222B620F15}"/>
                </a:ext>
              </a:extLst>
            </p:cNvPr>
            <p:cNvSpPr/>
            <p:nvPr/>
          </p:nvSpPr>
          <p:spPr>
            <a:xfrm>
              <a:off x="2496000" y="1368000"/>
              <a:ext cx="7200000" cy="648000"/>
            </a:xfrm>
            <a:prstGeom prst="rect">
              <a:avLst/>
            </a:prstGeom>
            <a:solidFill>
              <a:srgbClr val="FBEEF5"/>
            </a:solidFill>
            <a:ln>
              <a:solidFill>
                <a:srgbClr val="FBE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6B1948"/>
                  </a:solidFill>
                  <a:effectLst/>
                  <a:uLnTx/>
                  <a:uFillTx/>
                  <a:latin typeface="Marianne"/>
                  <a:ea typeface="+mn-ea"/>
                  <a:cs typeface="+mn-cs"/>
                </a:rPr>
                <a:t>Fiabiliser et valoriser la donnée pour piloter l’action publique </a:t>
              </a:r>
              <a:br>
                <a:rPr kumimoji="0" lang="fr-FR" sz="1200" b="1" i="0" u="none" strike="noStrike" kern="1200" cap="none" spc="0" normalizeH="0" baseline="0" noProof="0">
                  <a:ln>
                    <a:noFill/>
                  </a:ln>
                  <a:solidFill>
                    <a:srgbClr val="6B1948"/>
                  </a:solidFill>
                  <a:effectLst/>
                  <a:uLnTx/>
                  <a:uFillTx/>
                  <a:latin typeface="Marianne"/>
                  <a:ea typeface="+mn-ea"/>
                  <a:cs typeface="+mn-cs"/>
                </a:rPr>
              </a:br>
              <a:r>
                <a:rPr kumimoji="0" lang="fr-FR" sz="1200" b="1" i="0" u="none" strike="noStrike" kern="1200" cap="none" spc="0" normalizeH="0" baseline="0" noProof="0">
                  <a:ln>
                    <a:noFill/>
                  </a:ln>
                  <a:solidFill>
                    <a:srgbClr val="6B1948"/>
                  </a:solidFill>
                  <a:effectLst/>
                  <a:uLnTx/>
                  <a:uFillTx/>
                  <a:latin typeface="Marianne"/>
                  <a:ea typeface="+mn-ea"/>
                  <a:cs typeface="+mn-cs"/>
                </a:rPr>
                <a:t>et outiller l’observation sociale</a:t>
              </a:r>
            </a:p>
          </p:txBody>
        </p:sp>
        <p:grpSp>
          <p:nvGrpSpPr>
            <p:cNvPr id="25" name="Groupe 24">
              <a:extLst>
                <a:ext uri="{FF2B5EF4-FFF2-40B4-BE49-F238E27FC236}">
                  <a16:creationId xmlns:a16="http://schemas.microsoft.com/office/drawing/2014/main" id="{553E96DB-1AD5-DCA3-2F54-FE0887788A42}"/>
                </a:ext>
              </a:extLst>
            </p:cNvPr>
            <p:cNvGrpSpPr/>
            <p:nvPr/>
          </p:nvGrpSpPr>
          <p:grpSpPr>
            <a:xfrm>
              <a:off x="2882691" y="2168860"/>
              <a:ext cx="2666340" cy="2770458"/>
              <a:chOff x="2882691" y="2168860"/>
              <a:chExt cx="2666340" cy="2770458"/>
            </a:xfrm>
          </p:grpSpPr>
          <p:sp>
            <p:nvSpPr>
              <p:cNvPr id="26" name="Larme 25">
                <a:extLst>
                  <a:ext uri="{FF2B5EF4-FFF2-40B4-BE49-F238E27FC236}">
                    <a16:creationId xmlns:a16="http://schemas.microsoft.com/office/drawing/2014/main" id="{92E663FC-1109-95D7-5EEA-93B4A2FEC915}"/>
                  </a:ext>
                </a:extLst>
              </p:cNvPr>
              <p:cNvSpPr/>
              <p:nvPr/>
            </p:nvSpPr>
            <p:spPr>
              <a:xfrm rot="2700000">
                <a:off x="2966267" y="2168860"/>
                <a:ext cx="2582764" cy="2582764"/>
              </a:xfrm>
              <a:prstGeom prst="teardrop">
                <a:avLst/>
              </a:prstGeom>
              <a:solidFill>
                <a:srgbClr val="ECECFE"/>
              </a:solidFill>
              <a:ln>
                <a:solidFill>
                  <a:srgbClr val="262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27" name="ZoneTexte 26">
                <a:extLst>
                  <a:ext uri="{FF2B5EF4-FFF2-40B4-BE49-F238E27FC236}">
                    <a16:creationId xmlns:a16="http://schemas.microsoft.com/office/drawing/2014/main" id="{B7BBC747-9C82-F01E-434C-787156CED414}"/>
                  </a:ext>
                </a:extLst>
              </p:cNvPr>
              <p:cNvSpPr txBox="1"/>
              <p:nvPr/>
            </p:nvSpPr>
            <p:spPr>
              <a:xfrm>
                <a:off x="3234019" y="2409559"/>
                <a:ext cx="2047259" cy="2135504"/>
              </a:xfrm>
              <a:prstGeom prst="rect">
                <a:avLst/>
              </a:prstGeom>
              <a:noFill/>
            </p:spPr>
            <p:txBody>
              <a:bodyPr wrap="square" rtlCol="0" anchor="ctr">
                <a:spAutoFit/>
              </a:bodyPr>
              <a:lstStyle/>
              <a:p>
                <a:pPr marL="0" marR="0" lvl="0" indent="0" algn="ctr" defTabSz="1219170" rtl="0" eaLnBrk="1" fontAlgn="auto" latinLnBrk="0" hangingPunct="1">
                  <a:lnSpc>
                    <a:spcPct val="125000"/>
                  </a:lnSpc>
                  <a:spcBef>
                    <a:spcPts val="0"/>
                  </a:spcBef>
                  <a:spcAft>
                    <a:spcPts val="0"/>
                  </a:spcAft>
                  <a:buClrTx/>
                  <a:buSzTx/>
                  <a:buFontTx/>
                  <a:buNone/>
                  <a:tabLst/>
                  <a:defRPr/>
                </a:pPr>
                <a:r>
                  <a:rPr kumimoji="0" lang="fr-FR" sz="1050" b="1" i="0" u="none" strike="noStrike" kern="1200" cap="none" spc="0" normalizeH="0" baseline="0" noProof="0">
                    <a:ln>
                      <a:noFill/>
                    </a:ln>
                    <a:solidFill>
                      <a:srgbClr val="262572"/>
                    </a:solidFill>
                    <a:effectLst/>
                    <a:uLnTx/>
                    <a:uFillTx/>
                    <a:latin typeface="Marianne"/>
                    <a:ea typeface="+mn-ea"/>
                    <a:cs typeface="+mn-cs"/>
                  </a:rPr>
                  <a:t>Recenser, connaitre et comprendre les situations et les besoins des personnes faisant appel au SIAO</a:t>
                </a:r>
              </a:p>
            </p:txBody>
          </p:sp>
          <p:sp>
            <p:nvSpPr>
              <p:cNvPr id="28" name="Demi-cadre 27">
                <a:extLst>
                  <a:ext uri="{FF2B5EF4-FFF2-40B4-BE49-F238E27FC236}">
                    <a16:creationId xmlns:a16="http://schemas.microsoft.com/office/drawing/2014/main" id="{C44F6D37-34C3-A0D2-7887-2025DA45DDCB}"/>
                  </a:ext>
                </a:extLst>
              </p:cNvPr>
              <p:cNvSpPr/>
              <p:nvPr/>
            </p:nvSpPr>
            <p:spPr>
              <a:xfrm rot="8100000">
                <a:off x="4150387" y="2196000"/>
                <a:ext cx="170491" cy="170491"/>
              </a:xfrm>
              <a:prstGeom prst="halfFrame">
                <a:avLst>
                  <a:gd name="adj1" fmla="val 15553"/>
                  <a:gd name="adj2" fmla="val 14842"/>
                </a:avLst>
              </a:prstGeom>
              <a:solidFill>
                <a:srgbClr val="262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sp>
            <p:nvSpPr>
              <p:cNvPr id="29" name="Demi-cadre 28">
                <a:extLst>
                  <a:ext uri="{FF2B5EF4-FFF2-40B4-BE49-F238E27FC236}">
                    <a16:creationId xmlns:a16="http://schemas.microsoft.com/office/drawing/2014/main" id="{DE9255A3-5D1A-EB32-AEB4-AF267EEB99BB}"/>
                  </a:ext>
                </a:extLst>
              </p:cNvPr>
              <p:cNvSpPr/>
              <p:nvPr/>
            </p:nvSpPr>
            <p:spPr>
              <a:xfrm rot="2700000">
                <a:off x="2882691" y="3503906"/>
                <a:ext cx="170491" cy="170491"/>
              </a:xfrm>
              <a:prstGeom prst="halfFrame">
                <a:avLst>
                  <a:gd name="adj1" fmla="val 15553"/>
                  <a:gd name="adj2" fmla="val 14842"/>
                </a:avLst>
              </a:prstGeom>
              <a:solidFill>
                <a:srgbClr val="262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sp>
            <p:nvSpPr>
              <p:cNvPr id="30" name="Demi-cadre 29">
                <a:extLst>
                  <a:ext uri="{FF2B5EF4-FFF2-40B4-BE49-F238E27FC236}">
                    <a16:creationId xmlns:a16="http://schemas.microsoft.com/office/drawing/2014/main" id="{712587A3-6379-521F-B096-AF04624B22B6}"/>
                  </a:ext>
                </a:extLst>
              </p:cNvPr>
              <p:cNvSpPr/>
              <p:nvPr/>
            </p:nvSpPr>
            <p:spPr>
              <a:xfrm rot="18900000">
                <a:off x="4264417" y="4768827"/>
                <a:ext cx="170491" cy="170491"/>
              </a:xfrm>
              <a:prstGeom prst="halfFrame">
                <a:avLst>
                  <a:gd name="adj1" fmla="val 15553"/>
                  <a:gd name="adj2" fmla="val 14842"/>
                </a:avLst>
              </a:prstGeom>
              <a:solidFill>
                <a:srgbClr val="262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grpSp>
        <p:grpSp>
          <p:nvGrpSpPr>
            <p:cNvPr id="31" name="Groupe 30">
              <a:extLst>
                <a:ext uri="{FF2B5EF4-FFF2-40B4-BE49-F238E27FC236}">
                  <a16:creationId xmlns:a16="http://schemas.microsoft.com/office/drawing/2014/main" id="{18307A1B-58F0-FED4-9CDB-16D88C55835F}"/>
                </a:ext>
              </a:extLst>
            </p:cNvPr>
            <p:cNvGrpSpPr/>
            <p:nvPr/>
          </p:nvGrpSpPr>
          <p:grpSpPr>
            <a:xfrm>
              <a:off x="6648540" y="2168860"/>
              <a:ext cx="2660769" cy="2759824"/>
              <a:chOff x="6648540" y="2168860"/>
              <a:chExt cx="2660769" cy="2759824"/>
            </a:xfrm>
          </p:grpSpPr>
          <p:cxnSp>
            <p:nvCxnSpPr>
              <p:cNvPr id="32" name="Connecteur droit 31">
                <a:extLst>
                  <a:ext uri="{FF2B5EF4-FFF2-40B4-BE49-F238E27FC236}">
                    <a16:creationId xmlns:a16="http://schemas.microsoft.com/office/drawing/2014/main" id="{049B4D28-B3B9-8AC8-8ABC-FE75AEF89009}"/>
                  </a:ext>
                </a:extLst>
              </p:cNvPr>
              <p:cNvCxnSpPr>
                <a:cxnSpLocks/>
              </p:cNvCxnSpPr>
              <p:nvPr/>
            </p:nvCxnSpPr>
            <p:spPr>
              <a:xfrm flipV="1">
                <a:off x="8047624" y="4351922"/>
                <a:ext cx="8468" cy="440087"/>
              </a:xfrm>
              <a:prstGeom prst="line">
                <a:avLst/>
              </a:prstGeom>
              <a:ln w="19050">
                <a:solidFill>
                  <a:schemeClr val="accent3">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Larme 32">
                <a:extLst>
                  <a:ext uri="{FF2B5EF4-FFF2-40B4-BE49-F238E27FC236}">
                    <a16:creationId xmlns:a16="http://schemas.microsoft.com/office/drawing/2014/main" id="{A3B9D95B-A2C3-9BC8-96F0-EFDD3CA15002}"/>
                  </a:ext>
                </a:extLst>
              </p:cNvPr>
              <p:cNvSpPr/>
              <p:nvPr/>
            </p:nvSpPr>
            <p:spPr>
              <a:xfrm rot="13500000">
                <a:off x="6648539" y="2168861"/>
                <a:ext cx="2582765" cy="2582763"/>
              </a:xfrm>
              <a:prstGeom prst="teardrop">
                <a:avLst/>
              </a:prstGeom>
              <a:solidFill>
                <a:srgbClr val="FFFEEC"/>
              </a:solidFill>
              <a:ln>
                <a:solidFill>
                  <a:srgbClr val="DAB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34" name="ZoneTexte 33">
                <a:extLst>
                  <a:ext uri="{FF2B5EF4-FFF2-40B4-BE49-F238E27FC236}">
                    <a16:creationId xmlns:a16="http://schemas.microsoft.com/office/drawing/2014/main" id="{BA3FD98E-E3D8-1175-E5A7-0817BE6F0228}"/>
                  </a:ext>
                </a:extLst>
              </p:cNvPr>
              <p:cNvSpPr txBox="1"/>
              <p:nvPr/>
            </p:nvSpPr>
            <p:spPr>
              <a:xfrm>
                <a:off x="6842656" y="2699910"/>
                <a:ext cx="2119960" cy="1554804"/>
              </a:xfrm>
              <a:prstGeom prst="rect">
                <a:avLst/>
              </a:prstGeom>
              <a:noFill/>
            </p:spPr>
            <p:txBody>
              <a:bodyPr wrap="square" rtlCol="0" anchor="ctr">
                <a:spAutoFit/>
              </a:bodyPr>
              <a:lstStyle/>
              <a:p>
                <a:pPr marL="0" marR="0" lvl="0" indent="0" algn="ctr" defTabSz="1219170" rtl="0" eaLnBrk="1" fontAlgn="auto" latinLnBrk="0" hangingPunct="1">
                  <a:lnSpc>
                    <a:spcPct val="125000"/>
                  </a:lnSpc>
                  <a:spcBef>
                    <a:spcPts val="0"/>
                  </a:spcBef>
                  <a:spcAft>
                    <a:spcPts val="0"/>
                  </a:spcAft>
                  <a:buClrTx/>
                  <a:buSzTx/>
                  <a:buFontTx/>
                  <a:buNone/>
                  <a:tabLst/>
                  <a:defRPr/>
                </a:pPr>
                <a:r>
                  <a:rPr kumimoji="0" lang="fr-FR" sz="1050" b="1" i="0" u="none" strike="noStrike" kern="1200" cap="none" spc="0" normalizeH="0" baseline="0" noProof="0">
                    <a:ln>
                      <a:noFill/>
                    </a:ln>
                    <a:solidFill>
                      <a:srgbClr val="DAB650"/>
                    </a:solidFill>
                    <a:effectLst/>
                    <a:uLnTx/>
                    <a:uFillTx/>
                    <a:latin typeface="Marianne"/>
                    <a:ea typeface="+mn-ea"/>
                    <a:cs typeface="+mn-cs"/>
                  </a:rPr>
                  <a:t>Recenser et connaitre l’offre de solutions </a:t>
                </a:r>
                <a:br>
                  <a:rPr kumimoji="0" lang="fr-FR" sz="1050" b="1" i="0" u="none" strike="noStrike" kern="1200" cap="none" spc="0" normalizeH="0" baseline="0" noProof="0">
                    <a:ln>
                      <a:noFill/>
                    </a:ln>
                    <a:solidFill>
                      <a:srgbClr val="DAB650"/>
                    </a:solidFill>
                    <a:effectLst/>
                    <a:uLnTx/>
                    <a:uFillTx/>
                    <a:latin typeface="Marianne"/>
                    <a:ea typeface="+mn-ea"/>
                    <a:cs typeface="+mn-cs"/>
                  </a:rPr>
                </a:br>
                <a:r>
                  <a:rPr kumimoji="0" lang="fr-FR" sz="1050" b="1" i="0" u="none" strike="noStrike" kern="1200" cap="none" spc="0" normalizeH="0" baseline="0" noProof="0">
                    <a:ln>
                      <a:noFill/>
                    </a:ln>
                    <a:solidFill>
                      <a:srgbClr val="DAB650"/>
                    </a:solidFill>
                    <a:effectLst/>
                    <a:uLnTx/>
                    <a:uFillTx/>
                    <a:latin typeface="Marianne"/>
                    <a:ea typeface="+mn-ea"/>
                    <a:cs typeface="+mn-cs"/>
                  </a:rPr>
                  <a:t>disponible sur le territoire</a:t>
                </a:r>
              </a:p>
            </p:txBody>
          </p:sp>
          <p:sp>
            <p:nvSpPr>
              <p:cNvPr id="35" name="Demi-cadre 34">
                <a:extLst>
                  <a:ext uri="{FF2B5EF4-FFF2-40B4-BE49-F238E27FC236}">
                    <a16:creationId xmlns:a16="http://schemas.microsoft.com/office/drawing/2014/main" id="{047D054F-3CB2-39B6-A25A-543A46165B06}"/>
                  </a:ext>
                </a:extLst>
              </p:cNvPr>
              <p:cNvSpPr/>
              <p:nvPr/>
            </p:nvSpPr>
            <p:spPr>
              <a:xfrm rot="18900000">
                <a:off x="7858756" y="2196000"/>
                <a:ext cx="170491" cy="170491"/>
              </a:xfrm>
              <a:prstGeom prst="halfFrame">
                <a:avLst>
                  <a:gd name="adj1" fmla="val 15553"/>
                  <a:gd name="adj2" fmla="val 14842"/>
                </a:avLst>
              </a:prstGeom>
              <a:solidFill>
                <a:srgbClr val="D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sp>
            <p:nvSpPr>
              <p:cNvPr id="36" name="Demi-cadre 35">
                <a:extLst>
                  <a:ext uri="{FF2B5EF4-FFF2-40B4-BE49-F238E27FC236}">
                    <a16:creationId xmlns:a16="http://schemas.microsoft.com/office/drawing/2014/main" id="{1B75B2D3-B34F-DB65-91E8-F2E7867ABDB0}"/>
                  </a:ext>
                </a:extLst>
              </p:cNvPr>
              <p:cNvSpPr/>
              <p:nvPr/>
            </p:nvSpPr>
            <p:spPr>
              <a:xfrm rot="8100000">
                <a:off x="7854676" y="4758193"/>
                <a:ext cx="170491" cy="170491"/>
              </a:xfrm>
              <a:prstGeom prst="halfFrame">
                <a:avLst>
                  <a:gd name="adj1" fmla="val 15553"/>
                  <a:gd name="adj2" fmla="val 14842"/>
                </a:avLst>
              </a:prstGeom>
              <a:solidFill>
                <a:srgbClr val="D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sp>
            <p:nvSpPr>
              <p:cNvPr id="37" name="Demi-cadre 36">
                <a:extLst>
                  <a:ext uri="{FF2B5EF4-FFF2-40B4-BE49-F238E27FC236}">
                    <a16:creationId xmlns:a16="http://schemas.microsoft.com/office/drawing/2014/main" id="{8CC7363F-4F75-C13B-F4F6-F34AAACB94A2}"/>
                  </a:ext>
                </a:extLst>
              </p:cNvPr>
              <p:cNvSpPr/>
              <p:nvPr/>
            </p:nvSpPr>
            <p:spPr>
              <a:xfrm rot="2700000">
                <a:off x="9138818" y="3503905"/>
                <a:ext cx="170491" cy="170491"/>
              </a:xfrm>
              <a:prstGeom prst="halfFrame">
                <a:avLst>
                  <a:gd name="adj1" fmla="val 15553"/>
                  <a:gd name="adj2" fmla="val 14842"/>
                </a:avLst>
              </a:prstGeom>
              <a:solidFill>
                <a:srgbClr val="D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grpSp>
        <p:grpSp>
          <p:nvGrpSpPr>
            <p:cNvPr id="38" name="Groupe 37">
              <a:extLst>
                <a:ext uri="{FF2B5EF4-FFF2-40B4-BE49-F238E27FC236}">
                  <a16:creationId xmlns:a16="http://schemas.microsoft.com/office/drawing/2014/main" id="{3B989618-91ED-9D8E-F20B-46CF976C6BC0}"/>
                </a:ext>
              </a:extLst>
            </p:cNvPr>
            <p:cNvGrpSpPr/>
            <p:nvPr/>
          </p:nvGrpSpPr>
          <p:grpSpPr>
            <a:xfrm>
              <a:off x="2496000" y="930937"/>
              <a:ext cx="7200000" cy="4721063"/>
              <a:chOff x="2496000" y="930937"/>
              <a:chExt cx="7200000" cy="4721063"/>
            </a:xfrm>
          </p:grpSpPr>
          <p:sp>
            <p:nvSpPr>
              <p:cNvPr id="39" name="Rectangle 38">
                <a:extLst>
                  <a:ext uri="{FF2B5EF4-FFF2-40B4-BE49-F238E27FC236}">
                    <a16:creationId xmlns:a16="http://schemas.microsoft.com/office/drawing/2014/main" id="{5B862B65-70FE-C43D-E045-09A7A0168F51}"/>
                  </a:ext>
                </a:extLst>
              </p:cNvPr>
              <p:cNvSpPr/>
              <p:nvPr/>
            </p:nvSpPr>
            <p:spPr>
              <a:xfrm>
                <a:off x="2496000" y="1368000"/>
                <a:ext cx="7200000" cy="428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40" name="Rectangle 39">
                <a:extLst>
                  <a:ext uri="{FF2B5EF4-FFF2-40B4-BE49-F238E27FC236}">
                    <a16:creationId xmlns:a16="http://schemas.microsoft.com/office/drawing/2014/main" id="{81E18772-C1DC-8040-B87E-D7E10A90E6F5}"/>
                  </a:ext>
                </a:extLst>
              </p:cNvPr>
              <p:cNvSpPr/>
              <p:nvPr/>
            </p:nvSpPr>
            <p:spPr>
              <a:xfrm>
                <a:off x="2496000" y="930937"/>
                <a:ext cx="2365567" cy="442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lumMod val="85000"/>
                        <a:lumOff val="15000"/>
                      </a:srgbClr>
                    </a:solidFill>
                    <a:effectLst/>
                    <a:uLnTx/>
                    <a:uFillTx/>
                    <a:latin typeface="Marianne"/>
                    <a:ea typeface="+mn-ea"/>
                    <a:cs typeface="+mn-cs"/>
                  </a:rPr>
                  <a:t>Périmètre du SI SIAO</a:t>
                </a:r>
              </a:p>
            </p:txBody>
          </p:sp>
        </p:grpSp>
      </p:grpSp>
      <p:sp>
        <p:nvSpPr>
          <p:cNvPr id="42" name="Rectangle 41">
            <a:extLst>
              <a:ext uri="{FF2B5EF4-FFF2-40B4-BE49-F238E27FC236}">
                <a16:creationId xmlns:a16="http://schemas.microsoft.com/office/drawing/2014/main" id="{8EDBD987-27B4-5BE1-E652-01F1A4669047}"/>
              </a:ext>
            </a:extLst>
          </p:cNvPr>
          <p:cNvSpPr/>
          <p:nvPr/>
        </p:nvSpPr>
        <p:spPr>
          <a:xfrm>
            <a:off x="7456365" y="3016417"/>
            <a:ext cx="115223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lumMod val="85000"/>
                    <a:lumOff val="15000"/>
                  </a:srgbClr>
                </a:solidFill>
                <a:effectLst/>
                <a:uLnTx/>
                <a:uFillTx/>
                <a:latin typeface="Marianne"/>
                <a:ea typeface="+mn-ea"/>
                <a:cs typeface="+mn-cs"/>
              </a:rPr>
              <a:t>Périmètre DUI</a:t>
            </a:r>
          </a:p>
        </p:txBody>
      </p:sp>
      <p:sp>
        <p:nvSpPr>
          <p:cNvPr id="43" name="Rectangle 42">
            <a:extLst>
              <a:ext uri="{FF2B5EF4-FFF2-40B4-BE49-F238E27FC236}">
                <a16:creationId xmlns:a16="http://schemas.microsoft.com/office/drawing/2014/main" id="{410CE598-D2F9-D838-AE5C-CE891F69C8E8}"/>
              </a:ext>
            </a:extLst>
          </p:cNvPr>
          <p:cNvSpPr/>
          <p:nvPr/>
        </p:nvSpPr>
        <p:spPr>
          <a:xfrm>
            <a:off x="7458984" y="3284500"/>
            <a:ext cx="3529287" cy="294606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cxnSp>
        <p:nvCxnSpPr>
          <p:cNvPr id="49" name="Connecteur droit avec flèche 48">
            <a:extLst>
              <a:ext uri="{FF2B5EF4-FFF2-40B4-BE49-F238E27FC236}">
                <a16:creationId xmlns:a16="http://schemas.microsoft.com/office/drawing/2014/main" id="{2DF7E7F0-9C7D-0D54-E97E-7F8EEB8EA1D7}"/>
              </a:ext>
            </a:extLst>
          </p:cNvPr>
          <p:cNvCxnSpPr/>
          <p:nvPr/>
        </p:nvCxnSpPr>
        <p:spPr>
          <a:xfrm>
            <a:off x="6096000" y="4054243"/>
            <a:ext cx="1379149" cy="0"/>
          </a:xfrm>
          <a:prstGeom prst="straightConnector1">
            <a:avLst/>
          </a:prstGeom>
          <a:ln w="3810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D7F5CE37-0CEF-6F07-1E41-CD99DD272F2C}"/>
              </a:ext>
            </a:extLst>
          </p:cNvPr>
          <p:cNvCxnSpPr/>
          <p:nvPr/>
        </p:nvCxnSpPr>
        <p:spPr>
          <a:xfrm flipH="1">
            <a:off x="6096000" y="5596247"/>
            <a:ext cx="1379149" cy="0"/>
          </a:xfrm>
          <a:prstGeom prst="straightConnector1">
            <a:avLst/>
          </a:prstGeom>
          <a:ln w="38100" cap="flat">
            <a:solidFill>
              <a:srgbClr val="B5162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235DE238-A3BF-1881-612A-87E5F16C0ABE}"/>
              </a:ext>
            </a:extLst>
          </p:cNvPr>
          <p:cNvSpPr txBox="1"/>
          <p:nvPr/>
        </p:nvSpPr>
        <p:spPr>
          <a:xfrm>
            <a:off x="6248147" y="3475560"/>
            <a:ext cx="1078482" cy="585225"/>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100" b="1">
                <a:solidFill>
                  <a:srgbClr val="23277E"/>
                </a:solidFill>
              </a:rPr>
              <a:t>Envoi initial de l’évaluation flash</a:t>
            </a:r>
          </a:p>
        </p:txBody>
      </p:sp>
      <p:sp>
        <p:nvSpPr>
          <p:cNvPr id="54" name="ZoneTexte 53">
            <a:extLst>
              <a:ext uri="{FF2B5EF4-FFF2-40B4-BE49-F238E27FC236}">
                <a16:creationId xmlns:a16="http://schemas.microsoft.com/office/drawing/2014/main" id="{366E048A-4EAC-297F-9332-71FE5F997B62}"/>
              </a:ext>
            </a:extLst>
          </p:cNvPr>
          <p:cNvSpPr txBox="1"/>
          <p:nvPr/>
        </p:nvSpPr>
        <p:spPr>
          <a:xfrm>
            <a:off x="6160211" y="4990141"/>
            <a:ext cx="1283777" cy="406226"/>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050" b="1">
                <a:solidFill>
                  <a:srgbClr val="C00000"/>
                </a:solidFill>
              </a:rPr>
              <a:t>Suivi du parcours / de l’accompagnement</a:t>
            </a:r>
          </a:p>
        </p:txBody>
      </p:sp>
      <p:pic>
        <p:nvPicPr>
          <p:cNvPr id="8" name="Image 7">
            <a:extLst>
              <a:ext uri="{FF2B5EF4-FFF2-40B4-BE49-F238E27FC236}">
                <a16:creationId xmlns:a16="http://schemas.microsoft.com/office/drawing/2014/main" id="{00748867-85BC-E8AF-4147-38E69AC1DEC7}"/>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81081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D775-B904-85D7-28AA-DE36B9F979E0}"/>
            </a:ext>
          </a:extLst>
        </p:cNvPr>
        <p:cNvGrpSpPr/>
        <p:nvPr/>
      </p:nvGrpSpPr>
      <p:grpSpPr>
        <a:xfrm>
          <a:off x="0" y="0"/>
          <a:ext cx="0" cy="0"/>
          <a:chOff x="0" y="0"/>
          <a:chExt cx="0" cy="0"/>
        </a:xfrm>
      </p:grpSpPr>
      <p:sp>
        <p:nvSpPr>
          <p:cNvPr id="60" name="Title 1">
            <a:extLst>
              <a:ext uri="{FF2B5EF4-FFF2-40B4-BE49-F238E27FC236}">
                <a16:creationId xmlns:a16="http://schemas.microsoft.com/office/drawing/2014/main" id="{010D5D81-BAFB-5DBE-520D-33B5486B456E}"/>
              </a:ext>
            </a:extLst>
          </p:cNvPr>
          <p:cNvSpPr>
            <a:spLocks noGrp="1"/>
          </p:cNvSpPr>
          <p:nvPr>
            <p:ph type="title"/>
          </p:nvPr>
        </p:nvSpPr>
        <p:spPr>
          <a:xfrm>
            <a:off x="429129" y="218454"/>
            <a:ext cx="9697339" cy="684677"/>
          </a:xfrm>
        </p:spPr>
        <p:txBody>
          <a:bodyPr anchor="ctr"/>
          <a:lstStyle/>
          <a:p>
            <a:r>
              <a:rPr lang="fr-FR">
                <a:solidFill>
                  <a:srgbClr val="4472C4"/>
                </a:solidFill>
              </a:rPr>
              <a:t>Reporting – SIDOBA</a:t>
            </a:r>
            <a:endParaRPr lang="fr-FR" b="0">
              <a:solidFill>
                <a:srgbClr val="4472C4"/>
              </a:solidFill>
            </a:endParaRPr>
          </a:p>
        </p:txBody>
      </p:sp>
      <p:pic>
        <p:nvPicPr>
          <p:cNvPr id="6" name="Image 5">
            <a:extLst>
              <a:ext uri="{FF2B5EF4-FFF2-40B4-BE49-F238E27FC236}">
                <a16:creationId xmlns:a16="http://schemas.microsoft.com/office/drawing/2014/main" id="{A0130F92-3FE4-D215-B330-F477CC30E7F7}"/>
              </a:ext>
            </a:extLst>
          </p:cNvPr>
          <p:cNvPicPr>
            <a:picLocks noChangeAspect="1"/>
          </p:cNvPicPr>
          <p:nvPr/>
        </p:nvPicPr>
        <p:blipFill>
          <a:blip r:embed="rId3"/>
          <a:stretch>
            <a:fillRect/>
          </a:stretch>
        </p:blipFill>
        <p:spPr>
          <a:xfrm>
            <a:off x="11313267" y="205117"/>
            <a:ext cx="534865" cy="736925"/>
          </a:xfrm>
          <a:prstGeom prst="rect">
            <a:avLst/>
          </a:prstGeom>
        </p:spPr>
      </p:pic>
      <p:cxnSp>
        <p:nvCxnSpPr>
          <p:cNvPr id="114" name="Connecteur droit 113">
            <a:extLst>
              <a:ext uri="{FF2B5EF4-FFF2-40B4-BE49-F238E27FC236}">
                <a16:creationId xmlns:a16="http://schemas.microsoft.com/office/drawing/2014/main" id="{7CE46203-F66D-41B7-ADBE-0282A10E88EA}"/>
              </a:ext>
            </a:extLst>
          </p:cNvPr>
          <p:cNvCxnSpPr/>
          <p:nvPr/>
        </p:nvCxnSpPr>
        <p:spPr>
          <a:xfrm flipV="1">
            <a:off x="543277" y="2327661"/>
            <a:ext cx="11209022" cy="28754"/>
          </a:xfrm>
          <a:prstGeom prst="line">
            <a:avLst/>
          </a:prstGeom>
          <a:ln w="1905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074" name="Picture 2" descr="Les fonctionnalités 2023 du SI de l'offre de la branche Autonomie (Sidoba)  de la CNSA">
            <a:extLst>
              <a:ext uri="{FF2B5EF4-FFF2-40B4-BE49-F238E27FC236}">
                <a16:creationId xmlns:a16="http://schemas.microsoft.com/office/drawing/2014/main" id="{BE86403F-BAF9-9539-4466-907947959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1035" y="903131"/>
            <a:ext cx="2486025" cy="18383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a:extLst>
              <a:ext uri="{FF2B5EF4-FFF2-40B4-BE49-F238E27FC236}">
                <a16:creationId xmlns:a16="http://schemas.microsoft.com/office/drawing/2014/main" id="{13662384-EFE9-D751-FCD4-EA84EE45E2EE}"/>
              </a:ext>
            </a:extLst>
          </p:cNvPr>
          <p:cNvGrpSpPr/>
          <p:nvPr/>
        </p:nvGrpSpPr>
        <p:grpSpPr>
          <a:xfrm>
            <a:off x="9450695" y="3587616"/>
            <a:ext cx="1840639" cy="212382"/>
            <a:chOff x="4077872" y="5454941"/>
            <a:chExt cx="1840639" cy="212382"/>
          </a:xfrm>
        </p:grpSpPr>
        <p:sp>
          <p:nvSpPr>
            <p:cNvPr id="4" name="Ellipse 3">
              <a:extLst>
                <a:ext uri="{FF2B5EF4-FFF2-40B4-BE49-F238E27FC236}">
                  <a16:creationId xmlns:a16="http://schemas.microsoft.com/office/drawing/2014/main" id="{5DCE255B-C813-06AF-D25E-09C9A9863EEE}"/>
                </a:ext>
              </a:extLst>
            </p:cNvPr>
            <p:cNvSpPr>
              <a:spLocks noChangeAspect="1"/>
            </p:cNvSpPr>
            <p:nvPr/>
          </p:nvSpPr>
          <p:spPr>
            <a:xfrm>
              <a:off x="4077872" y="5497418"/>
              <a:ext cx="156632" cy="144000"/>
            </a:xfrm>
            <a:prstGeom prst="ellipse">
              <a:avLst/>
            </a:prstGeom>
            <a:solidFill>
              <a:schemeClr val="accent2"/>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5" name="ZoneTexte 4">
              <a:extLst>
                <a:ext uri="{FF2B5EF4-FFF2-40B4-BE49-F238E27FC236}">
                  <a16:creationId xmlns:a16="http://schemas.microsoft.com/office/drawing/2014/main" id="{CC4818F7-F9D9-B480-5177-2D7A94B9119E}"/>
                </a:ext>
              </a:extLst>
            </p:cNvPr>
            <p:cNvSpPr txBox="1"/>
            <p:nvPr/>
          </p:nvSpPr>
          <p:spPr>
            <a:xfrm>
              <a:off x="4271398" y="5454941"/>
              <a:ext cx="1647113" cy="212382"/>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Personnes Âgées (PA)</a:t>
              </a:r>
            </a:p>
          </p:txBody>
        </p:sp>
      </p:grpSp>
      <p:grpSp>
        <p:nvGrpSpPr>
          <p:cNvPr id="8" name="Groupe 7">
            <a:extLst>
              <a:ext uri="{FF2B5EF4-FFF2-40B4-BE49-F238E27FC236}">
                <a16:creationId xmlns:a16="http://schemas.microsoft.com/office/drawing/2014/main" id="{F2491482-F060-53D3-B241-B88F443CF161}"/>
              </a:ext>
            </a:extLst>
          </p:cNvPr>
          <p:cNvGrpSpPr/>
          <p:nvPr/>
        </p:nvGrpSpPr>
        <p:grpSpPr>
          <a:xfrm>
            <a:off x="9450695" y="5112185"/>
            <a:ext cx="1678378" cy="211394"/>
            <a:chOff x="12449577" y="5545089"/>
            <a:chExt cx="1678378" cy="211394"/>
          </a:xfrm>
        </p:grpSpPr>
        <p:sp>
          <p:nvSpPr>
            <p:cNvPr id="9" name="Ellipse 8">
              <a:extLst>
                <a:ext uri="{FF2B5EF4-FFF2-40B4-BE49-F238E27FC236}">
                  <a16:creationId xmlns:a16="http://schemas.microsoft.com/office/drawing/2014/main" id="{357A8D65-1A71-D798-CA23-45757C3B1F45}"/>
                </a:ext>
              </a:extLst>
            </p:cNvPr>
            <p:cNvSpPr>
              <a:spLocks noChangeAspect="1"/>
            </p:cNvSpPr>
            <p:nvPr/>
          </p:nvSpPr>
          <p:spPr>
            <a:xfrm>
              <a:off x="12449577" y="5578786"/>
              <a:ext cx="156632" cy="144000"/>
            </a:xfrm>
            <a:prstGeom prst="ellipse">
              <a:avLst/>
            </a:prstGeom>
            <a:solidFill>
              <a:schemeClr val="accent4"/>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1" name="ZoneTexte 10">
              <a:extLst>
                <a:ext uri="{FF2B5EF4-FFF2-40B4-BE49-F238E27FC236}">
                  <a16:creationId xmlns:a16="http://schemas.microsoft.com/office/drawing/2014/main" id="{838A8C58-FA92-499F-2972-6F06EC0BA527}"/>
                </a:ext>
              </a:extLst>
            </p:cNvPr>
            <p:cNvSpPr txBox="1"/>
            <p:nvPr/>
          </p:nvSpPr>
          <p:spPr>
            <a:xfrm>
              <a:off x="12641514" y="5545089"/>
              <a:ext cx="1486441" cy="211394"/>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Domicile « sans soins » (DOM sans soins)</a:t>
              </a:r>
            </a:p>
          </p:txBody>
        </p:sp>
      </p:grpSp>
      <p:grpSp>
        <p:nvGrpSpPr>
          <p:cNvPr id="12" name="Groupe 11">
            <a:extLst>
              <a:ext uri="{FF2B5EF4-FFF2-40B4-BE49-F238E27FC236}">
                <a16:creationId xmlns:a16="http://schemas.microsoft.com/office/drawing/2014/main" id="{B9E5D849-8592-21D6-27CE-ADD9EC592070}"/>
              </a:ext>
            </a:extLst>
          </p:cNvPr>
          <p:cNvGrpSpPr/>
          <p:nvPr/>
        </p:nvGrpSpPr>
        <p:grpSpPr>
          <a:xfrm>
            <a:off x="9450695" y="4005198"/>
            <a:ext cx="1860221" cy="279740"/>
            <a:chOff x="5006228" y="5450741"/>
            <a:chExt cx="1860221" cy="279740"/>
          </a:xfrm>
        </p:grpSpPr>
        <p:sp>
          <p:nvSpPr>
            <p:cNvPr id="13" name="Ellipse 12">
              <a:extLst>
                <a:ext uri="{FF2B5EF4-FFF2-40B4-BE49-F238E27FC236}">
                  <a16:creationId xmlns:a16="http://schemas.microsoft.com/office/drawing/2014/main" id="{BF7C9D27-6125-53DB-502E-A631F98CBBA9}"/>
                </a:ext>
              </a:extLst>
            </p:cNvPr>
            <p:cNvSpPr>
              <a:spLocks noChangeAspect="1"/>
            </p:cNvSpPr>
            <p:nvPr/>
          </p:nvSpPr>
          <p:spPr>
            <a:xfrm>
              <a:off x="5006228" y="5523501"/>
              <a:ext cx="156632" cy="144000"/>
            </a:xfrm>
            <a:prstGeom prst="ellipse">
              <a:avLst/>
            </a:prstGeom>
            <a:solidFill>
              <a:srgbClr val="21A5FF"/>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4" name="ZoneTexte 13">
              <a:extLst>
                <a:ext uri="{FF2B5EF4-FFF2-40B4-BE49-F238E27FC236}">
                  <a16:creationId xmlns:a16="http://schemas.microsoft.com/office/drawing/2014/main" id="{EF3F589D-EA1E-7D7F-95D6-BECB72E5AE02}"/>
                </a:ext>
              </a:extLst>
            </p:cNvPr>
            <p:cNvSpPr txBox="1"/>
            <p:nvPr/>
          </p:nvSpPr>
          <p:spPr>
            <a:xfrm>
              <a:off x="5207161" y="5450741"/>
              <a:ext cx="1659288" cy="279740"/>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Personnes Handicapées « avec décision d’orientation » (PH avec DO)</a:t>
              </a:r>
            </a:p>
          </p:txBody>
        </p:sp>
      </p:grpSp>
      <p:grpSp>
        <p:nvGrpSpPr>
          <p:cNvPr id="15" name="Groupe 14">
            <a:extLst>
              <a:ext uri="{FF2B5EF4-FFF2-40B4-BE49-F238E27FC236}">
                <a16:creationId xmlns:a16="http://schemas.microsoft.com/office/drawing/2014/main" id="{2B63E5F4-FB6E-39BE-C0F5-19FF579ADF18}"/>
              </a:ext>
            </a:extLst>
          </p:cNvPr>
          <p:cNvGrpSpPr/>
          <p:nvPr/>
        </p:nvGrpSpPr>
        <p:grpSpPr>
          <a:xfrm>
            <a:off x="9450695" y="4477543"/>
            <a:ext cx="1860221" cy="422787"/>
            <a:chOff x="12384929" y="4379587"/>
            <a:chExt cx="1860221" cy="422787"/>
          </a:xfrm>
        </p:grpSpPr>
        <p:sp>
          <p:nvSpPr>
            <p:cNvPr id="17" name="Ellipse 16">
              <a:extLst>
                <a:ext uri="{FF2B5EF4-FFF2-40B4-BE49-F238E27FC236}">
                  <a16:creationId xmlns:a16="http://schemas.microsoft.com/office/drawing/2014/main" id="{D921C158-A35C-CA95-9040-94550E3A745A}"/>
                </a:ext>
              </a:extLst>
            </p:cNvPr>
            <p:cNvSpPr>
              <a:spLocks noChangeAspect="1"/>
            </p:cNvSpPr>
            <p:nvPr/>
          </p:nvSpPr>
          <p:spPr>
            <a:xfrm>
              <a:off x="12384929" y="4518980"/>
              <a:ext cx="156632" cy="144000"/>
            </a:xfrm>
            <a:prstGeom prst="ellipse">
              <a:avLst/>
            </a:prstGeom>
            <a:pattFill prst="pct60">
              <a:fgClr>
                <a:srgbClr val="21A5FF"/>
              </a:fgClr>
              <a:bgClr>
                <a:schemeClr val="bg1"/>
              </a:bgClr>
            </a:patt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A19711C9-9CDF-0801-9005-F59817FFCA0B}"/>
                </a:ext>
              </a:extLst>
            </p:cNvPr>
            <p:cNvSpPr txBox="1"/>
            <p:nvPr/>
          </p:nvSpPr>
          <p:spPr>
            <a:xfrm>
              <a:off x="12587448" y="4379587"/>
              <a:ext cx="1657702" cy="422787"/>
            </a:xfrm>
            <a:prstGeom prst="rect">
              <a:avLst/>
            </a:prstGeom>
            <a:ln w="6350">
              <a:noFill/>
              <a:miter lim="800000"/>
            </a:ln>
          </p:spPr>
          <p:txBody>
            <a:bodyPr vert="horz" wrap="square" lIns="0" tIns="0" rIns="0" bIns="0" rtlCol="0" anchor="ctr">
              <a:noAutofit/>
            </a:bodyPr>
            <a:lstStyle/>
            <a:p>
              <a:pPr lvl="0">
                <a:defRPr/>
              </a:pPr>
              <a:r>
                <a:rPr lang="fr-FR" sz="1000">
                  <a:solidFill>
                    <a:srgbClr val="000000"/>
                  </a:solidFill>
                  <a:latin typeface="Arial"/>
                </a:rPr>
                <a:t>Secteur</a:t>
              </a:r>
              <a:r>
                <a:rPr kumimoji="0" lang="fr-FR" sz="1000" b="0" i="0" u="none" strike="noStrike" kern="1200" cap="none" spc="0" normalizeH="0" baseline="0" noProof="0">
                  <a:ln>
                    <a:noFill/>
                  </a:ln>
                  <a:solidFill>
                    <a:srgbClr val="000000"/>
                  </a:solidFill>
                  <a:effectLst/>
                  <a:uLnTx/>
                  <a:uFillTx/>
                  <a:latin typeface="Arial"/>
                  <a:ea typeface="+mn-ea"/>
                  <a:cs typeface="+mn-cs"/>
                </a:rPr>
                <a:t> </a:t>
              </a:r>
              <a:r>
                <a:rPr lang="fr-FR" sz="1000">
                  <a:solidFill>
                    <a:srgbClr val="000000"/>
                  </a:solidFill>
                </a:rPr>
                <a:t>Personnes Handicapées</a:t>
              </a:r>
              <a:r>
                <a:rPr kumimoji="0" lang="fr-FR" sz="1000" b="0" i="0" u="none" strike="noStrike" kern="1200" cap="none" spc="0" normalizeH="0" baseline="0" noProof="0">
                  <a:ln>
                    <a:noFill/>
                  </a:ln>
                  <a:solidFill>
                    <a:srgbClr val="000000"/>
                  </a:solidFill>
                  <a:effectLst/>
                  <a:uLnTx/>
                  <a:uFillTx/>
                  <a:latin typeface="Arial"/>
                  <a:ea typeface="+mn-ea"/>
                  <a:cs typeface="+mn-cs"/>
                </a:rPr>
                <a:t> « sans décision d’orientation » (PH sans DO)</a:t>
              </a:r>
            </a:p>
          </p:txBody>
        </p:sp>
      </p:grpSp>
      <p:grpSp>
        <p:nvGrpSpPr>
          <p:cNvPr id="19" name="Groupe 18">
            <a:extLst>
              <a:ext uri="{FF2B5EF4-FFF2-40B4-BE49-F238E27FC236}">
                <a16:creationId xmlns:a16="http://schemas.microsoft.com/office/drawing/2014/main" id="{D679B871-62D6-1405-F7A6-21C9803A7D06}"/>
              </a:ext>
            </a:extLst>
          </p:cNvPr>
          <p:cNvGrpSpPr/>
          <p:nvPr/>
        </p:nvGrpSpPr>
        <p:grpSpPr>
          <a:xfrm>
            <a:off x="9450695" y="5487309"/>
            <a:ext cx="1862572" cy="421199"/>
            <a:chOff x="12449577" y="5751061"/>
            <a:chExt cx="1862572" cy="421199"/>
          </a:xfrm>
        </p:grpSpPr>
        <p:sp>
          <p:nvSpPr>
            <p:cNvPr id="20" name="Ellipse 19">
              <a:extLst>
                <a:ext uri="{FF2B5EF4-FFF2-40B4-BE49-F238E27FC236}">
                  <a16:creationId xmlns:a16="http://schemas.microsoft.com/office/drawing/2014/main" id="{F82FCF64-DDA3-6ACB-B1B0-3781D3A7A0D0}"/>
                </a:ext>
              </a:extLst>
            </p:cNvPr>
            <p:cNvSpPr>
              <a:spLocks noChangeAspect="1"/>
            </p:cNvSpPr>
            <p:nvPr/>
          </p:nvSpPr>
          <p:spPr>
            <a:xfrm>
              <a:off x="12449577" y="5889660"/>
              <a:ext cx="156632" cy="144000"/>
            </a:xfrm>
            <a:prstGeom prst="ellipse">
              <a:avLst/>
            </a:prstGeom>
            <a:pattFill prst="pct60">
              <a:fgClr>
                <a:schemeClr val="accent4"/>
              </a:fgClr>
              <a:bgClr>
                <a:schemeClr val="bg1"/>
              </a:bgClr>
            </a:patt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1" name="ZoneTexte 20">
              <a:extLst>
                <a:ext uri="{FF2B5EF4-FFF2-40B4-BE49-F238E27FC236}">
                  <a16:creationId xmlns:a16="http://schemas.microsoft.com/office/drawing/2014/main" id="{4AF09C4C-EA9F-4938-B103-7F11A3A0C54A}"/>
                </a:ext>
              </a:extLst>
            </p:cNvPr>
            <p:cNvSpPr txBox="1"/>
            <p:nvPr/>
          </p:nvSpPr>
          <p:spPr>
            <a:xfrm>
              <a:off x="12641515" y="5751061"/>
              <a:ext cx="1670634" cy="421199"/>
            </a:xfrm>
            <a:prstGeom prst="rect">
              <a:avLst/>
            </a:prstGeom>
            <a:ln w="6350">
              <a:noFill/>
              <a:miter lim="800000"/>
            </a:ln>
          </p:spPr>
          <p:txBody>
            <a:bodyPr vert="horz" wrap="square" lIns="0" tIns="0" rIns="0" bIns="0" rtlCol="0" anchor="ctr">
              <a:noAutofit/>
            </a:bodyPr>
            <a:lstStyle/>
            <a:p>
              <a:pPr lvl="0">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Domicile « soins</a:t>
              </a:r>
              <a:r>
                <a:rPr lang="fr-FR" sz="1000">
                  <a:solidFill>
                    <a:srgbClr val="000000"/>
                  </a:solidFill>
                  <a:latin typeface="Arial"/>
                </a:rPr>
                <a:t> »</a:t>
              </a:r>
              <a:r>
                <a:rPr lang="fr-FR" sz="1000">
                  <a:solidFill>
                    <a:srgbClr val="000000"/>
                  </a:solidFill>
                </a:rPr>
                <a:t> (DOM soins) </a:t>
              </a:r>
              <a:endParaRPr kumimoji="0" lang="fr-FR" sz="10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Rectangle : coins arrondis 21">
            <a:extLst>
              <a:ext uri="{FF2B5EF4-FFF2-40B4-BE49-F238E27FC236}">
                <a16:creationId xmlns:a16="http://schemas.microsoft.com/office/drawing/2014/main" id="{1968B33C-6E8C-BEC6-94E6-78E5EE9603D4}"/>
              </a:ext>
            </a:extLst>
          </p:cNvPr>
          <p:cNvSpPr/>
          <p:nvPr/>
        </p:nvSpPr>
        <p:spPr>
          <a:xfrm>
            <a:off x="9651628" y="3017815"/>
            <a:ext cx="1389437"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a:t>
            </a:r>
          </a:p>
        </p:txBody>
      </p:sp>
      <p:pic>
        <p:nvPicPr>
          <p:cNvPr id="23" name="Image 22">
            <a:extLst>
              <a:ext uri="{FF2B5EF4-FFF2-40B4-BE49-F238E27FC236}">
                <a16:creationId xmlns:a16="http://schemas.microsoft.com/office/drawing/2014/main" id="{4BFE9A39-5E4F-0795-7D1B-3D1FB08151A1}"/>
              </a:ext>
            </a:extLst>
          </p:cNvPr>
          <p:cNvPicPr>
            <a:picLocks noChangeAspect="1"/>
          </p:cNvPicPr>
          <p:nvPr/>
        </p:nvPicPr>
        <p:blipFill>
          <a:blip r:embed="rId5"/>
          <a:stretch>
            <a:fillRect/>
          </a:stretch>
        </p:blipFill>
        <p:spPr>
          <a:xfrm>
            <a:off x="8362086" y="2757348"/>
            <a:ext cx="406121" cy="406121"/>
          </a:xfrm>
          <a:prstGeom prst="rect">
            <a:avLst/>
          </a:prstGeom>
        </p:spPr>
      </p:pic>
      <p:pic>
        <p:nvPicPr>
          <p:cNvPr id="26" name="Image 25">
            <a:extLst>
              <a:ext uri="{FF2B5EF4-FFF2-40B4-BE49-F238E27FC236}">
                <a16:creationId xmlns:a16="http://schemas.microsoft.com/office/drawing/2014/main" id="{04BAD70F-5128-225B-845F-8687274EA2CF}"/>
              </a:ext>
            </a:extLst>
          </p:cNvPr>
          <p:cNvPicPr>
            <a:picLocks noChangeAspect="1"/>
          </p:cNvPicPr>
          <p:nvPr/>
        </p:nvPicPr>
        <p:blipFill>
          <a:blip r:embed="rId6"/>
          <a:srcRect t="1178" b="-4951"/>
          <a:stretch>
            <a:fillRect/>
          </a:stretch>
        </p:blipFill>
        <p:spPr>
          <a:xfrm>
            <a:off x="10250081" y="205118"/>
            <a:ext cx="849328" cy="963663"/>
          </a:xfrm>
          <a:prstGeom prst="rect">
            <a:avLst/>
          </a:prstGeom>
        </p:spPr>
      </p:pic>
      <p:sp>
        <p:nvSpPr>
          <p:cNvPr id="3" name="Rectangle 2">
            <a:extLst>
              <a:ext uri="{FF2B5EF4-FFF2-40B4-BE49-F238E27FC236}">
                <a16:creationId xmlns:a16="http://schemas.microsoft.com/office/drawing/2014/main" id="{761B62FD-7E82-3327-637E-ADC8946BAAA0}"/>
              </a:ext>
            </a:extLst>
          </p:cNvPr>
          <p:cNvSpPr/>
          <p:nvPr/>
        </p:nvSpPr>
        <p:spPr>
          <a:xfrm>
            <a:off x="3392267" y="2741456"/>
            <a:ext cx="2560286" cy="234227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a:solidFill>
                  <a:schemeClr val="tx1"/>
                </a:solidFill>
              </a:rPr>
              <a:t>Transmission des données des données Services de Soins Infirmiers à domicile (SSIAD) via API</a:t>
            </a:r>
          </a:p>
          <a:p>
            <a:pPr marL="285750" indent="-285750">
              <a:buFont typeface="Arial" panose="020B0604020202020204" pitchFamily="34" charset="0"/>
              <a:buChar char="•"/>
            </a:pPr>
            <a:r>
              <a:rPr lang="fr-FR" sz="1200">
                <a:solidFill>
                  <a:schemeClr val="tx1"/>
                </a:solidFill>
              </a:rPr>
              <a:t>Données échangées dans le standard d’interopérabilité CDA</a:t>
            </a:r>
          </a:p>
          <a:p>
            <a:pPr marL="285750" indent="-285750">
              <a:buFont typeface="Arial" panose="020B0604020202020204" pitchFamily="34" charset="0"/>
              <a:buChar char="•"/>
            </a:pPr>
            <a:r>
              <a:rPr lang="fr-FR" sz="1200">
                <a:solidFill>
                  <a:schemeClr val="tx1"/>
                </a:solidFill>
              </a:rPr>
              <a:t>Données de structures et données usagers concernées</a:t>
            </a:r>
          </a:p>
        </p:txBody>
      </p:sp>
      <p:sp>
        <p:nvSpPr>
          <p:cNvPr id="7" name="ZoneTexte 6">
            <a:extLst>
              <a:ext uri="{FF2B5EF4-FFF2-40B4-BE49-F238E27FC236}">
                <a16:creationId xmlns:a16="http://schemas.microsoft.com/office/drawing/2014/main" id="{2D054D95-B37E-3B14-AA2F-0505CCE1D038}"/>
              </a:ext>
            </a:extLst>
          </p:cNvPr>
          <p:cNvSpPr txBox="1"/>
          <p:nvPr/>
        </p:nvSpPr>
        <p:spPr>
          <a:xfrm>
            <a:off x="3351132" y="1280319"/>
            <a:ext cx="3983118" cy="307777"/>
          </a:xfrm>
          <a:prstGeom prst="rect">
            <a:avLst/>
          </a:prstGeom>
          <a:noFill/>
        </p:spPr>
        <p:txBody>
          <a:bodyPr wrap="square">
            <a:spAutoFit/>
          </a:bodyPr>
          <a:lstStyle/>
          <a:p>
            <a:r>
              <a:rPr lang="fr-FR" sz="1400" b="1" i="1">
                <a:solidFill>
                  <a:srgbClr val="505050"/>
                </a:solidFill>
                <a:latin typeface="+mj-lt"/>
                <a:ea typeface="+mj-ea"/>
                <a:cs typeface="+mj-cs"/>
              </a:rPr>
              <a:t>Périmètres couverts par le Ségur (vague 2)</a:t>
            </a:r>
          </a:p>
        </p:txBody>
      </p:sp>
      <p:sp>
        <p:nvSpPr>
          <p:cNvPr id="24" name="Rectangle 23">
            <a:extLst>
              <a:ext uri="{FF2B5EF4-FFF2-40B4-BE49-F238E27FC236}">
                <a16:creationId xmlns:a16="http://schemas.microsoft.com/office/drawing/2014/main" id="{6032706B-DECB-2EE8-C9DF-852B5B37DDA1}"/>
              </a:ext>
            </a:extLst>
          </p:cNvPr>
          <p:cNvSpPr/>
          <p:nvPr/>
        </p:nvSpPr>
        <p:spPr>
          <a:xfrm>
            <a:off x="6292295" y="2124280"/>
            <a:ext cx="2560286" cy="569167"/>
          </a:xfrm>
          <a:prstGeom prst="rect">
            <a:avLst/>
          </a:prstGeom>
          <a:solidFill>
            <a:srgbClr val="3C7042"/>
          </a:solidFill>
          <a:ln>
            <a:solidFill>
              <a:srgbClr val="3C70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err="1"/>
              <a:t>SetMinFHIR</a:t>
            </a:r>
            <a:r>
              <a:rPr lang="fr-FR" sz="1400"/>
              <a:t> </a:t>
            </a:r>
            <a:br>
              <a:rPr lang="fr-FR" sz="1400"/>
            </a:br>
            <a:r>
              <a:rPr lang="fr-FR" sz="1100"/>
              <a:t>Nouveau standard d’interopérabilité</a:t>
            </a:r>
            <a:endParaRPr lang="fr-FR" sz="1400"/>
          </a:p>
        </p:txBody>
      </p:sp>
      <p:sp>
        <p:nvSpPr>
          <p:cNvPr id="25" name="Rectangle 24">
            <a:extLst>
              <a:ext uri="{FF2B5EF4-FFF2-40B4-BE49-F238E27FC236}">
                <a16:creationId xmlns:a16="http://schemas.microsoft.com/office/drawing/2014/main" id="{55EE1ED9-15EC-CA04-1645-F66688CC78A7}"/>
              </a:ext>
            </a:extLst>
          </p:cNvPr>
          <p:cNvSpPr/>
          <p:nvPr/>
        </p:nvSpPr>
        <p:spPr>
          <a:xfrm>
            <a:off x="6292295" y="2738435"/>
            <a:ext cx="2560286" cy="234529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a:solidFill>
                  <a:schemeClr val="tx1"/>
                </a:solidFill>
              </a:rPr>
              <a:t>Mise en place du </a:t>
            </a:r>
            <a:r>
              <a:rPr lang="fr-FR" sz="1200" err="1">
                <a:solidFill>
                  <a:schemeClr val="tx1"/>
                </a:solidFill>
              </a:rPr>
              <a:t>SetMinFHIR</a:t>
            </a:r>
            <a:r>
              <a:rPr lang="fr-FR" sz="1200">
                <a:solidFill>
                  <a:schemeClr val="tx1"/>
                </a:solidFill>
              </a:rPr>
              <a:t> (set minimum de données en FHIR) </a:t>
            </a:r>
          </a:p>
          <a:p>
            <a:pPr marL="285750" indent="-285750">
              <a:buFont typeface="Arial" panose="020B0604020202020204" pitchFamily="34" charset="0"/>
              <a:buChar char="•"/>
            </a:pPr>
            <a:r>
              <a:rPr lang="fr-FR" sz="1200">
                <a:solidFill>
                  <a:schemeClr val="tx1"/>
                </a:solidFill>
              </a:rPr>
              <a:t>Financement des éditeurs pour l’envoi de données relatives à l’usager en FHIR </a:t>
            </a:r>
          </a:p>
          <a:p>
            <a:pPr marL="285750" indent="-285750">
              <a:buFont typeface="Arial" panose="020B0604020202020204" pitchFamily="34" charset="0"/>
              <a:buChar char="•"/>
            </a:pPr>
            <a:r>
              <a:rPr lang="fr-FR" sz="1200">
                <a:solidFill>
                  <a:schemeClr val="tx1"/>
                </a:solidFill>
              </a:rPr>
              <a:t>Le FHIR est le nouveau standard d’interopérabilité, en remplacement progressif du CDA</a:t>
            </a:r>
          </a:p>
          <a:p>
            <a:pPr marL="285750" indent="-285750">
              <a:buFont typeface="Arial" panose="020B0604020202020204" pitchFamily="34" charset="0"/>
              <a:buChar char="•"/>
            </a:pPr>
            <a:endParaRPr lang="fr-FR" sz="1200">
              <a:solidFill>
                <a:schemeClr val="tx1"/>
              </a:solidFill>
            </a:endParaRPr>
          </a:p>
        </p:txBody>
      </p:sp>
      <p:sp>
        <p:nvSpPr>
          <p:cNvPr id="28" name="Triangle rectangle 27">
            <a:extLst>
              <a:ext uri="{FF2B5EF4-FFF2-40B4-BE49-F238E27FC236}">
                <a16:creationId xmlns:a16="http://schemas.microsoft.com/office/drawing/2014/main" id="{82E65B30-89C4-12A5-6D30-F5D3AA6D86E7}"/>
              </a:ext>
            </a:extLst>
          </p:cNvPr>
          <p:cNvSpPr/>
          <p:nvPr/>
        </p:nvSpPr>
        <p:spPr>
          <a:xfrm rot="10800000">
            <a:off x="8534463" y="2124126"/>
            <a:ext cx="321293" cy="410547"/>
          </a:xfrm>
          <a:prstGeom prst="rtTriangle">
            <a:avLst/>
          </a:prstGeom>
          <a:solidFill>
            <a:srgbClr val="FFF9F0"/>
          </a:solidFill>
          <a:ln>
            <a:solidFill>
              <a:srgbClr val="FFF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E9CE"/>
              </a:solidFill>
            </a:endParaRPr>
          </a:p>
        </p:txBody>
      </p:sp>
      <p:pic>
        <p:nvPicPr>
          <p:cNvPr id="29" name="Picture 4" descr="FHIR - Fast Healthcare Interoperability Resources (FHIR)">
            <a:extLst>
              <a:ext uri="{FF2B5EF4-FFF2-40B4-BE49-F238E27FC236}">
                <a16:creationId xmlns:a16="http://schemas.microsoft.com/office/drawing/2014/main" id="{2A9A3580-0D73-83AF-460D-6C6949443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6519" y="4834306"/>
            <a:ext cx="724276" cy="17446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ED0B7EEC-99D0-7036-23E6-683801389BB1}"/>
              </a:ext>
            </a:extLst>
          </p:cNvPr>
          <p:cNvSpPr/>
          <p:nvPr/>
        </p:nvSpPr>
        <p:spPr>
          <a:xfrm>
            <a:off x="453831" y="2127301"/>
            <a:ext cx="2560286" cy="569167"/>
          </a:xfrm>
          <a:prstGeom prst="rect">
            <a:avLst/>
          </a:prstGeom>
          <a:solidFill>
            <a:srgbClr val="4C60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RAMA</a:t>
            </a:r>
            <a:r>
              <a:rPr lang="fr-FR" sz="1400"/>
              <a:t> </a:t>
            </a:r>
            <a:br>
              <a:rPr lang="fr-FR" sz="1400"/>
            </a:br>
            <a:r>
              <a:rPr lang="fr-FR" sz="1400"/>
              <a:t> </a:t>
            </a:r>
            <a:r>
              <a:rPr lang="fr-FR" sz="1100"/>
              <a:t>Transport de données clé/valeur</a:t>
            </a:r>
          </a:p>
        </p:txBody>
      </p:sp>
      <p:sp>
        <p:nvSpPr>
          <p:cNvPr id="31" name="Rectangle 30">
            <a:extLst>
              <a:ext uri="{FF2B5EF4-FFF2-40B4-BE49-F238E27FC236}">
                <a16:creationId xmlns:a16="http://schemas.microsoft.com/office/drawing/2014/main" id="{0B10CE2C-AE42-9198-0DF4-DBE5521E6D81}"/>
              </a:ext>
            </a:extLst>
          </p:cNvPr>
          <p:cNvSpPr/>
          <p:nvPr/>
        </p:nvSpPr>
        <p:spPr>
          <a:xfrm>
            <a:off x="453831" y="2738435"/>
            <a:ext cx="2560286" cy="234529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200">
                <a:solidFill>
                  <a:schemeClr val="tx1"/>
                </a:solidFill>
              </a:rPr>
              <a:t>Financement des développements liés aux Rapports d’Activité Médico‑Annuels (RAMA)</a:t>
            </a:r>
          </a:p>
          <a:p>
            <a:pPr marL="285750" indent="-285750">
              <a:buFont typeface="Arial" panose="020B0604020202020204" pitchFamily="34" charset="0"/>
              <a:buChar char="•"/>
            </a:pPr>
            <a:r>
              <a:rPr lang="fr-FR" sz="1200">
                <a:solidFill>
                  <a:schemeClr val="tx1"/>
                </a:solidFill>
              </a:rPr>
              <a:t>Transmission des données via des flux structurés clé/valeur</a:t>
            </a:r>
          </a:p>
          <a:p>
            <a:pPr marL="285750" indent="-285750">
              <a:buFont typeface="Arial" panose="020B0604020202020204" pitchFamily="34" charset="0"/>
              <a:buChar char="•"/>
            </a:pPr>
            <a:r>
              <a:rPr lang="fr-FR" sz="1200">
                <a:solidFill>
                  <a:schemeClr val="tx1"/>
                </a:solidFill>
              </a:rPr>
              <a:t>Alignement avec le fichier cadre déposé sur SIDOBA </a:t>
            </a:r>
          </a:p>
          <a:p>
            <a:pPr marL="285750" indent="-285750">
              <a:buFont typeface="Arial" panose="020B0604020202020204" pitchFamily="34" charset="0"/>
              <a:buChar char="•"/>
            </a:pPr>
            <a:r>
              <a:rPr lang="fr-FR" sz="1200">
                <a:solidFill>
                  <a:schemeClr val="tx1"/>
                </a:solidFill>
              </a:rPr>
              <a:t>En complément, la CNSA propose une API dédiée pour optimiser la collecte</a:t>
            </a:r>
          </a:p>
        </p:txBody>
      </p:sp>
      <p:sp>
        <p:nvSpPr>
          <p:cNvPr id="32" name="Triangle rectangle 31">
            <a:extLst>
              <a:ext uri="{FF2B5EF4-FFF2-40B4-BE49-F238E27FC236}">
                <a16:creationId xmlns:a16="http://schemas.microsoft.com/office/drawing/2014/main" id="{E40AF83D-DB54-524C-16E3-77A29050CEB7}"/>
              </a:ext>
            </a:extLst>
          </p:cNvPr>
          <p:cNvSpPr/>
          <p:nvPr/>
        </p:nvSpPr>
        <p:spPr>
          <a:xfrm rot="10800000">
            <a:off x="2692823" y="2124279"/>
            <a:ext cx="321293" cy="410547"/>
          </a:xfrm>
          <a:prstGeom prst="rtTriangle">
            <a:avLst/>
          </a:prstGeom>
          <a:solidFill>
            <a:srgbClr val="FFF9F0"/>
          </a:solidFill>
          <a:ln>
            <a:solidFill>
              <a:srgbClr val="FFF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E9CE"/>
              </a:solidFill>
            </a:endParaRPr>
          </a:p>
        </p:txBody>
      </p:sp>
      <p:sp>
        <p:nvSpPr>
          <p:cNvPr id="33" name="Rectangle 32">
            <a:extLst>
              <a:ext uri="{FF2B5EF4-FFF2-40B4-BE49-F238E27FC236}">
                <a16:creationId xmlns:a16="http://schemas.microsoft.com/office/drawing/2014/main" id="{EE3A9C72-CB85-05CB-0CC0-8C4F89DE0544}"/>
              </a:ext>
            </a:extLst>
          </p:cNvPr>
          <p:cNvSpPr/>
          <p:nvPr/>
        </p:nvSpPr>
        <p:spPr>
          <a:xfrm>
            <a:off x="3392267" y="2127301"/>
            <a:ext cx="2560286" cy="569167"/>
          </a:xfrm>
          <a:prstGeom prst="rect">
            <a:avLst/>
          </a:prstGeom>
          <a:solidFill>
            <a:srgbClr val="3C7042"/>
          </a:solidFill>
          <a:ln>
            <a:solidFill>
              <a:srgbClr val="3C70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SSIAD</a:t>
            </a:r>
            <a:r>
              <a:rPr lang="fr-FR" sz="1400"/>
              <a:t> </a:t>
            </a:r>
            <a:br>
              <a:rPr lang="fr-FR" sz="1400"/>
            </a:br>
            <a:r>
              <a:rPr lang="fr-FR" sz="1400"/>
              <a:t> </a:t>
            </a:r>
            <a:r>
              <a:rPr lang="fr-FR" sz="1100"/>
              <a:t>Échanges en CDA</a:t>
            </a:r>
          </a:p>
        </p:txBody>
      </p:sp>
      <p:sp>
        <p:nvSpPr>
          <p:cNvPr id="34" name="Triangle rectangle 33">
            <a:extLst>
              <a:ext uri="{FF2B5EF4-FFF2-40B4-BE49-F238E27FC236}">
                <a16:creationId xmlns:a16="http://schemas.microsoft.com/office/drawing/2014/main" id="{EEAA75CE-20AC-A0F8-201B-05F8C66510BC}"/>
              </a:ext>
            </a:extLst>
          </p:cNvPr>
          <p:cNvSpPr/>
          <p:nvPr/>
        </p:nvSpPr>
        <p:spPr>
          <a:xfrm rot="10800000">
            <a:off x="5631260" y="2121255"/>
            <a:ext cx="321293" cy="410547"/>
          </a:xfrm>
          <a:prstGeom prst="rtTriangle">
            <a:avLst/>
          </a:prstGeom>
          <a:solidFill>
            <a:srgbClr val="FFF9F0"/>
          </a:solidFill>
          <a:ln>
            <a:solidFill>
              <a:srgbClr val="FFF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E9CE"/>
              </a:solidFill>
            </a:endParaRPr>
          </a:p>
        </p:txBody>
      </p:sp>
      <p:pic>
        <p:nvPicPr>
          <p:cNvPr id="35" name="Graphique 34" descr="Papier avec un remplissage uni">
            <a:extLst>
              <a:ext uri="{FF2B5EF4-FFF2-40B4-BE49-F238E27FC236}">
                <a16:creationId xmlns:a16="http://schemas.microsoft.com/office/drawing/2014/main" id="{DE451D9E-C9E3-DC7F-F03C-73F0F0D1BB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1259" y="4744633"/>
            <a:ext cx="321294" cy="321294"/>
          </a:xfrm>
          <a:prstGeom prst="rect">
            <a:avLst/>
          </a:prstGeom>
        </p:spPr>
      </p:pic>
      <p:sp>
        <p:nvSpPr>
          <p:cNvPr id="36" name="ZoneTexte 35">
            <a:extLst>
              <a:ext uri="{FF2B5EF4-FFF2-40B4-BE49-F238E27FC236}">
                <a16:creationId xmlns:a16="http://schemas.microsoft.com/office/drawing/2014/main" id="{020038C7-7BA0-D724-5168-00650D88FC9B}"/>
              </a:ext>
            </a:extLst>
          </p:cNvPr>
          <p:cNvSpPr txBox="1"/>
          <p:nvPr/>
        </p:nvSpPr>
        <p:spPr>
          <a:xfrm>
            <a:off x="5620428" y="4841889"/>
            <a:ext cx="341760" cy="184666"/>
          </a:xfrm>
          <a:prstGeom prst="rect">
            <a:avLst/>
          </a:prstGeom>
          <a:noFill/>
        </p:spPr>
        <p:txBody>
          <a:bodyPr wrap="none" rtlCol="0">
            <a:spAutoFit/>
          </a:bodyPr>
          <a:lstStyle/>
          <a:p>
            <a:r>
              <a:rPr lang="fr-FR" sz="600" b="1">
                <a:solidFill>
                  <a:srgbClr val="3C7042"/>
                </a:solidFill>
              </a:rPr>
              <a:t>CDA</a:t>
            </a:r>
            <a:endParaRPr lang="fr-FR" b="1">
              <a:solidFill>
                <a:srgbClr val="3C7042"/>
              </a:solidFill>
            </a:endParaRPr>
          </a:p>
        </p:txBody>
      </p:sp>
      <p:pic>
        <p:nvPicPr>
          <p:cNvPr id="37" name="Graphique 36" descr="Connecté contour">
            <a:extLst>
              <a:ext uri="{FF2B5EF4-FFF2-40B4-BE49-F238E27FC236}">
                <a16:creationId xmlns:a16="http://schemas.microsoft.com/office/drawing/2014/main" id="{5896658B-65A5-3CA7-FFBB-3EA0D0D986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2008" y="4697721"/>
            <a:ext cx="360517" cy="360517"/>
          </a:xfrm>
          <a:prstGeom prst="rect">
            <a:avLst/>
          </a:prstGeom>
        </p:spPr>
      </p:pic>
      <p:pic>
        <p:nvPicPr>
          <p:cNvPr id="38" name="Image 37">
            <a:extLst>
              <a:ext uri="{FF2B5EF4-FFF2-40B4-BE49-F238E27FC236}">
                <a16:creationId xmlns:a16="http://schemas.microsoft.com/office/drawing/2014/main" id="{2E91F57C-310A-583F-B106-0543A80BFD3E}"/>
              </a:ext>
            </a:extLst>
          </p:cNvPr>
          <p:cNvPicPr>
            <a:picLocks noChangeAspect="1"/>
          </p:cNvPicPr>
          <p:nvPr/>
        </p:nvPicPr>
        <p:blipFill>
          <a:blip r:embed="rId12"/>
          <a:stretch>
            <a:fillRect/>
          </a:stretch>
        </p:blipFill>
        <p:spPr>
          <a:xfrm>
            <a:off x="2699302" y="1064828"/>
            <a:ext cx="648452" cy="635483"/>
          </a:xfrm>
          <a:prstGeom prst="rect">
            <a:avLst/>
          </a:prstGeom>
        </p:spPr>
      </p:pic>
      <p:sp>
        <p:nvSpPr>
          <p:cNvPr id="39" name="ZoneTexte 38">
            <a:extLst>
              <a:ext uri="{FF2B5EF4-FFF2-40B4-BE49-F238E27FC236}">
                <a16:creationId xmlns:a16="http://schemas.microsoft.com/office/drawing/2014/main" id="{21D355C8-37DD-D5D7-206D-DCF9D82FEA31}"/>
              </a:ext>
            </a:extLst>
          </p:cNvPr>
          <p:cNvSpPr txBox="1"/>
          <p:nvPr/>
        </p:nvSpPr>
        <p:spPr>
          <a:xfrm>
            <a:off x="6292294" y="5254164"/>
            <a:ext cx="2761327" cy="1277273"/>
          </a:xfrm>
          <a:prstGeom prst="rect">
            <a:avLst/>
          </a:prstGeom>
          <a:noFill/>
        </p:spPr>
        <p:txBody>
          <a:bodyPr wrap="square">
            <a:spAutoFit/>
          </a:bodyPr>
          <a:lstStyle/>
          <a:p>
            <a:pPr algn="just"/>
            <a:r>
              <a:rPr lang="fr-FR" sz="1100">
                <a:solidFill>
                  <a:srgbClr val="23277E"/>
                </a:solidFill>
                <a:latin typeface="Arial"/>
                <a:ea typeface="Yu Mincho" panose="02020400000000000000" pitchFamily="18" charset="-128"/>
              </a:rPr>
              <a:t>Ces données devront être complétés en dehors du cadre du référencement Ségur Vague 2 </a:t>
            </a:r>
            <a:r>
              <a:rPr lang="fr-FR" sz="1100" b="0">
                <a:solidFill>
                  <a:srgbClr val="000000"/>
                </a:solidFill>
                <a:latin typeface="Arial"/>
                <a:ea typeface="Yu Mincho" panose="02020400000000000000" pitchFamily="18" charset="-128"/>
              </a:rPr>
              <a:t>pour permettre à terme la remontée des données nécessaires aux coupes « </a:t>
            </a:r>
            <a:r>
              <a:rPr lang="fr-FR" sz="1100">
                <a:solidFill>
                  <a:srgbClr val="23277E"/>
                </a:solidFill>
                <a:latin typeface="Arial"/>
                <a:ea typeface="Yu Mincho" panose="02020400000000000000" pitchFamily="18" charset="-128"/>
              </a:rPr>
              <a:t>PATHOS </a:t>
            </a:r>
            <a:r>
              <a:rPr lang="fr-FR" sz="1100" b="0">
                <a:solidFill>
                  <a:srgbClr val="000000"/>
                </a:solidFill>
                <a:latin typeface="Arial"/>
                <a:ea typeface="Yu Mincho" panose="02020400000000000000" pitchFamily="18" charset="-128"/>
              </a:rPr>
              <a:t>», </a:t>
            </a:r>
            <a:r>
              <a:rPr lang="fr-FR" sz="1100">
                <a:solidFill>
                  <a:srgbClr val="23277E"/>
                </a:solidFill>
                <a:latin typeface="Arial"/>
                <a:ea typeface="Yu Mincho" panose="02020400000000000000" pitchFamily="18" charset="-128"/>
              </a:rPr>
              <a:t>SERAFIN-PH</a:t>
            </a:r>
            <a:r>
              <a:rPr lang="fr-FR" sz="1100" b="0">
                <a:solidFill>
                  <a:srgbClr val="000000"/>
                </a:solidFill>
                <a:latin typeface="Arial"/>
                <a:ea typeface="Yu Mincho" panose="02020400000000000000" pitchFamily="18" charset="-128"/>
              </a:rPr>
              <a:t>, aux indicateurs du futur </a:t>
            </a:r>
            <a:r>
              <a:rPr lang="fr-FR" sz="1100">
                <a:solidFill>
                  <a:srgbClr val="23277E"/>
                </a:solidFill>
                <a:latin typeface="Arial"/>
                <a:ea typeface="Yu Mincho" panose="02020400000000000000" pitchFamily="18" charset="-128"/>
              </a:rPr>
              <a:t>SI APA </a:t>
            </a:r>
            <a:r>
              <a:rPr lang="fr-FR" sz="1100" b="0">
                <a:solidFill>
                  <a:srgbClr val="000000"/>
                </a:solidFill>
                <a:latin typeface="Arial"/>
                <a:ea typeface="Yu Mincho" panose="02020400000000000000" pitchFamily="18" charset="-128"/>
              </a:rPr>
              <a:t>et aux </a:t>
            </a:r>
            <a:r>
              <a:rPr lang="fr-FR" sz="1100">
                <a:solidFill>
                  <a:srgbClr val="23277E"/>
                </a:solidFill>
                <a:latin typeface="Arial"/>
                <a:ea typeface="Yu Mincho" panose="02020400000000000000" pitchFamily="18" charset="-128"/>
              </a:rPr>
              <a:t>tableaux de bord de la performance MS. </a:t>
            </a:r>
            <a:endParaRPr lang="fr-FR" sz="1100"/>
          </a:p>
        </p:txBody>
      </p:sp>
      <p:pic>
        <p:nvPicPr>
          <p:cNvPr id="10" name="Image 9">
            <a:extLst>
              <a:ext uri="{FF2B5EF4-FFF2-40B4-BE49-F238E27FC236}">
                <a16:creationId xmlns:a16="http://schemas.microsoft.com/office/drawing/2014/main" id="{35030CDA-929C-CEE4-FF62-9AC912EE8577}"/>
              </a:ext>
            </a:extLst>
          </p:cNvPr>
          <p:cNvPicPr>
            <a:picLocks noChangeAspect="1"/>
          </p:cNvPicPr>
          <p:nvPr/>
        </p:nvPicPr>
        <p:blipFill>
          <a:blip r:embed="rId13"/>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5346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F507-EFBB-6FA8-D046-F560ADAF70B0}"/>
            </a:ext>
          </a:extLst>
        </p:cNvPr>
        <p:cNvGrpSpPr/>
        <p:nvPr/>
      </p:nvGrpSpPr>
      <p:grpSpPr>
        <a:xfrm>
          <a:off x="0" y="0"/>
          <a:ext cx="0" cy="0"/>
          <a:chOff x="0" y="0"/>
          <a:chExt cx="0" cy="0"/>
        </a:xfrm>
      </p:grpSpPr>
      <p:sp>
        <p:nvSpPr>
          <p:cNvPr id="60" name="Title 1">
            <a:extLst>
              <a:ext uri="{FF2B5EF4-FFF2-40B4-BE49-F238E27FC236}">
                <a16:creationId xmlns:a16="http://schemas.microsoft.com/office/drawing/2014/main" id="{87090716-D685-2AAA-E3D4-E77026DF7E62}"/>
              </a:ext>
            </a:extLst>
          </p:cNvPr>
          <p:cNvSpPr>
            <a:spLocks noGrp="1"/>
          </p:cNvSpPr>
          <p:nvPr>
            <p:ph type="title"/>
          </p:nvPr>
        </p:nvSpPr>
        <p:spPr>
          <a:xfrm>
            <a:off x="429129" y="235388"/>
            <a:ext cx="9697339" cy="684677"/>
          </a:xfrm>
        </p:spPr>
        <p:txBody>
          <a:bodyPr anchor="ctr"/>
          <a:lstStyle/>
          <a:p>
            <a:r>
              <a:rPr lang="fr-FR">
                <a:solidFill>
                  <a:srgbClr val="4472C4"/>
                </a:solidFill>
              </a:rPr>
              <a:t>Reporting – MaturiN-SMS</a:t>
            </a:r>
            <a:endParaRPr lang="fr-FR" b="0">
              <a:solidFill>
                <a:srgbClr val="4472C4"/>
              </a:solidFill>
            </a:endParaRPr>
          </a:p>
        </p:txBody>
      </p:sp>
      <p:pic>
        <p:nvPicPr>
          <p:cNvPr id="6" name="Image 5">
            <a:extLst>
              <a:ext uri="{FF2B5EF4-FFF2-40B4-BE49-F238E27FC236}">
                <a16:creationId xmlns:a16="http://schemas.microsoft.com/office/drawing/2014/main" id="{DFAD1057-5889-F16C-8D84-3E548A228C43}"/>
              </a:ext>
            </a:extLst>
          </p:cNvPr>
          <p:cNvPicPr>
            <a:picLocks noChangeAspect="1"/>
          </p:cNvPicPr>
          <p:nvPr/>
        </p:nvPicPr>
        <p:blipFill>
          <a:blip r:embed="rId3"/>
          <a:stretch>
            <a:fillRect/>
          </a:stretch>
        </p:blipFill>
        <p:spPr>
          <a:xfrm>
            <a:off x="11313267" y="205117"/>
            <a:ext cx="534865" cy="736925"/>
          </a:xfrm>
          <a:prstGeom prst="rect">
            <a:avLst/>
          </a:prstGeom>
        </p:spPr>
      </p:pic>
      <p:cxnSp>
        <p:nvCxnSpPr>
          <p:cNvPr id="114" name="Connecteur droit 113">
            <a:extLst>
              <a:ext uri="{FF2B5EF4-FFF2-40B4-BE49-F238E27FC236}">
                <a16:creationId xmlns:a16="http://schemas.microsoft.com/office/drawing/2014/main" id="{D07BCEA0-1EB3-57AF-4876-49C4FD31AF97}"/>
              </a:ext>
            </a:extLst>
          </p:cNvPr>
          <p:cNvCxnSpPr/>
          <p:nvPr/>
        </p:nvCxnSpPr>
        <p:spPr>
          <a:xfrm flipV="1">
            <a:off x="543277" y="2327661"/>
            <a:ext cx="11209022" cy="28754"/>
          </a:xfrm>
          <a:prstGeom prst="line">
            <a:avLst/>
          </a:prstGeom>
          <a:ln w="1905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055D5775-452E-19AB-03FE-E9C7DA39FC5B}"/>
              </a:ext>
            </a:extLst>
          </p:cNvPr>
          <p:cNvSpPr txBox="1"/>
          <p:nvPr/>
        </p:nvSpPr>
        <p:spPr>
          <a:xfrm>
            <a:off x="407813" y="1284618"/>
            <a:ext cx="6285218" cy="5182169"/>
          </a:xfrm>
          <a:prstGeom prst="rect">
            <a:avLst/>
          </a:prstGeom>
          <a:solidFill>
            <a:srgbClr val="D6E0F2">
              <a:alpha val="28000"/>
            </a:srgbClr>
          </a:solidFill>
          <a:ln w="6350" algn="ctr">
            <a:solidFill>
              <a:srgbClr val="C0C0C0"/>
            </a:solidFill>
            <a:round/>
            <a:headEnd/>
            <a:tailEnd/>
          </a:ln>
          <a:effectLst/>
        </p:spPr>
        <p:txBody>
          <a:bodyPr lIns="91324" tIns="72000" rIns="91324" bIns="45663" anchor="ctr"/>
          <a:lstStyle>
            <a:defPPr>
              <a:defRPr lang="en-US"/>
            </a:defPPr>
            <a:lvl1pPr marR="0" lvl="0" fontAlgn="auto">
              <a:lnSpc>
                <a:spcPct val="100000"/>
              </a:lnSpc>
              <a:spcBef>
                <a:spcPct val="20000"/>
              </a:spcBef>
              <a:spcAft>
                <a:spcPts val="0"/>
              </a:spcAft>
              <a:buClr>
                <a:srgbClr val="4CC3C7"/>
              </a:buClr>
              <a:buSzPct val="70000"/>
              <a:tabLst/>
              <a:defRPr kumimoji="0" sz="1400" b="1" i="0" u="none" strike="noStrike" kern="0" cap="none" spc="0" normalizeH="0" baseline="0">
                <a:ln>
                  <a:noFill/>
                </a:ln>
                <a:solidFill>
                  <a:schemeClr val="accent3"/>
                </a:solidFill>
                <a:effectLst/>
                <a:uLnTx/>
                <a:uFillTx/>
                <a:cs typeface="Arial" panose="020B0604020202020204" pitchFamily="34" charset="0"/>
              </a:defRPr>
            </a:lvl1pPr>
          </a:lstStyle>
          <a:p>
            <a:pPr>
              <a:lnSpc>
                <a:spcPts val="2000"/>
              </a:lnSpc>
              <a:spcAft>
                <a:spcPts val="600"/>
              </a:spcAft>
            </a:pPr>
            <a:r>
              <a:rPr lang="fr-FR" b="0">
                <a:solidFill>
                  <a:schemeClr val="tx1"/>
                </a:solidFill>
              </a:rPr>
              <a:t>Le référentiel </a:t>
            </a:r>
            <a:r>
              <a:rPr lang="fr-FR" b="0" err="1">
                <a:solidFill>
                  <a:schemeClr val="tx1"/>
                </a:solidFill>
              </a:rPr>
              <a:t>MaturiN</a:t>
            </a:r>
            <a:r>
              <a:rPr lang="fr-FR" b="0">
                <a:solidFill>
                  <a:schemeClr val="tx1"/>
                </a:solidFill>
              </a:rPr>
              <a:t>-SMS est l’outil </a:t>
            </a:r>
            <a:r>
              <a:rPr lang="fr-FR" b="0">
                <a:solidFill>
                  <a:schemeClr val="accent1"/>
                </a:solidFill>
              </a:rPr>
              <a:t>d’évaluation de la maturité numérique du secteur médico-social</a:t>
            </a:r>
            <a:r>
              <a:rPr lang="fr-FR" b="0">
                <a:solidFill>
                  <a:schemeClr val="tx1"/>
                </a:solidFill>
              </a:rPr>
              <a:t>. Il comprend </a:t>
            </a:r>
            <a:r>
              <a:rPr lang="fr-FR" b="0">
                <a:solidFill>
                  <a:schemeClr val="accent1"/>
                </a:solidFill>
              </a:rPr>
              <a:t>7 dimensions </a:t>
            </a:r>
            <a:r>
              <a:rPr lang="fr-FR" b="0" i="1">
                <a:solidFill>
                  <a:schemeClr val="tx1"/>
                </a:solidFill>
              </a:rPr>
              <a:t>(voir ci-contre)</a:t>
            </a:r>
            <a:r>
              <a:rPr lang="fr-FR" i="1">
                <a:solidFill>
                  <a:schemeClr val="tx1"/>
                </a:solidFill>
              </a:rPr>
              <a:t> </a:t>
            </a:r>
            <a:r>
              <a:rPr lang="fr-FR" b="0">
                <a:solidFill>
                  <a:schemeClr val="tx1"/>
                </a:solidFill>
              </a:rPr>
              <a:t>représentant 15 à 64 questions (selon le niveau de maturité des répondants). Pour chacune des questions, l’ESMS indique un niveau de maturité allant de 0 à 4.</a:t>
            </a:r>
          </a:p>
          <a:p>
            <a:pPr>
              <a:lnSpc>
                <a:spcPts val="2000"/>
              </a:lnSpc>
              <a:spcAft>
                <a:spcPts val="600"/>
              </a:spcAft>
            </a:pPr>
            <a:r>
              <a:rPr lang="fr-FR" b="0">
                <a:solidFill>
                  <a:schemeClr val="tx1"/>
                </a:solidFill>
              </a:rPr>
              <a:t>La dernière version est accessible </a:t>
            </a:r>
            <a:r>
              <a:rPr lang="fr-FR" b="0">
                <a:solidFill>
                  <a:schemeClr val="tx1"/>
                </a:solidFill>
                <a:hlinkClick r:id="rId4"/>
              </a:rPr>
              <a:t>en ligne</a:t>
            </a:r>
            <a:r>
              <a:rPr lang="fr-FR" b="0">
                <a:solidFill>
                  <a:schemeClr val="tx1"/>
                </a:solidFill>
              </a:rPr>
              <a:t> sur le site de l’Agence du Numérique en Santé (ANS).</a:t>
            </a:r>
          </a:p>
          <a:p>
            <a:pPr>
              <a:lnSpc>
                <a:spcPts val="2000"/>
              </a:lnSpc>
              <a:spcAft>
                <a:spcPts val="600"/>
              </a:spcAft>
            </a:pPr>
            <a:r>
              <a:rPr lang="fr-FR" b="0">
                <a:solidFill>
                  <a:schemeClr val="tx1"/>
                </a:solidFill>
              </a:rPr>
              <a:t>Les exigences prévues portent sur </a:t>
            </a:r>
            <a:r>
              <a:rPr lang="fr-FR" b="0">
                <a:solidFill>
                  <a:schemeClr val="accent1"/>
                </a:solidFill>
              </a:rPr>
              <a:t>l’extraction des données </a:t>
            </a:r>
            <a:r>
              <a:rPr lang="fr-FR" b="0">
                <a:solidFill>
                  <a:schemeClr val="tx1"/>
                </a:solidFill>
              </a:rPr>
              <a:t>permettant de répondre aux questions de </a:t>
            </a:r>
            <a:r>
              <a:rPr lang="fr-FR" b="0">
                <a:solidFill>
                  <a:schemeClr val="accent1"/>
                </a:solidFill>
              </a:rPr>
              <a:t>l’indicateur « Périmètre d’utilisation du DUI »</a:t>
            </a:r>
            <a:r>
              <a:rPr lang="fr-FR" b="0">
                <a:solidFill>
                  <a:schemeClr val="tx1"/>
                </a:solidFill>
              </a:rPr>
              <a:t> : </a:t>
            </a:r>
          </a:p>
          <a:p>
            <a:pPr marL="285750" indent="-285750">
              <a:lnSpc>
                <a:spcPts val="2000"/>
              </a:lnSpc>
              <a:spcAft>
                <a:spcPts val="600"/>
              </a:spcAft>
              <a:buFont typeface="Arial" panose="020B0604020202020204" pitchFamily="34" charset="0"/>
              <a:buChar char="•"/>
            </a:pPr>
            <a:r>
              <a:rPr lang="fr-FR" b="0">
                <a:solidFill>
                  <a:schemeClr val="tx1"/>
                </a:solidFill>
              </a:rPr>
              <a:t>Fonctionnalités d'admission de l'usager</a:t>
            </a:r>
          </a:p>
          <a:p>
            <a:pPr marL="285750" indent="-285750">
              <a:lnSpc>
                <a:spcPts val="2000"/>
              </a:lnSpc>
              <a:spcAft>
                <a:spcPts val="600"/>
              </a:spcAft>
              <a:buFont typeface="Arial" panose="020B0604020202020204" pitchFamily="34" charset="0"/>
              <a:buChar char="•"/>
            </a:pPr>
            <a:r>
              <a:rPr lang="fr-FR" b="0">
                <a:solidFill>
                  <a:schemeClr val="tx1"/>
                </a:solidFill>
              </a:rPr>
              <a:t>Fonctionnalités de gestion du dossier administratif</a:t>
            </a:r>
          </a:p>
          <a:p>
            <a:pPr marL="285750" indent="-285750">
              <a:lnSpc>
                <a:spcPts val="2000"/>
              </a:lnSpc>
              <a:spcAft>
                <a:spcPts val="600"/>
              </a:spcAft>
              <a:buFont typeface="Arial" panose="020B0604020202020204" pitchFamily="34" charset="0"/>
              <a:buChar char="•"/>
            </a:pPr>
            <a:r>
              <a:rPr lang="fr-FR" b="0">
                <a:solidFill>
                  <a:schemeClr val="tx1"/>
                </a:solidFill>
              </a:rPr>
              <a:t>Fonctionnalités de soins de l'usager</a:t>
            </a:r>
          </a:p>
          <a:p>
            <a:pPr marL="285750" indent="-285750">
              <a:lnSpc>
                <a:spcPts val="2000"/>
              </a:lnSpc>
              <a:spcAft>
                <a:spcPts val="600"/>
              </a:spcAft>
              <a:buFont typeface="Arial" panose="020B0604020202020204" pitchFamily="34" charset="0"/>
              <a:buChar char="•"/>
            </a:pPr>
            <a:r>
              <a:rPr lang="fr-FR" b="0">
                <a:solidFill>
                  <a:schemeClr val="tx1"/>
                </a:solidFill>
              </a:rPr>
              <a:t>Fonctionnalités d'accompagnement de l'usager</a:t>
            </a:r>
          </a:p>
          <a:p>
            <a:pPr marL="285750" indent="-285750">
              <a:lnSpc>
                <a:spcPts val="2000"/>
              </a:lnSpc>
              <a:spcAft>
                <a:spcPts val="600"/>
              </a:spcAft>
              <a:buFont typeface="Arial" panose="020B0604020202020204" pitchFamily="34" charset="0"/>
              <a:buChar char="•"/>
            </a:pPr>
            <a:r>
              <a:rPr lang="fr-FR" b="0">
                <a:solidFill>
                  <a:schemeClr val="tx1"/>
                </a:solidFill>
              </a:rPr>
              <a:t>Fonctionnalités de coordination des acteurs internes et externes</a:t>
            </a:r>
          </a:p>
          <a:p>
            <a:pPr marL="285750" indent="-285750">
              <a:lnSpc>
                <a:spcPts val="2000"/>
              </a:lnSpc>
              <a:spcAft>
                <a:spcPts val="600"/>
              </a:spcAft>
              <a:buFont typeface="Arial" panose="020B0604020202020204" pitchFamily="34" charset="0"/>
              <a:buChar char="•"/>
            </a:pPr>
            <a:r>
              <a:rPr lang="fr-FR" b="0">
                <a:solidFill>
                  <a:schemeClr val="tx1"/>
                </a:solidFill>
              </a:rPr>
              <a:t>Fonctionnalités de gestion du circuit du médicament.</a:t>
            </a:r>
          </a:p>
        </p:txBody>
      </p:sp>
      <p:pic>
        <p:nvPicPr>
          <p:cNvPr id="16" name="Graphique 15" descr="Mille contour">
            <a:extLst>
              <a:ext uri="{FF2B5EF4-FFF2-40B4-BE49-F238E27FC236}">
                <a16:creationId xmlns:a16="http://schemas.microsoft.com/office/drawing/2014/main" id="{059D1EBA-B162-31A4-C2FA-1D7ED65EA2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82" y="993824"/>
            <a:ext cx="556782" cy="556782"/>
          </a:xfrm>
          <a:prstGeom prst="rect">
            <a:avLst/>
          </a:prstGeom>
        </p:spPr>
      </p:pic>
      <p:pic>
        <p:nvPicPr>
          <p:cNvPr id="9" name="Image 8">
            <a:extLst>
              <a:ext uri="{FF2B5EF4-FFF2-40B4-BE49-F238E27FC236}">
                <a16:creationId xmlns:a16="http://schemas.microsoft.com/office/drawing/2014/main" id="{A3CAB681-A81B-6316-408A-2CEFBA2A32DD}"/>
              </a:ext>
            </a:extLst>
          </p:cNvPr>
          <p:cNvPicPr>
            <a:picLocks noChangeAspect="1"/>
          </p:cNvPicPr>
          <p:nvPr/>
        </p:nvPicPr>
        <p:blipFill>
          <a:blip r:embed="rId7"/>
          <a:stretch>
            <a:fillRect/>
          </a:stretch>
        </p:blipFill>
        <p:spPr>
          <a:xfrm>
            <a:off x="6992295" y="1951348"/>
            <a:ext cx="4817238" cy="3430258"/>
          </a:xfrm>
          <a:prstGeom prst="rect">
            <a:avLst/>
          </a:prstGeom>
        </p:spPr>
      </p:pic>
      <p:sp>
        <p:nvSpPr>
          <p:cNvPr id="2" name="Ellipse 1">
            <a:extLst>
              <a:ext uri="{FF2B5EF4-FFF2-40B4-BE49-F238E27FC236}">
                <a16:creationId xmlns:a16="http://schemas.microsoft.com/office/drawing/2014/main" id="{DB76AC87-7CB8-EEFB-812E-F97E90AD7935}"/>
              </a:ext>
            </a:extLst>
          </p:cNvPr>
          <p:cNvSpPr>
            <a:spLocks noChangeAspect="1"/>
          </p:cNvSpPr>
          <p:nvPr/>
        </p:nvSpPr>
        <p:spPr>
          <a:xfrm>
            <a:off x="7488592" y="541380"/>
            <a:ext cx="156632" cy="144000"/>
          </a:xfrm>
          <a:prstGeom prst="ellipse">
            <a:avLst/>
          </a:prstGeom>
          <a:solidFill>
            <a:srgbClr val="2552A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4" name="ZoneTexte 3">
            <a:extLst>
              <a:ext uri="{FF2B5EF4-FFF2-40B4-BE49-F238E27FC236}">
                <a16:creationId xmlns:a16="http://schemas.microsoft.com/office/drawing/2014/main" id="{09E6C3D5-71BF-76BB-6F7A-8A583BE34915}"/>
              </a:ext>
            </a:extLst>
          </p:cNvPr>
          <p:cNvSpPr txBox="1"/>
          <p:nvPr/>
        </p:nvSpPr>
        <p:spPr>
          <a:xfrm>
            <a:off x="7711652" y="507683"/>
            <a:ext cx="1203747" cy="17769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Tous les secteurs</a:t>
            </a:r>
          </a:p>
        </p:txBody>
      </p:sp>
      <p:sp>
        <p:nvSpPr>
          <p:cNvPr id="5" name="Rectangle : coins arrondis 4">
            <a:extLst>
              <a:ext uri="{FF2B5EF4-FFF2-40B4-BE49-F238E27FC236}">
                <a16:creationId xmlns:a16="http://schemas.microsoft.com/office/drawing/2014/main" id="{4558ABBC-9DD9-228F-820B-B5D69E459D71}"/>
              </a:ext>
            </a:extLst>
          </p:cNvPr>
          <p:cNvSpPr/>
          <p:nvPr/>
        </p:nvSpPr>
        <p:spPr>
          <a:xfrm>
            <a:off x="5913123" y="428914"/>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8" name="Image 7">
            <a:extLst>
              <a:ext uri="{FF2B5EF4-FFF2-40B4-BE49-F238E27FC236}">
                <a16:creationId xmlns:a16="http://schemas.microsoft.com/office/drawing/2014/main" id="{95B05C01-E32C-3C12-9B4F-E600664F7F76}"/>
              </a:ext>
            </a:extLst>
          </p:cNvPr>
          <p:cNvPicPr>
            <a:picLocks noChangeAspect="1"/>
          </p:cNvPicPr>
          <p:nvPr/>
        </p:nvPicPr>
        <p:blipFill>
          <a:blip r:embed="rId8"/>
          <a:stretch>
            <a:fillRect/>
          </a:stretch>
        </p:blipFill>
        <p:spPr>
          <a:xfrm>
            <a:off x="5593583" y="201079"/>
            <a:ext cx="406121" cy="406121"/>
          </a:xfrm>
          <a:prstGeom prst="rect">
            <a:avLst/>
          </a:prstGeom>
        </p:spPr>
      </p:pic>
      <p:pic>
        <p:nvPicPr>
          <p:cNvPr id="13" name="Image 12">
            <a:extLst>
              <a:ext uri="{FF2B5EF4-FFF2-40B4-BE49-F238E27FC236}">
                <a16:creationId xmlns:a16="http://schemas.microsoft.com/office/drawing/2014/main" id="{17F94C02-BF07-9F5B-DA06-F8A058E4092A}"/>
              </a:ext>
            </a:extLst>
          </p:cNvPr>
          <p:cNvPicPr>
            <a:picLocks noChangeAspect="1"/>
          </p:cNvPicPr>
          <p:nvPr/>
        </p:nvPicPr>
        <p:blipFill>
          <a:blip r:embed="rId9"/>
          <a:srcRect t="1178" b="-4951"/>
          <a:stretch>
            <a:fillRect/>
          </a:stretch>
        </p:blipFill>
        <p:spPr>
          <a:xfrm>
            <a:off x="10250081" y="205118"/>
            <a:ext cx="849328" cy="963663"/>
          </a:xfrm>
          <a:prstGeom prst="rect">
            <a:avLst/>
          </a:prstGeom>
        </p:spPr>
      </p:pic>
      <p:pic>
        <p:nvPicPr>
          <p:cNvPr id="3" name="Picture 2">
            <a:extLst>
              <a:ext uri="{FF2B5EF4-FFF2-40B4-BE49-F238E27FC236}">
                <a16:creationId xmlns:a16="http://schemas.microsoft.com/office/drawing/2014/main" id="{D76F40B9-D856-E193-7989-3223443C544E}"/>
              </a:ext>
            </a:extLst>
          </p:cNvPr>
          <p:cNvPicPr>
            <a:picLocks noChangeAspect="1"/>
          </p:cNvPicPr>
          <p:nvPr/>
        </p:nvPicPr>
        <p:blipFill>
          <a:blip r:embed="rId10"/>
          <a:stretch>
            <a:fillRect/>
          </a:stretch>
        </p:blipFill>
        <p:spPr>
          <a:xfrm>
            <a:off x="10994082" y="5581135"/>
            <a:ext cx="851243" cy="885568"/>
          </a:xfrm>
          <a:prstGeom prst="rect">
            <a:avLst/>
          </a:prstGeom>
        </p:spPr>
      </p:pic>
      <p:pic>
        <p:nvPicPr>
          <p:cNvPr id="11" name="Image 10">
            <a:extLst>
              <a:ext uri="{FF2B5EF4-FFF2-40B4-BE49-F238E27FC236}">
                <a16:creationId xmlns:a16="http://schemas.microsoft.com/office/drawing/2014/main" id="{91611D4D-F96D-3CF0-7995-0878395B0731}"/>
              </a:ext>
            </a:extLst>
          </p:cNvPr>
          <p:cNvPicPr>
            <a:picLocks noChangeAspect="1"/>
          </p:cNvPicPr>
          <p:nvPr/>
        </p:nvPicPr>
        <p:blipFill>
          <a:blip r:embed="rId11"/>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54083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8B157-A43C-34CB-2EA5-365ED885A685}"/>
            </a:ext>
          </a:extLst>
        </p:cNvPr>
        <p:cNvGrpSpPr/>
        <p:nvPr/>
      </p:nvGrpSpPr>
      <p:grpSpPr>
        <a:xfrm>
          <a:off x="0" y="0"/>
          <a:ext cx="0" cy="0"/>
          <a:chOff x="0" y="0"/>
          <a:chExt cx="0" cy="0"/>
        </a:xfrm>
      </p:grpSpPr>
      <p:sp>
        <p:nvSpPr>
          <p:cNvPr id="60" name="Title 1">
            <a:extLst>
              <a:ext uri="{FF2B5EF4-FFF2-40B4-BE49-F238E27FC236}">
                <a16:creationId xmlns:a16="http://schemas.microsoft.com/office/drawing/2014/main" id="{6DDD2D5C-90D0-AA49-417C-3DB747DB2FFB}"/>
              </a:ext>
            </a:extLst>
          </p:cNvPr>
          <p:cNvSpPr>
            <a:spLocks noGrp="1"/>
          </p:cNvSpPr>
          <p:nvPr>
            <p:ph type="title"/>
          </p:nvPr>
        </p:nvSpPr>
        <p:spPr>
          <a:xfrm>
            <a:off x="280017" y="276615"/>
            <a:ext cx="9028369" cy="684677"/>
          </a:xfrm>
        </p:spPr>
        <p:txBody>
          <a:bodyPr anchor="ctr"/>
          <a:lstStyle/>
          <a:p>
            <a:r>
              <a:rPr lang="fr-FR" sz="2400">
                <a:solidFill>
                  <a:srgbClr val="4472C4"/>
                </a:solidFill>
              </a:rPr>
              <a:t>Autres fonctionnalités spécifiques au secteur médico-social</a:t>
            </a:r>
            <a:endParaRPr lang="fr-FR" sz="2400" b="0">
              <a:solidFill>
                <a:schemeClr val="bg1">
                  <a:lumMod val="50000"/>
                </a:schemeClr>
              </a:solidFill>
            </a:endParaRPr>
          </a:p>
        </p:txBody>
      </p:sp>
      <p:pic>
        <p:nvPicPr>
          <p:cNvPr id="6" name="Image 5">
            <a:extLst>
              <a:ext uri="{FF2B5EF4-FFF2-40B4-BE49-F238E27FC236}">
                <a16:creationId xmlns:a16="http://schemas.microsoft.com/office/drawing/2014/main" id="{40DFE7B6-93A4-FB13-9369-E294EE71596A}"/>
              </a:ext>
            </a:extLst>
          </p:cNvPr>
          <p:cNvPicPr>
            <a:picLocks noChangeAspect="1"/>
          </p:cNvPicPr>
          <p:nvPr/>
        </p:nvPicPr>
        <p:blipFill>
          <a:blip r:embed="rId3"/>
          <a:stretch>
            <a:fillRect/>
          </a:stretch>
        </p:blipFill>
        <p:spPr>
          <a:xfrm>
            <a:off x="11313267" y="205117"/>
            <a:ext cx="534865" cy="736925"/>
          </a:xfrm>
          <a:prstGeom prst="rect">
            <a:avLst/>
          </a:prstGeom>
        </p:spPr>
      </p:pic>
      <p:grpSp>
        <p:nvGrpSpPr>
          <p:cNvPr id="22" name="Groupe 21">
            <a:extLst>
              <a:ext uri="{FF2B5EF4-FFF2-40B4-BE49-F238E27FC236}">
                <a16:creationId xmlns:a16="http://schemas.microsoft.com/office/drawing/2014/main" id="{EAB18CA9-1405-8519-86B5-E4953999521B}"/>
              </a:ext>
            </a:extLst>
          </p:cNvPr>
          <p:cNvGrpSpPr/>
          <p:nvPr/>
        </p:nvGrpSpPr>
        <p:grpSpPr>
          <a:xfrm>
            <a:off x="262695" y="1749073"/>
            <a:ext cx="5674476" cy="4423128"/>
            <a:chOff x="271056" y="1645851"/>
            <a:chExt cx="11804663" cy="2426699"/>
          </a:xfrm>
        </p:grpSpPr>
        <p:sp>
          <p:nvSpPr>
            <p:cNvPr id="23" name="Rectangle 22">
              <a:extLst>
                <a:ext uri="{FF2B5EF4-FFF2-40B4-BE49-F238E27FC236}">
                  <a16:creationId xmlns:a16="http://schemas.microsoft.com/office/drawing/2014/main" id="{C5701D9D-8EA2-8C1B-E55D-375E4CFD306F}"/>
                </a:ext>
              </a:extLst>
            </p:cNvPr>
            <p:cNvSpPr/>
            <p:nvPr/>
          </p:nvSpPr>
          <p:spPr>
            <a:xfrm>
              <a:off x="271056" y="1645851"/>
              <a:ext cx="11804663" cy="2426699"/>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4" name="ZoneTexte 23">
              <a:extLst>
                <a:ext uri="{FF2B5EF4-FFF2-40B4-BE49-F238E27FC236}">
                  <a16:creationId xmlns:a16="http://schemas.microsoft.com/office/drawing/2014/main" id="{E90DFDFC-982F-A01C-3E02-7B41267BA354}"/>
                </a:ext>
              </a:extLst>
            </p:cNvPr>
            <p:cNvSpPr txBox="1"/>
            <p:nvPr/>
          </p:nvSpPr>
          <p:spPr>
            <a:xfrm>
              <a:off x="356863" y="1724904"/>
              <a:ext cx="11450418" cy="2310573"/>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lnSpc>
                  <a:spcPts val="1600"/>
                </a:lnSpc>
                <a:spcAft>
                  <a:spcPts val="600"/>
                </a:spcAft>
              </a:pPr>
              <a:r>
                <a:rPr lang="fr-FR" sz="1200">
                  <a:cs typeface="Arial"/>
                </a:rPr>
                <a:t>Ce chantier vise à </a:t>
              </a:r>
              <a:r>
                <a:rPr lang="fr-FR" sz="1200" b="1">
                  <a:solidFill>
                    <a:schemeClr val="accent1"/>
                  </a:solidFill>
                  <a:cs typeface="Arial"/>
                </a:rPr>
                <a:t>intégrer l’adresse MSS du médecin traitant ainsi que celle de l’ESSMS dans la prescription d’analyses biologiques. </a:t>
              </a:r>
              <a:r>
                <a:rPr lang="fr-FR" sz="1200">
                  <a:cs typeface="Arial"/>
                </a:rPr>
                <a:t>Cette prescription pourra ensuite être transmise par messagerie sécurisée de santé (MSSanté) au laboratoire de biologie médicale concerné.</a:t>
              </a:r>
            </a:p>
            <a:p>
              <a:pPr algn="just">
                <a:lnSpc>
                  <a:spcPts val="1600"/>
                </a:lnSpc>
                <a:spcAft>
                  <a:spcPts val="600"/>
                </a:spcAft>
              </a:pPr>
              <a:r>
                <a:rPr lang="fr-FR" sz="1200">
                  <a:cs typeface="Arial"/>
                </a:rPr>
                <a:t>Cette exigence permet de répondre à trois problématiques :</a:t>
              </a:r>
            </a:p>
            <a:p>
              <a:pPr marL="228600" indent="-228600" algn="just">
                <a:lnSpc>
                  <a:spcPts val="1600"/>
                </a:lnSpc>
                <a:spcAft>
                  <a:spcPts val="600"/>
                </a:spcAft>
                <a:buFont typeface="+mj-lt"/>
                <a:buAutoNum type="arabicPeriod"/>
              </a:pPr>
              <a:r>
                <a:rPr lang="fr-FR" sz="1200">
                  <a:cs typeface="Arial"/>
                </a:rPr>
                <a:t>Qualification INS de l’usager auprès des laboratoires de biologie médicale (LBM)</a:t>
              </a:r>
            </a:p>
            <a:p>
              <a:pPr marL="228600" indent="-228600" algn="just">
                <a:lnSpc>
                  <a:spcPts val="1600"/>
                </a:lnSpc>
                <a:spcAft>
                  <a:spcPts val="600"/>
                </a:spcAft>
                <a:buFont typeface="+mj-lt"/>
                <a:buAutoNum type="arabicPeriod"/>
              </a:pPr>
              <a:r>
                <a:rPr lang="fr-FR" sz="1200">
                  <a:cs typeface="Arial"/>
                </a:rPr>
                <a:t>Eléments permettant le pré-accueil des usagers dans les LBM</a:t>
              </a:r>
            </a:p>
            <a:p>
              <a:pPr marL="228600" indent="-228600" algn="just">
                <a:lnSpc>
                  <a:spcPts val="1600"/>
                </a:lnSpc>
                <a:spcAft>
                  <a:spcPts val="600"/>
                </a:spcAft>
                <a:buFont typeface="+mj-lt"/>
                <a:buAutoNum type="arabicPeriod"/>
              </a:pPr>
              <a:r>
                <a:rPr lang="fr-FR" sz="1200">
                  <a:cs typeface="Arial"/>
                </a:rPr>
                <a:t>Envoi des comptes-rendus de biologie au bon interlocuteur (médecin traitant et/ou établissement)</a:t>
              </a:r>
            </a:p>
            <a:p>
              <a:pPr algn="just">
                <a:lnSpc>
                  <a:spcPts val="1600"/>
                </a:lnSpc>
                <a:spcAft>
                  <a:spcPts val="600"/>
                </a:spcAft>
              </a:pPr>
              <a:endParaRPr lang="fr-FR" sz="200">
                <a:cs typeface="Arial"/>
              </a:endParaRPr>
            </a:p>
            <a:p>
              <a:pPr algn="just">
                <a:lnSpc>
                  <a:spcPts val="1600"/>
                </a:lnSpc>
                <a:spcAft>
                  <a:spcPts val="600"/>
                </a:spcAft>
              </a:pPr>
              <a:r>
                <a:rPr lang="fr-FR" sz="1200" b="1">
                  <a:cs typeface="Arial"/>
                </a:rPr>
                <a:t>Cas d’usage : </a:t>
              </a:r>
              <a:r>
                <a:rPr lang="fr-FR" sz="1200">
                  <a:cs typeface="Arial"/>
                </a:rPr>
                <a:t>environ 40 % des prélèvements ne sont pas réalisés en laboratoire, mais effectués par des IDEL ou directement par des ESMS (notamment EHPAD, FAM, MAS). Lorsqu’un EHPAD, un FAM ou une MAS sollicite une analyse biologique, les laboratoires rencontrent souvent des difficultés pour identifier, via MSSanté, le bon destinataire pour l’envoi des résultats. L’intégration systématique des adresses MSS vise à lever cette difficulté et à sécuriser les échanges.</a:t>
              </a:r>
            </a:p>
          </p:txBody>
        </p:sp>
      </p:grpSp>
      <p:pic>
        <p:nvPicPr>
          <p:cNvPr id="26" name="Graphique 25" descr="Mille contour">
            <a:extLst>
              <a:ext uri="{FF2B5EF4-FFF2-40B4-BE49-F238E27FC236}">
                <a16:creationId xmlns:a16="http://schemas.microsoft.com/office/drawing/2014/main" id="{ED598AF0-4EE3-BA6A-959F-6D95F33E74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13" y="1547111"/>
            <a:ext cx="468000" cy="468000"/>
          </a:xfrm>
          <a:prstGeom prst="rect">
            <a:avLst/>
          </a:prstGeom>
        </p:spPr>
      </p:pic>
      <p:sp>
        <p:nvSpPr>
          <p:cNvPr id="27" name="ZoneTexte 26">
            <a:extLst>
              <a:ext uri="{FF2B5EF4-FFF2-40B4-BE49-F238E27FC236}">
                <a16:creationId xmlns:a16="http://schemas.microsoft.com/office/drawing/2014/main" id="{BF2380A8-A704-45B1-A6B7-FE6A742A881A}"/>
              </a:ext>
            </a:extLst>
          </p:cNvPr>
          <p:cNvSpPr txBox="1"/>
          <p:nvPr/>
        </p:nvSpPr>
        <p:spPr>
          <a:xfrm>
            <a:off x="291570" y="1208933"/>
            <a:ext cx="5252582" cy="324036"/>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fr-FR" sz="1600" b="1">
                <a:solidFill>
                  <a:schemeClr val="bg1"/>
                </a:solidFill>
                <a:highlight>
                  <a:srgbClr val="4472C4"/>
                </a:highlight>
              </a:rPr>
              <a:t>Lien avec les laboratoires de biologie médical</a:t>
            </a:r>
          </a:p>
        </p:txBody>
      </p:sp>
      <p:sp>
        <p:nvSpPr>
          <p:cNvPr id="9" name="Rectangle : coins arrondis 8">
            <a:extLst>
              <a:ext uri="{FF2B5EF4-FFF2-40B4-BE49-F238E27FC236}">
                <a16:creationId xmlns:a16="http://schemas.microsoft.com/office/drawing/2014/main" id="{49495085-4FDF-CB8C-96B0-55836DB20315}"/>
              </a:ext>
            </a:extLst>
          </p:cNvPr>
          <p:cNvSpPr/>
          <p:nvPr/>
        </p:nvSpPr>
        <p:spPr>
          <a:xfrm>
            <a:off x="6334724" y="1210681"/>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Secteurs concernés :</a:t>
            </a:r>
          </a:p>
        </p:txBody>
      </p:sp>
      <p:pic>
        <p:nvPicPr>
          <p:cNvPr id="10" name="Image 9">
            <a:extLst>
              <a:ext uri="{FF2B5EF4-FFF2-40B4-BE49-F238E27FC236}">
                <a16:creationId xmlns:a16="http://schemas.microsoft.com/office/drawing/2014/main" id="{08890D9D-4A85-415F-407F-A5775A619CBF}"/>
              </a:ext>
            </a:extLst>
          </p:cNvPr>
          <p:cNvPicPr>
            <a:picLocks noChangeAspect="1"/>
          </p:cNvPicPr>
          <p:nvPr/>
        </p:nvPicPr>
        <p:blipFill>
          <a:blip r:embed="rId6"/>
          <a:stretch>
            <a:fillRect/>
          </a:stretch>
        </p:blipFill>
        <p:spPr>
          <a:xfrm>
            <a:off x="6015184" y="982846"/>
            <a:ext cx="406121" cy="406121"/>
          </a:xfrm>
          <a:prstGeom prst="rect">
            <a:avLst/>
          </a:prstGeom>
        </p:spPr>
      </p:pic>
      <p:grpSp>
        <p:nvGrpSpPr>
          <p:cNvPr id="11" name="Groupe 10">
            <a:extLst>
              <a:ext uri="{FF2B5EF4-FFF2-40B4-BE49-F238E27FC236}">
                <a16:creationId xmlns:a16="http://schemas.microsoft.com/office/drawing/2014/main" id="{7B575C07-D882-4EA0-7F84-515B4344B846}"/>
              </a:ext>
            </a:extLst>
          </p:cNvPr>
          <p:cNvGrpSpPr/>
          <p:nvPr/>
        </p:nvGrpSpPr>
        <p:grpSpPr>
          <a:xfrm>
            <a:off x="7867585" y="1164040"/>
            <a:ext cx="1840639" cy="212382"/>
            <a:chOff x="4077872" y="5454941"/>
            <a:chExt cx="1840639" cy="212382"/>
          </a:xfrm>
        </p:grpSpPr>
        <p:sp>
          <p:nvSpPr>
            <p:cNvPr id="12" name="Ellipse 11">
              <a:extLst>
                <a:ext uri="{FF2B5EF4-FFF2-40B4-BE49-F238E27FC236}">
                  <a16:creationId xmlns:a16="http://schemas.microsoft.com/office/drawing/2014/main" id="{C905E07C-687A-08A5-78E4-B14F20B5A1AF}"/>
                </a:ext>
              </a:extLst>
            </p:cNvPr>
            <p:cNvSpPr>
              <a:spLocks noChangeAspect="1"/>
            </p:cNvSpPr>
            <p:nvPr/>
          </p:nvSpPr>
          <p:spPr>
            <a:xfrm>
              <a:off x="4077872" y="5497418"/>
              <a:ext cx="156632" cy="144000"/>
            </a:xfrm>
            <a:prstGeom prst="ellipse">
              <a:avLst/>
            </a:prstGeom>
            <a:solidFill>
              <a:schemeClr val="accent2"/>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4" name="ZoneTexte 13">
              <a:extLst>
                <a:ext uri="{FF2B5EF4-FFF2-40B4-BE49-F238E27FC236}">
                  <a16:creationId xmlns:a16="http://schemas.microsoft.com/office/drawing/2014/main" id="{A9992C23-201B-ED1B-1259-5889553E0C51}"/>
                </a:ext>
              </a:extLst>
            </p:cNvPr>
            <p:cNvSpPr txBox="1"/>
            <p:nvPr/>
          </p:nvSpPr>
          <p:spPr>
            <a:xfrm>
              <a:off x="4271398" y="5454941"/>
              <a:ext cx="1647113" cy="212382"/>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PA</a:t>
              </a:r>
            </a:p>
          </p:txBody>
        </p:sp>
      </p:grpSp>
      <p:grpSp>
        <p:nvGrpSpPr>
          <p:cNvPr id="18" name="Groupe 17">
            <a:extLst>
              <a:ext uri="{FF2B5EF4-FFF2-40B4-BE49-F238E27FC236}">
                <a16:creationId xmlns:a16="http://schemas.microsoft.com/office/drawing/2014/main" id="{1C8D37BC-AD71-BA0D-9D41-696EEDF6D490}"/>
              </a:ext>
            </a:extLst>
          </p:cNvPr>
          <p:cNvGrpSpPr/>
          <p:nvPr/>
        </p:nvGrpSpPr>
        <p:grpSpPr>
          <a:xfrm>
            <a:off x="7867585" y="1361108"/>
            <a:ext cx="1860221" cy="279740"/>
            <a:chOff x="5006228" y="5450741"/>
            <a:chExt cx="1860221" cy="279740"/>
          </a:xfrm>
        </p:grpSpPr>
        <p:sp>
          <p:nvSpPr>
            <p:cNvPr id="19" name="Ellipse 18">
              <a:extLst>
                <a:ext uri="{FF2B5EF4-FFF2-40B4-BE49-F238E27FC236}">
                  <a16:creationId xmlns:a16="http://schemas.microsoft.com/office/drawing/2014/main" id="{415C6D79-A418-7894-F07F-5959D47B9827}"/>
                </a:ext>
              </a:extLst>
            </p:cNvPr>
            <p:cNvSpPr>
              <a:spLocks noChangeAspect="1"/>
            </p:cNvSpPr>
            <p:nvPr/>
          </p:nvSpPr>
          <p:spPr>
            <a:xfrm>
              <a:off x="5006228" y="5523501"/>
              <a:ext cx="156632" cy="144000"/>
            </a:xfrm>
            <a:prstGeom prst="ellipse">
              <a:avLst/>
            </a:prstGeom>
            <a:solidFill>
              <a:srgbClr val="21A5FF"/>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20" name="ZoneTexte 19">
              <a:extLst>
                <a:ext uri="{FF2B5EF4-FFF2-40B4-BE49-F238E27FC236}">
                  <a16:creationId xmlns:a16="http://schemas.microsoft.com/office/drawing/2014/main" id="{BDE7FED8-C26D-0557-1412-63422EBCF746}"/>
                </a:ext>
              </a:extLst>
            </p:cNvPr>
            <p:cNvSpPr txBox="1"/>
            <p:nvPr/>
          </p:nvSpPr>
          <p:spPr>
            <a:xfrm>
              <a:off x="5207161" y="5450741"/>
              <a:ext cx="1659288" cy="279740"/>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000" b="0" i="0" u="none" strike="noStrike" kern="1200" cap="none" spc="0" normalizeH="0" baseline="0" noProof="0">
                  <a:ln>
                    <a:noFill/>
                  </a:ln>
                  <a:solidFill>
                    <a:srgbClr val="000000"/>
                  </a:solidFill>
                  <a:effectLst/>
                  <a:uLnTx/>
                  <a:uFillTx/>
                  <a:latin typeface="Arial"/>
                  <a:ea typeface="+mn-ea"/>
                  <a:cs typeface="+mn-cs"/>
                </a:rPr>
                <a:t>Secteur PH avec DO</a:t>
              </a:r>
            </a:p>
          </p:txBody>
        </p:sp>
      </p:grpSp>
      <p:sp>
        <p:nvSpPr>
          <p:cNvPr id="32" name="Exchange5" descr="{&quot;Key&quot;:&quot;POWER_USER_SHAPE_ICON&quot;,&quot;Value&quot;:&quot;POWER_USER_SHAPE_ICON_STYLE_1&quot;}">
            <a:extLst>
              <a:ext uri="{FF2B5EF4-FFF2-40B4-BE49-F238E27FC236}">
                <a16:creationId xmlns:a16="http://schemas.microsoft.com/office/drawing/2014/main" id="{496B11C8-5CB0-7890-A65B-101BA648EB73}"/>
              </a:ext>
            </a:extLst>
          </p:cNvPr>
          <p:cNvSpPr>
            <a:spLocks noChangeAspect="1"/>
          </p:cNvSpPr>
          <p:nvPr/>
        </p:nvSpPr>
        <p:spPr>
          <a:xfrm>
            <a:off x="4807439" y="1181144"/>
            <a:ext cx="503440" cy="406121"/>
          </a:xfrm>
          <a:custGeom>
            <a:avLst/>
            <a:gdLst>
              <a:gd name="connsiteX0" fmla="*/ 903002 w 1446309"/>
              <a:gd name="connsiteY0" fmla="*/ 0 h 1166725"/>
              <a:gd name="connsiteX1" fmla="*/ 1446309 w 1446309"/>
              <a:gd name="connsiteY1" fmla="*/ 387009 h 1166725"/>
              <a:gd name="connsiteX2" fmla="*/ 1446309 w 1446309"/>
              <a:gd name="connsiteY2" fmla="*/ 397170 h 1166725"/>
              <a:gd name="connsiteX3" fmla="*/ 1437975 w 1446309"/>
              <a:gd name="connsiteY3" fmla="*/ 405665 h 1166725"/>
              <a:gd name="connsiteX4" fmla="*/ 907465 w 1446309"/>
              <a:gd name="connsiteY4" fmla="*/ 783964 h 1166725"/>
              <a:gd name="connsiteX5" fmla="*/ 885206 w 1446309"/>
              <a:gd name="connsiteY5" fmla="*/ 771598 h 1166725"/>
              <a:gd name="connsiteX6" fmla="*/ 885367 w 1446309"/>
              <a:gd name="connsiteY6" fmla="*/ 597987 h 1166725"/>
              <a:gd name="connsiteX7" fmla="*/ 883915 w 1446309"/>
              <a:gd name="connsiteY7" fmla="*/ 596535 h 1166725"/>
              <a:gd name="connsiteX8" fmla="*/ 548092 w 1446309"/>
              <a:gd name="connsiteY8" fmla="*/ 596535 h 1166725"/>
              <a:gd name="connsiteX9" fmla="*/ 533199 w 1446309"/>
              <a:gd name="connsiteY9" fmla="*/ 581642 h 1166725"/>
              <a:gd name="connsiteX10" fmla="*/ 533199 w 1446309"/>
              <a:gd name="connsiteY10" fmla="*/ 422118 h 1166725"/>
              <a:gd name="connsiteX11" fmla="*/ 530349 w 1446309"/>
              <a:gd name="connsiteY11" fmla="*/ 420666 h 1166725"/>
              <a:gd name="connsiteX12" fmla="*/ 38066 w 1446309"/>
              <a:gd name="connsiteY12" fmla="*/ 771705 h 1166725"/>
              <a:gd name="connsiteX13" fmla="*/ 37643 w 1446309"/>
              <a:gd name="connsiteY13" fmla="*/ 774024 h 1166725"/>
              <a:gd name="connsiteX14" fmla="*/ 38066 w 1446309"/>
              <a:gd name="connsiteY14" fmla="*/ 774447 h 1166725"/>
              <a:gd name="connsiteX15" fmla="*/ 531747 w 1446309"/>
              <a:gd name="connsiteY15" fmla="*/ 1125970 h 1166725"/>
              <a:gd name="connsiteX16" fmla="*/ 533024 w 1446309"/>
              <a:gd name="connsiteY16" fmla="*/ 1125770 h 1166725"/>
              <a:gd name="connsiteX17" fmla="*/ 533199 w 1446309"/>
              <a:gd name="connsiteY17" fmla="*/ 1125271 h 1166725"/>
              <a:gd name="connsiteX18" fmla="*/ 533199 w 1446309"/>
              <a:gd name="connsiteY18" fmla="*/ 963704 h 1166725"/>
              <a:gd name="connsiteX19" fmla="*/ 547232 w 1446309"/>
              <a:gd name="connsiteY19" fmla="*/ 949671 h 1166725"/>
              <a:gd name="connsiteX20" fmla="*/ 897787 w 1446309"/>
              <a:gd name="connsiteY20" fmla="*/ 949671 h 1166725"/>
              <a:gd name="connsiteX21" fmla="*/ 912196 w 1446309"/>
              <a:gd name="connsiteY21" fmla="*/ 964349 h 1166725"/>
              <a:gd name="connsiteX22" fmla="*/ 912142 w 1446309"/>
              <a:gd name="connsiteY22" fmla="*/ 964887 h 1166725"/>
              <a:gd name="connsiteX23" fmla="*/ 897894 w 1446309"/>
              <a:gd name="connsiteY23" fmla="*/ 976500 h 1166725"/>
              <a:gd name="connsiteX24" fmla="*/ 563200 w 1446309"/>
              <a:gd name="connsiteY24" fmla="*/ 976500 h 1166725"/>
              <a:gd name="connsiteX25" fmla="*/ 560512 w 1446309"/>
              <a:gd name="connsiteY25" fmla="*/ 979243 h 1166725"/>
              <a:gd name="connsiteX26" fmla="*/ 560136 w 1446309"/>
              <a:gd name="connsiteY26" fmla="*/ 1146509 h 1166725"/>
              <a:gd name="connsiteX27" fmla="*/ 550189 w 1446309"/>
              <a:gd name="connsiteY27" fmla="*/ 1166725 h 1166725"/>
              <a:gd name="connsiteX28" fmla="*/ 542823 w 1446309"/>
              <a:gd name="connsiteY28" fmla="*/ 1166725 h 1166725"/>
              <a:gd name="connsiteX29" fmla="*/ 4301 w 1446309"/>
              <a:gd name="connsiteY29" fmla="*/ 783373 h 1166725"/>
              <a:gd name="connsiteX30" fmla="*/ 0 w 1446309"/>
              <a:gd name="connsiteY30" fmla="*/ 776706 h 1166725"/>
              <a:gd name="connsiteX31" fmla="*/ 0 w 1446309"/>
              <a:gd name="connsiteY31" fmla="*/ 766167 h 1166725"/>
              <a:gd name="connsiteX32" fmla="*/ 539167 w 1446309"/>
              <a:gd name="connsiteY32" fmla="*/ 381363 h 1166725"/>
              <a:gd name="connsiteX33" fmla="*/ 555404 w 1446309"/>
              <a:gd name="connsiteY33" fmla="*/ 382976 h 1166725"/>
              <a:gd name="connsiteX34" fmla="*/ 560082 w 1446309"/>
              <a:gd name="connsiteY34" fmla="*/ 403300 h 1166725"/>
              <a:gd name="connsiteX35" fmla="*/ 560512 w 1446309"/>
              <a:gd name="connsiteY35" fmla="*/ 566964 h 1166725"/>
              <a:gd name="connsiteX36" fmla="*/ 563254 w 1446309"/>
              <a:gd name="connsiteY36" fmla="*/ 569652 h 1166725"/>
              <a:gd name="connsiteX37" fmla="*/ 897518 w 1446309"/>
              <a:gd name="connsiteY37" fmla="*/ 569652 h 1166725"/>
              <a:gd name="connsiteX38" fmla="*/ 912196 w 1446309"/>
              <a:gd name="connsiteY38" fmla="*/ 584384 h 1166725"/>
              <a:gd name="connsiteX39" fmla="*/ 912196 w 1446309"/>
              <a:gd name="connsiteY39" fmla="*/ 744661 h 1166725"/>
              <a:gd name="connsiteX40" fmla="*/ 914562 w 1446309"/>
              <a:gd name="connsiteY40" fmla="*/ 745844 h 1166725"/>
              <a:gd name="connsiteX41" fmla="*/ 1406683 w 1446309"/>
              <a:gd name="connsiteY41" fmla="*/ 394966 h 1166725"/>
              <a:gd name="connsiteX42" fmla="*/ 1406683 w 1446309"/>
              <a:gd name="connsiteY42" fmla="*/ 391310 h 1166725"/>
              <a:gd name="connsiteX43" fmla="*/ 913755 w 1446309"/>
              <a:gd name="connsiteY43" fmla="*/ 40271 h 1166725"/>
              <a:gd name="connsiteX44" fmla="*/ 912353 w 1446309"/>
              <a:gd name="connsiteY44" fmla="*/ 40533 h 1166725"/>
              <a:gd name="connsiteX45" fmla="*/ 912196 w 1446309"/>
              <a:gd name="connsiteY45" fmla="*/ 41077 h 1166725"/>
              <a:gd name="connsiteX46" fmla="*/ 912196 w 1446309"/>
              <a:gd name="connsiteY46" fmla="*/ 202322 h 1166725"/>
              <a:gd name="connsiteX47" fmla="*/ 897948 w 1446309"/>
              <a:gd name="connsiteY47" fmla="*/ 216570 h 1166725"/>
              <a:gd name="connsiteX48" fmla="*/ 548146 w 1446309"/>
              <a:gd name="connsiteY48" fmla="*/ 216462 h 1166725"/>
              <a:gd name="connsiteX49" fmla="*/ 534704 w 1446309"/>
              <a:gd name="connsiteY49" fmla="*/ 203344 h 1166725"/>
              <a:gd name="connsiteX50" fmla="*/ 534704 w 1446309"/>
              <a:gd name="connsiteY50" fmla="*/ 202806 h 1166725"/>
              <a:gd name="connsiteX51" fmla="*/ 547124 w 1446309"/>
              <a:gd name="connsiteY51" fmla="*/ 189687 h 1166725"/>
              <a:gd name="connsiteX52" fmla="*/ 882679 w 1446309"/>
              <a:gd name="connsiteY52" fmla="*/ 189687 h 1166725"/>
              <a:gd name="connsiteX53" fmla="*/ 885206 w 1446309"/>
              <a:gd name="connsiteY53" fmla="*/ 187160 h 1166725"/>
              <a:gd name="connsiteX54" fmla="*/ 884883 w 1446309"/>
              <a:gd name="connsiteY54" fmla="*/ 16237 h 1166725"/>
              <a:gd name="connsiteX55" fmla="*/ 895099 w 1446309"/>
              <a:gd name="connsiteY55" fmla="*/ 0 h 1166725"/>
              <a:gd name="connsiteX56" fmla="*/ 903002 w 1446309"/>
              <a:gd name="connsiteY56" fmla="*/ 0 h 11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46309" h="1166725">
                <a:moveTo>
                  <a:pt x="903002" y="0"/>
                </a:moveTo>
                <a:lnTo>
                  <a:pt x="1446309" y="387009"/>
                </a:lnTo>
                <a:lnTo>
                  <a:pt x="1446309" y="397170"/>
                </a:lnTo>
                <a:cubicBezTo>
                  <a:pt x="1442259" y="401758"/>
                  <a:pt x="1439481" y="404590"/>
                  <a:pt x="1437975" y="405665"/>
                </a:cubicBezTo>
                <a:cubicBezTo>
                  <a:pt x="1131222" y="624386"/>
                  <a:pt x="954385" y="750486"/>
                  <a:pt x="907465" y="783964"/>
                </a:cubicBezTo>
                <a:cubicBezTo>
                  <a:pt x="897088" y="791384"/>
                  <a:pt x="884829" y="783588"/>
                  <a:pt x="885206" y="771598"/>
                </a:cubicBezTo>
                <a:cubicBezTo>
                  <a:pt x="885277" y="768945"/>
                  <a:pt x="885331" y="711075"/>
                  <a:pt x="885367" y="597987"/>
                </a:cubicBezTo>
                <a:cubicBezTo>
                  <a:pt x="885367" y="597185"/>
                  <a:pt x="884717" y="596535"/>
                  <a:pt x="883915" y="596535"/>
                </a:cubicBezTo>
                <a:lnTo>
                  <a:pt x="548092" y="596535"/>
                </a:lnTo>
                <a:cubicBezTo>
                  <a:pt x="539867" y="596535"/>
                  <a:pt x="533199" y="589867"/>
                  <a:pt x="533199" y="581642"/>
                </a:cubicBezTo>
                <a:lnTo>
                  <a:pt x="533199" y="422118"/>
                </a:lnTo>
                <a:cubicBezTo>
                  <a:pt x="533199" y="419788"/>
                  <a:pt x="532249" y="419304"/>
                  <a:pt x="530349" y="420666"/>
                </a:cubicBezTo>
                <a:lnTo>
                  <a:pt x="38066" y="771705"/>
                </a:lnTo>
                <a:cubicBezTo>
                  <a:pt x="37309" y="772229"/>
                  <a:pt x="37120" y="773267"/>
                  <a:pt x="37643" y="774024"/>
                </a:cubicBezTo>
                <a:cubicBezTo>
                  <a:pt x="37758" y="774190"/>
                  <a:pt x="37901" y="774333"/>
                  <a:pt x="38066" y="774447"/>
                </a:cubicBezTo>
                <a:lnTo>
                  <a:pt x="531747" y="1125970"/>
                </a:lnTo>
                <a:cubicBezTo>
                  <a:pt x="532155" y="1126268"/>
                  <a:pt x="532727" y="1126178"/>
                  <a:pt x="533024" y="1125770"/>
                </a:cubicBezTo>
                <a:cubicBezTo>
                  <a:pt x="533130" y="1125625"/>
                  <a:pt x="533191" y="1125451"/>
                  <a:pt x="533199" y="1125271"/>
                </a:cubicBezTo>
                <a:lnTo>
                  <a:pt x="533199" y="963704"/>
                </a:lnTo>
                <a:cubicBezTo>
                  <a:pt x="533199" y="955954"/>
                  <a:pt x="539482" y="949671"/>
                  <a:pt x="547232" y="949671"/>
                </a:cubicBezTo>
                <a:lnTo>
                  <a:pt x="897787" y="949671"/>
                </a:lnTo>
                <a:cubicBezTo>
                  <a:pt x="906103" y="949671"/>
                  <a:pt x="910906" y="954564"/>
                  <a:pt x="912196" y="964349"/>
                </a:cubicBezTo>
                <a:cubicBezTo>
                  <a:pt x="912196" y="964529"/>
                  <a:pt x="912178" y="964708"/>
                  <a:pt x="912142" y="964887"/>
                </a:cubicBezTo>
                <a:cubicBezTo>
                  <a:pt x="909347" y="972629"/>
                  <a:pt x="904597" y="976500"/>
                  <a:pt x="897894" y="976500"/>
                </a:cubicBezTo>
                <a:lnTo>
                  <a:pt x="563200" y="976500"/>
                </a:lnTo>
                <a:cubicBezTo>
                  <a:pt x="561408" y="976500"/>
                  <a:pt x="560512" y="977414"/>
                  <a:pt x="560512" y="979243"/>
                </a:cubicBezTo>
                <a:cubicBezTo>
                  <a:pt x="559867" y="1072473"/>
                  <a:pt x="559741" y="1128228"/>
                  <a:pt x="560136" y="1146509"/>
                </a:cubicBezTo>
                <a:cubicBezTo>
                  <a:pt x="560351" y="1156223"/>
                  <a:pt x="557035" y="1162961"/>
                  <a:pt x="550189" y="1166725"/>
                </a:cubicBezTo>
                <a:lnTo>
                  <a:pt x="542823" y="1166725"/>
                </a:lnTo>
                <a:cubicBezTo>
                  <a:pt x="363387" y="1039084"/>
                  <a:pt x="183880" y="911300"/>
                  <a:pt x="4301" y="783373"/>
                </a:cubicBezTo>
                <a:cubicBezTo>
                  <a:pt x="2868" y="782333"/>
                  <a:pt x="1434" y="780111"/>
                  <a:pt x="0" y="776706"/>
                </a:cubicBezTo>
                <a:lnTo>
                  <a:pt x="0" y="766167"/>
                </a:lnTo>
                <a:lnTo>
                  <a:pt x="539167" y="381363"/>
                </a:lnTo>
                <a:cubicBezTo>
                  <a:pt x="544194" y="377792"/>
                  <a:pt x="551108" y="378479"/>
                  <a:pt x="555404" y="382976"/>
                </a:cubicBezTo>
                <a:cubicBezTo>
                  <a:pt x="561103" y="389052"/>
                  <a:pt x="560136" y="395342"/>
                  <a:pt x="560082" y="403300"/>
                </a:cubicBezTo>
                <a:cubicBezTo>
                  <a:pt x="559831" y="485705"/>
                  <a:pt x="559974" y="540260"/>
                  <a:pt x="560512" y="566964"/>
                </a:cubicBezTo>
                <a:cubicBezTo>
                  <a:pt x="560548" y="568756"/>
                  <a:pt x="561462" y="569652"/>
                  <a:pt x="563254" y="569652"/>
                </a:cubicBezTo>
                <a:lnTo>
                  <a:pt x="897518" y="569652"/>
                </a:lnTo>
                <a:cubicBezTo>
                  <a:pt x="905625" y="569652"/>
                  <a:pt x="912196" y="576248"/>
                  <a:pt x="912196" y="584384"/>
                </a:cubicBezTo>
                <a:lnTo>
                  <a:pt x="912196" y="744661"/>
                </a:lnTo>
                <a:cubicBezTo>
                  <a:pt x="912196" y="746597"/>
                  <a:pt x="912985" y="746991"/>
                  <a:pt x="914562" y="745844"/>
                </a:cubicBezTo>
                <a:lnTo>
                  <a:pt x="1406683" y="394966"/>
                </a:lnTo>
                <a:cubicBezTo>
                  <a:pt x="1408404" y="393747"/>
                  <a:pt x="1408404" y="392529"/>
                  <a:pt x="1406683" y="391310"/>
                </a:cubicBezTo>
                <a:lnTo>
                  <a:pt x="913755" y="40271"/>
                </a:lnTo>
                <a:cubicBezTo>
                  <a:pt x="913281" y="39970"/>
                  <a:pt x="912653" y="40087"/>
                  <a:pt x="912353" y="40533"/>
                </a:cubicBezTo>
                <a:cubicBezTo>
                  <a:pt x="912244" y="40693"/>
                  <a:pt x="912190" y="40883"/>
                  <a:pt x="912196" y="41077"/>
                </a:cubicBezTo>
                <a:lnTo>
                  <a:pt x="912196" y="202322"/>
                </a:lnTo>
                <a:cubicBezTo>
                  <a:pt x="912196" y="210191"/>
                  <a:pt x="905817" y="216570"/>
                  <a:pt x="897948" y="216570"/>
                </a:cubicBezTo>
                <a:lnTo>
                  <a:pt x="548146" y="216462"/>
                </a:lnTo>
                <a:cubicBezTo>
                  <a:pt x="538826" y="216462"/>
                  <a:pt x="534346" y="212089"/>
                  <a:pt x="534704" y="203344"/>
                </a:cubicBezTo>
                <a:cubicBezTo>
                  <a:pt x="534704" y="203057"/>
                  <a:pt x="534704" y="202878"/>
                  <a:pt x="534704" y="202806"/>
                </a:cubicBezTo>
                <a:cubicBezTo>
                  <a:pt x="534633" y="194060"/>
                  <a:pt x="538773" y="189687"/>
                  <a:pt x="547124" y="189687"/>
                </a:cubicBezTo>
                <a:lnTo>
                  <a:pt x="882679" y="189687"/>
                </a:lnTo>
                <a:cubicBezTo>
                  <a:pt x="884327" y="189687"/>
                  <a:pt x="885170" y="188845"/>
                  <a:pt x="885206" y="187160"/>
                </a:cubicBezTo>
                <a:cubicBezTo>
                  <a:pt x="885600" y="141530"/>
                  <a:pt x="885492" y="84556"/>
                  <a:pt x="884883" y="16237"/>
                </a:cubicBezTo>
                <a:cubicBezTo>
                  <a:pt x="884847" y="8495"/>
                  <a:pt x="888252" y="3083"/>
                  <a:pt x="895099" y="0"/>
                </a:cubicBezTo>
                <a:lnTo>
                  <a:pt x="903002" y="0"/>
                </a:lnTo>
                <a:close/>
              </a:path>
            </a:pathLst>
          </a:custGeom>
          <a:solidFill>
            <a:schemeClr val="accent1"/>
          </a:solidFill>
          <a:ln w="5347"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D35D29EE-ACE4-99DC-E240-C18AD4B3C1F4}"/>
              </a:ext>
            </a:extLst>
          </p:cNvPr>
          <p:cNvPicPr>
            <a:picLocks noChangeAspect="1"/>
          </p:cNvPicPr>
          <p:nvPr/>
        </p:nvPicPr>
        <p:blipFill>
          <a:blip r:embed="rId7"/>
          <a:srcRect t="1178" b="-4951"/>
          <a:stretch>
            <a:fillRect/>
          </a:stretch>
        </p:blipFill>
        <p:spPr>
          <a:xfrm>
            <a:off x="10250081" y="205118"/>
            <a:ext cx="849328" cy="963663"/>
          </a:xfrm>
          <a:prstGeom prst="rect">
            <a:avLst/>
          </a:prstGeom>
        </p:spPr>
      </p:pic>
      <p:pic>
        <p:nvPicPr>
          <p:cNvPr id="33" name="Image 32">
            <a:extLst>
              <a:ext uri="{FF2B5EF4-FFF2-40B4-BE49-F238E27FC236}">
                <a16:creationId xmlns:a16="http://schemas.microsoft.com/office/drawing/2014/main" id="{CE46C1B4-4608-6BDD-DC6B-1847AAC74B10}"/>
              </a:ext>
            </a:extLst>
          </p:cNvPr>
          <p:cNvPicPr>
            <a:picLocks noChangeAspect="1"/>
          </p:cNvPicPr>
          <p:nvPr/>
        </p:nvPicPr>
        <p:blipFill>
          <a:blip r:embed="rId8"/>
          <a:stretch>
            <a:fillRect/>
          </a:stretch>
        </p:blipFill>
        <p:spPr>
          <a:xfrm>
            <a:off x="6287698" y="1758578"/>
            <a:ext cx="2276475" cy="4098925"/>
          </a:xfrm>
          <a:prstGeom prst="rect">
            <a:avLst/>
          </a:prstGeom>
        </p:spPr>
      </p:pic>
      <p:pic>
        <p:nvPicPr>
          <p:cNvPr id="36" name="Image 35">
            <a:extLst>
              <a:ext uri="{FF2B5EF4-FFF2-40B4-BE49-F238E27FC236}">
                <a16:creationId xmlns:a16="http://schemas.microsoft.com/office/drawing/2014/main" id="{C9A52FCB-50D8-8838-E40E-EF77A855C5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02308" y="1787102"/>
            <a:ext cx="2736285" cy="4098926"/>
          </a:xfrm>
          <a:prstGeom prst="rect">
            <a:avLst/>
          </a:prstGeom>
          <a:noFill/>
          <a:ln>
            <a:noFill/>
          </a:ln>
        </p:spPr>
      </p:pic>
      <p:sp>
        <p:nvSpPr>
          <p:cNvPr id="38" name="ZoneTexte 37">
            <a:extLst>
              <a:ext uri="{FF2B5EF4-FFF2-40B4-BE49-F238E27FC236}">
                <a16:creationId xmlns:a16="http://schemas.microsoft.com/office/drawing/2014/main" id="{940151AF-ACCF-86FE-B70B-8C34CE786DF3}"/>
              </a:ext>
            </a:extLst>
          </p:cNvPr>
          <p:cNvSpPr txBox="1"/>
          <p:nvPr/>
        </p:nvSpPr>
        <p:spPr>
          <a:xfrm>
            <a:off x="6030307" y="5945495"/>
            <a:ext cx="2736926" cy="461665"/>
          </a:xfrm>
          <a:prstGeom prst="rect">
            <a:avLst/>
          </a:prstGeom>
          <a:noFill/>
          <a:ln w="6350">
            <a:noFill/>
            <a:miter lim="800000"/>
          </a:ln>
        </p:spPr>
        <p:txBody>
          <a:bodyPr wrap="square">
            <a:spAutoFit/>
          </a:bodyPr>
          <a:lstStyle/>
          <a:p>
            <a:pPr algn="ctr"/>
            <a:r>
              <a:rPr lang="fr-FR" sz="1200" i="1"/>
              <a:t>Exemple possible d’implémentation de la fonctionnalité</a:t>
            </a:r>
          </a:p>
        </p:txBody>
      </p:sp>
      <p:sp>
        <p:nvSpPr>
          <p:cNvPr id="39" name="ZoneTexte 38">
            <a:extLst>
              <a:ext uri="{FF2B5EF4-FFF2-40B4-BE49-F238E27FC236}">
                <a16:creationId xmlns:a16="http://schemas.microsoft.com/office/drawing/2014/main" id="{E041D0A9-C612-F8B4-5D7A-369025BAA392}"/>
              </a:ext>
            </a:extLst>
          </p:cNvPr>
          <p:cNvSpPr txBox="1"/>
          <p:nvPr/>
        </p:nvSpPr>
        <p:spPr>
          <a:xfrm>
            <a:off x="8843040" y="5903161"/>
            <a:ext cx="2945824" cy="646331"/>
          </a:xfrm>
          <a:prstGeom prst="rect">
            <a:avLst/>
          </a:prstGeom>
          <a:noFill/>
          <a:ln w="6350">
            <a:noFill/>
            <a:miter lim="800000"/>
          </a:ln>
        </p:spPr>
        <p:txBody>
          <a:bodyPr wrap="square">
            <a:spAutoFit/>
          </a:bodyPr>
          <a:lstStyle/>
          <a:p>
            <a:pPr algn="ctr"/>
            <a:r>
              <a:rPr lang="fr-FR" sz="1200" i="1"/>
              <a:t>Exemple possible du PDF « Attestation d’identité qualifiée concernant un prélèvement externe »</a:t>
            </a:r>
          </a:p>
        </p:txBody>
      </p:sp>
      <p:pic>
        <p:nvPicPr>
          <p:cNvPr id="3" name="Image 2">
            <a:extLst>
              <a:ext uri="{FF2B5EF4-FFF2-40B4-BE49-F238E27FC236}">
                <a16:creationId xmlns:a16="http://schemas.microsoft.com/office/drawing/2014/main" id="{95A7795A-6A3E-6A54-CE69-DF04BD626A36}"/>
              </a:ext>
            </a:extLst>
          </p:cNvPr>
          <p:cNvPicPr>
            <a:picLocks noChangeAspect="1"/>
          </p:cNvPicPr>
          <p:nvPr/>
        </p:nvPicPr>
        <p:blipFill>
          <a:blip r:embed="rId10"/>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67045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71428-6D40-AA0A-2B41-F8E4D89D07CD}"/>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99EB8CFB-72EC-D457-6E90-D2DA2888D84A}"/>
              </a:ext>
            </a:extLst>
          </p:cNvPr>
          <p:cNvSpPr/>
          <p:nvPr/>
        </p:nvSpPr>
        <p:spPr>
          <a:xfrm>
            <a:off x="279219" y="2097193"/>
            <a:ext cx="11633562" cy="1703440"/>
          </a:xfrm>
          <a:prstGeom prst="rect">
            <a:avLst/>
          </a:prstGeom>
          <a:solidFill>
            <a:srgbClr val="D6E0F2">
              <a:alpha val="45000"/>
            </a:srgbClr>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60" name="Title 1">
            <a:extLst>
              <a:ext uri="{FF2B5EF4-FFF2-40B4-BE49-F238E27FC236}">
                <a16:creationId xmlns:a16="http://schemas.microsoft.com/office/drawing/2014/main" id="{2FA4C335-8CDC-1216-DD0C-E6B4A9FDD59E}"/>
              </a:ext>
            </a:extLst>
          </p:cNvPr>
          <p:cNvSpPr>
            <a:spLocks noGrp="1"/>
          </p:cNvSpPr>
          <p:nvPr>
            <p:ph type="title"/>
          </p:nvPr>
        </p:nvSpPr>
        <p:spPr>
          <a:xfrm>
            <a:off x="280017" y="276615"/>
            <a:ext cx="9028369" cy="684677"/>
          </a:xfrm>
        </p:spPr>
        <p:txBody>
          <a:bodyPr anchor="ctr"/>
          <a:lstStyle/>
          <a:p>
            <a:r>
              <a:rPr lang="fr-FR" sz="2400">
                <a:solidFill>
                  <a:srgbClr val="4472C4"/>
                </a:solidFill>
              </a:rPr>
              <a:t>Autres fonctionnalités spécifiques au secteur médico-social</a:t>
            </a:r>
            <a:endParaRPr lang="fr-FR" sz="2400" b="0">
              <a:solidFill>
                <a:schemeClr val="bg1">
                  <a:lumMod val="50000"/>
                </a:schemeClr>
              </a:solidFill>
            </a:endParaRPr>
          </a:p>
        </p:txBody>
      </p:sp>
      <p:pic>
        <p:nvPicPr>
          <p:cNvPr id="6" name="Image 5">
            <a:extLst>
              <a:ext uri="{FF2B5EF4-FFF2-40B4-BE49-F238E27FC236}">
                <a16:creationId xmlns:a16="http://schemas.microsoft.com/office/drawing/2014/main" id="{F9605B5C-0552-AFBC-722D-CE8A3996A700}"/>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DBDEA4B1-1B8F-E89A-C410-237FB8513A15}"/>
              </a:ext>
            </a:extLst>
          </p:cNvPr>
          <p:cNvSpPr txBox="1"/>
          <p:nvPr/>
        </p:nvSpPr>
        <p:spPr>
          <a:xfrm>
            <a:off x="360035" y="2184340"/>
            <a:ext cx="11528505" cy="1518420"/>
          </a:xfrm>
          <a:prstGeom prst="rect">
            <a:avLst/>
          </a:prstGeom>
          <a:noFill/>
          <a:ln w="6350">
            <a:noFill/>
            <a:miter lim="800000"/>
          </a:ln>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a:lnSpc>
                <a:spcPts val="1600"/>
              </a:lnSpc>
              <a:spcAft>
                <a:spcPts val="600"/>
              </a:spcAft>
            </a:pPr>
            <a:r>
              <a:rPr lang="fr-FR" sz="1200">
                <a:ea typeface="Calibri"/>
                <a:cs typeface="Calibri"/>
              </a:rPr>
              <a:t>Ce chantier répond aux </a:t>
            </a:r>
            <a:r>
              <a:rPr lang="fr-FR" sz="1200" b="1">
                <a:solidFill>
                  <a:schemeClr val="accent1"/>
                </a:solidFill>
                <a:ea typeface="Calibri"/>
                <a:cs typeface="Calibri"/>
              </a:rPr>
              <a:t>besoins et aux constats issus des travaux des priorisations des sujets Vague 2 </a:t>
            </a:r>
            <a:r>
              <a:rPr lang="fr-FR" sz="1200">
                <a:ea typeface="Calibri"/>
                <a:cs typeface="Calibri"/>
              </a:rPr>
              <a:t>: tout au long du parcours des jeunes accompagnés, de nombreux échanges existent entre les ESSMS et les Conseils Départementaux. Cependant ces échanges sont principalement oraux, téléphoniques, par mails non sécurisés. Dans certains cas, l’information ne circule pas suffisamment pour une gestion fluide du parcours.</a:t>
            </a:r>
          </a:p>
          <a:p>
            <a:pPr algn="just">
              <a:lnSpc>
                <a:spcPts val="1600"/>
              </a:lnSpc>
              <a:spcAft>
                <a:spcPts val="600"/>
              </a:spcAft>
            </a:pPr>
            <a:r>
              <a:rPr lang="fr-FR" sz="1200">
                <a:ea typeface="Calibri"/>
                <a:cs typeface="Calibri"/>
              </a:rPr>
              <a:t>Principaux cas d’usages retenus pour l’échange et le partage d’information avec les départements :</a:t>
            </a:r>
          </a:p>
          <a:p>
            <a:pPr marL="171450" indent="-171450" algn="just">
              <a:lnSpc>
                <a:spcPts val="1600"/>
              </a:lnSpc>
              <a:spcAft>
                <a:spcPts val="600"/>
              </a:spcAft>
              <a:buFont typeface="Arial" panose="020B0604020202020204" pitchFamily="34" charset="0"/>
              <a:buChar char="•"/>
            </a:pPr>
            <a:r>
              <a:rPr lang="fr-FR" sz="1200">
                <a:ea typeface="Calibri"/>
                <a:cs typeface="Calibri"/>
              </a:rPr>
              <a:t>Communication auprès des Conseils Départementaux sur le nombre et le type de place disponible au sein d’un ESSMS via la génération d’un fichier au format tableur ;</a:t>
            </a:r>
          </a:p>
          <a:p>
            <a:pPr marL="171450" indent="-171450" algn="just">
              <a:lnSpc>
                <a:spcPts val="1600"/>
              </a:lnSpc>
              <a:spcAft>
                <a:spcPts val="600"/>
              </a:spcAft>
              <a:buFont typeface="Arial" panose="020B0604020202020204" pitchFamily="34" charset="0"/>
              <a:buChar char="•"/>
            </a:pPr>
            <a:r>
              <a:rPr lang="fr-FR" sz="1200">
                <a:ea typeface="Calibri"/>
                <a:cs typeface="Calibri"/>
              </a:rPr>
              <a:t>Fonctionnalité permettant l’archivage des dossiers usagers des jeunes en vue de leur transmission aux Conseils Départementaux.</a:t>
            </a:r>
          </a:p>
        </p:txBody>
      </p:sp>
      <p:pic>
        <p:nvPicPr>
          <p:cNvPr id="35" name="Graphique 34" descr="Mille contour">
            <a:extLst>
              <a:ext uri="{FF2B5EF4-FFF2-40B4-BE49-F238E27FC236}">
                <a16:creationId xmlns:a16="http://schemas.microsoft.com/office/drawing/2014/main" id="{5176FB79-213B-48C5-2399-B1F06EED4A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92232" y="1834317"/>
            <a:ext cx="468000" cy="468000"/>
          </a:xfrm>
          <a:prstGeom prst="rect">
            <a:avLst/>
          </a:prstGeom>
        </p:spPr>
      </p:pic>
      <p:sp>
        <p:nvSpPr>
          <p:cNvPr id="5" name="Ellipse 4">
            <a:extLst>
              <a:ext uri="{FF2B5EF4-FFF2-40B4-BE49-F238E27FC236}">
                <a16:creationId xmlns:a16="http://schemas.microsoft.com/office/drawing/2014/main" id="{CF9B7936-FFE0-74C7-CCD8-9190067450CA}"/>
              </a:ext>
            </a:extLst>
          </p:cNvPr>
          <p:cNvSpPr>
            <a:spLocks noChangeAspect="1"/>
          </p:cNvSpPr>
          <p:nvPr/>
        </p:nvSpPr>
        <p:spPr>
          <a:xfrm>
            <a:off x="10402288" y="1735166"/>
            <a:ext cx="156632" cy="144000"/>
          </a:xfrm>
          <a:prstGeom prst="ellipse">
            <a:avLst/>
          </a:prstGeom>
          <a:solidFill>
            <a:schemeClr val="accent5"/>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3" name="ZoneTexte 12">
            <a:extLst>
              <a:ext uri="{FF2B5EF4-FFF2-40B4-BE49-F238E27FC236}">
                <a16:creationId xmlns:a16="http://schemas.microsoft.com/office/drawing/2014/main" id="{A02C5AD2-3D97-C972-EBE6-89F34094EFF7}"/>
              </a:ext>
            </a:extLst>
          </p:cNvPr>
          <p:cNvSpPr txBox="1"/>
          <p:nvPr/>
        </p:nvSpPr>
        <p:spPr>
          <a:xfrm>
            <a:off x="10615723" y="1720719"/>
            <a:ext cx="1241299" cy="177697"/>
          </a:xfrm>
          <a:prstGeom prst="rect">
            <a:avLst/>
          </a:prstGeom>
          <a:ln w="6350">
            <a:noFill/>
            <a:miter lim="800000"/>
          </a:ln>
        </p:spPr>
        <p:txBody>
          <a:bodyPr vert="horz" wrap="square" lIns="0" tIns="0" rIns="0" bIns="0" rtlCol="0" anchor="ctr">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000000"/>
                </a:solidFill>
                <a:effectLst/>
                <a:uLnTx/>
                <a:uFillTx/>
                <a:latin typeface="Arial"/>
                <a:ea typeface="+mn-ea"/>
                <a:cs typeface="+mn-cs"/>
              </a:rPr>
              <a:t>Secteur PDE</a:t>
            </a:r>
          </a:p>
        </p:txBody>
      </p:sp>
      <p:sp>
        <p:nvSpPr>
          <p:cNvPr id="15" name="Rectangle : coins arrondis 14">
            <a:extLst>
              <a:ext uri="{FF2B5EF4-FFF2-40B4-BE49-F238E27FC236}">
                <a16:creationId xmlns:a16="http://schemas.microsoft.com/office/drawing/2014/main" id="{91624B4F-6637-1344-C991-627E7C1B7D8C}"/>
              </a:ext>
            </a:extLst>
          </p:cNvPr>
          <p:cNvSpPr/>
          <p:nvPr/>
        </p:nvSpPr>
        <p:spPr>
          <a:xfrm>
            <a:off x="8817194" y="1622700"/>
            <a:ext cx="1482105" cy="368932"/>
          </a:xfrm>
          <a:prstGeom prst="round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100" b="1" i="0" u="none" strike="noStrike" kern="1200" cap="none" spc="0" normalizeH="0" baseline="0" noProof="0">
                <a:ln>
                  <a:noFill/>
                </a:ln>
                <a:solidFill>
                  <a:srgbClr val="FFFFFF"/>
                </a:solidFill>
                <a:effectLst/>
                <a:uLnTx/>
                <a:uFillTx/>
                <a:latin typeface="Arial"/>
                <a:ea typeface="+mn-ea"/>
                <a:cs typeface="+mn-cs"/>
              </a:rPr>
              <a:t>Secteur concerné :</a:t>
            </a:r>
          </a:p>
        </p:txBody>
      </p:sp>
      <p:pic>
        <p:nvPicPr>
          <p:cNvPr id="16" name="Image 15">
            <a:extLst>
              <a:ext uri="{FF2B5EF4-FFF2-40B4-BE49-F238E27FC236}">
                <a16:creationId xmlns:a16="http://schemas.microsoft.com/office/drawing/2014/main" id="{5A737355-EBB3-A20C-CCA2-D8FE16A34F46}"/>
              </a:ext>
            </a:extLst>
          </p:cNvPr>
          <p:cNvPicPr>
            <a:picLocks noChangeAspect="1"/>
          </p:cNvPicPr>
          <p:nvPr/>
        </p:nvPicPr>
        <p:blipFill>
          <a:blip r:embed="rId6"/>
          <a:stretch>
            <a:fillRect/>
          </a:stretch>
        </p:blipFill>
        <p:spPr>
          <a:xfrm>
            <a:off x="8497654" y="1394865"/>
            <a:ext cx="406121" cy="406121"/>
          </a:xfrm>
          <a:prstGeom prst="rect">
            <a:avLst/>
          </a:prstGeom>
        </p:spPr>
      </p:pic>
      <p:sp>
        <p:nvSpPr>
          <p:cNvPr id="17" name="ZoneTexte 16">
            <a:extLst>
              <a:ext uri="{FF2B5EF4-FFF2-40B4-BE49-F238E27FC236}">
                <a16:creationId xmlns:a16="http://schemas.microsoft.com/office/drawing/2014/main" id="{354D97A7-D586-17A8-8D75-B1F98057385F}"/>
              </a:ext>
            </a:extLst>
          </p:cNvPr>
          <p:cNvSpPr txBox="1"/>
          <p:nvPr/>
        </p:nvSpPr>
        <p:spPr>
          <a:xfrm>
            <a:off x="291553" y="1639587"/>
            <a:ext cx="5252582" cy="324036"/>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fr-FR" sz="1600" b="1">
                <a:solidFill>
                  <a:schemeClr val="bg1"/>
                </a:solidFill>
                <a:highlight>
                  <a:srgbClr val="4472C4"/>
                </a:highlight>
              </a:rPr>
              <a:t>Articulation avec les SI des Conseils Départementaux</a:t>
            </a:r>
          </a:p>
        </p:txBody>
      </p:sp>
      <p:grpSp>
        <p:nvGrpSpPr>
          <p:cNvPr id="25" name="Exchange4" descr="{&quot;Key&quot;:&quot;POWER_USER_SHAPE_ICON&quot;,&quot;Value&quot;:&quot;POWER_USER_SHAPE_ICON_STYLE_1&quot;}">
            <a:extLst>
              <a:ext uri="{FF2B5EF4-FFF2-40B4-BE49-F238E27FC236}">
                <a16:creationId xmlns:a16="http://schemas.microsoft.com/office/drawing/2014/main" id="{82FA9893-807B-9B05-17CB-D1E496ACF365}"/>
              </a:ext>
            </a:extLst>
          </p:cNvPr>
          <p:cNvGrpSpPr>
            <a:grpSpLocks noChangeAspect="1"/>
          </p:cNvGrpSpPr>
          <p:nvPr/>
        </p:nvGrpSpPr>
        <p:grpSpPr>
          <a:xfrm>
            <a:off x="5608294" y="1580537"/>
            <a:ext cx="406121" cy="408146"/>
            <a:chOff x="7248525" y="1625601"/>
            <a:chExt cx="636588" cy="639762"/>
          </a:xfrm>
          <a:solidFill>
            <a:schemeClr val="accent1"/>
          </a:solidFill>
        </p:grpSpPr>
        <p:sp>
          <p:nvSpPr>
            <p:cNvPr id="28" name="Freeform 144">
              <a:extLst>
                <a:ext uri="{FF2B5EF4-FFF2-40B4-BE49-F238E27FC236}">
                  <a16:creationId xmlns:a16="http://schemas.microsoft.com/office/drawing/2014/main" id="{3405EBD4-1949-2720-BA66-38DED38DB1B5}"/>
                </a:ext>
              </a:extLst>
            </p:cNvPr>
            <p:cNvSpPr>
              <a:spLocks/>
            </p:cNvSpPr>
            <p:nvPr/>
          </p:nvSpPr>
          <p:spPr bwMode="auto">
            <a:xfrm>
              <a:off x="7280275" y="1625601"/>
              <a:ext cx="242888" cy="280988"/>
            </a:xfrm>
            <a:custGeom>
              <a:avLst/>
              <a:gdLst>
                <a:gd name="T0" fmla="*/ 17 w 407"/>
                <a:gd name="T1" fmla="*/ 470 h 470"/>
                <a:gd name="T2" fmla="*/ 33 w 407"/>
                <a:gd name="T3" fmla="*/ 453 h 470"/>
                <a:gd name="T4" fmla="*/ 356 w 407"/>
                <a:gd name="T5" fmla="*/ 93 h 470"/>
                <a:gd name="T6" fmla="*/ 321 w 407"/>
                <a:gd name="T7" fmla="*/ 141 h 470"/>
                <a:gd name="T8" fmla="*/ 325 w 407"/>
                <a:gd name="T9" fmla="*/ 164 h 470"/>
                <a:gd name="T10" fmla="*/ 335 w 407"/>
                <a:gd name="T11" fmla="*/ 167 h 470"/>
                <a:gd name="T12" fmla="*/ 348 w 407"/>
                <a:gd name="T13" fmla="*/ 161 h 470"/>
                <a:gd name="T14" fmla="*/ 404 w 407"/>
                <a:gd name="T15" fmla="*/ 84 h 470"/>
                <a:gd name="T16" fmla="*/ 404 w 407"/>
                <a:gd name="T17" fmla="*/ 82 h 470"/>
                <a:gd name="T18" fmla="*/ 406 w 407"/>
                <a:gd name="T19" fmla="*/ 79 h 470"/>
                <a:gd name="T20" fmla="*/ 406 w 407"/>
                <a:gd name="T21" fmla="*/ 76 h 470"/>
                <a:gd name="T22" fmla="*/ 407 w 407"/>
                <a:gd name="T23" fmla="*/ 74 h 470"/>
                <a:gd name="T24" fmla="*/ 407 w 407"/>
                <a:gd name="T25" fmla="*/ 73 h 470"/>
                <a:gd name="T26" fmla="*/ 406 w 407"/>
                <a:gd name="T27" fmla="*/ 70 h 470"/>
                <a:gd name="T28" fmla="*/ 405 w 407"/>
                <a:gd name="T29" fmla="*/ 66 h 470"/>
                <a:gd name="T30" fmla="*/ 403 w 407"/>
                <a:gd name="T31" fmla="*/ 65 h 470"/>
                <a:gd name="T32" fmla="*/ 400 w 407"/>
                <a:gd name="T33" fmla="*/ 61 h 470"/>
                <a:gd name="T34" fmla="*/ 400 w 407"/>
                <a:gd name="T35" fmla="*/ 61 h 470"/>
                <a:gd name="T36" fmla="*/ 324 w 407"/>
                <a:gd name="T37" fmla="*/ 6 h 470"/>
                <a:gd name="T38" fmla="*/ 301 w 407"/>
                <a:gd name="T39" fmla="*/ 9 h 470"/>
                <a:gd name="T40" fmla="*/ 304 w 407"/>
                <a:gd name="T41" fmla="*/ 32 h 470"/>
                <a:gd name="T42" fmla="*/ 344 w 407"/>
                <a:gd name="T43" fmla="*/ 61 h 470"/>
                <a:gd name="T44" fmla="*/ 0 w 407"/>
                <a:gd name="T45" fmla="*/ 453 h 470"/>
                <a:gd name="T46" fmla="*/ 17 w 407"/>
                <a:gd name="T47"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470">
                  <a:moveTo>
                    <a:pt x="17" y="470"/>
                  </a:moveTo>
                  <a:cubicBezTo>
                    <a:pt x="26" y="470"/>
                    <a:pt x="33" y="463"/>
                    <a:pt x="33" y="453"/>
                  </a:cubicBezTo>
                  <a:cubicBezTo>
                    <a:pt x="33" y="268"/>
                    <a:pt x="175" y="114"/>
                    <a:pt x="356" y="93"/>
                  </a:cubicBezTo>
                  <a:lnTo>
                    <a:pt x="321" y="141"/>
                  </a:lnTo>
                  <a:cubicBezTo>
                    <a:pt x="316" y="148"/>
                    <a:pt x="317" y="159"/>
                    <a:pt x="325" y="164"/>
                  </a:cubicBezTo>
                  <a:cubicBezTo>
                    <a:pt x="328" y="166"/>
                    <a:pt x="331" y="167"/>
                    <a:pt x="335" y="167"/>
                  </a:cubicBezTo>
                  <a:cubicBezTo>
                    <a:pt x="340" y="167"/>
                    <a:pt x="345" y="165"/>
                    <a:pt x="348" y="161"/>
                  </a:cubicBezTo>
                  <a:lnTo>
                    <a:pt x="404" y="84"/>
                  </a:lnTo>
                  <a:cubicBezTo>
                    <a:pt x="404" y="84"/>
                    <a:pt x="404" y="83"/>
                    <a:pt x="404" y="82"/>
                  </a:cubicBezTo>
                  <a:cubicBezTo>
                    <a:pt x="405" y="81"/>
                    <a:pt x="405" y="80"/>
                    <a:pt x="406" y="79"/>
                  </a:cubicBezTo>
                  <a:cubicBezTo>
                    <a:pt x="406" y="78"/>
                    <a:pt x="406" y="77"/>
                    <a:pt x="406" y="76"/>
                  </a:cubicBezTo>
                  <a:cubicBezTo>
                    <a:pt x="407" y="75"/>
                    <a:pt x="407" y="75"/>
                    <a:pt x="407" y="74"/>
                  </a:cubicBezTo>
                  <a:cubicBezTo>
                    <a:pt x="407" y="74"/>
                    <a:pt x="407" y="73"/>
                    <a:pt x="407" y="73"/>
                  </a:cubicBezTo>
                  <a:cubicBezTo>
                    <a:pt x="406" y="72"/>
                    <a:pt x="406" y="71"/>
                    <a:pt x="406" y="70"/>
                  </a:cubicBezTo>
                  <a:cubicBezTo>
                    <a:pt x="406" y="69"/>
                    <a:pt x="405" y="67"/>
                    <a:pt x="405" y="66"/>
                  </a:cubicBezTo>
                  <a:cubicBezTo>
                    <a:pt x="404" y="66"/>
                    <a:pt x="404" y="65"/>
                    <a:pt x="403" y="65"/>
                  </a:cubicBezTo>
                  <a:cubicBezTo>
                    <a:pt x="403" y="63"/>
                    <a:pt x="402" y="62"/>
                    <a:pt x="400" y="61"/>
                  </a:cubicBezTo>
                  <a:cubicBezTo>
                    <a:pt x="400" y="61"/>
                    <a:pt x="400" y="61"/>
                    <a:pt x="400" y="61"/>
                  </a:cubicBezTo>
                  <a:lnTo>
                    <a:pt x="324" y="6"/>
                  </a:lnTo>
                  <a:cubicBezTo>
                    <a:pt x="316" y="0"/>
                    <a:pt x="306" y="2"/>
                    <a:pt x="301" y="9"/>
                  </a:cubicBezTo>
                  <a:cubicBezTo>
                    <a:pt x="295" y="17"/>
                    <a:pt x="297" y="27"/>
                    <a:pt x="304" y="32"/>
                  </a:cubicBezTo>
                  <a:lnTo>
                    <a:pt x="344" y="61"/>
                  </a:lnTo>
                  <a:cubicBezTo>
                    <a:pt x="150" y="87"/>
                    <a:pt x="0" y="254"/>
                    <a:pt x="0" y="453"/>
                  </a:cubicBezTo>
                  <a:cubicBezTo>
                    <a:pt x="0" y="463"/>
                    <a:pt x="7" y="470"/>
                    <a:pt x="17" y="4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9" name="Freeform 145">
              <a:extLst>
                <a:ext uri="{FF2B5EF4-FFF2-40B4-BE49-F238E27FC236}">
                  <a16:creationId xmlns:a16="http://schemas.microsoft.com/office/drawing/2014/main" id="{6D2927D3-99D0-C5D2-131F-7ACFA58FB95E}"/>
                </a:ext>
              </a:extLst>
            </p:cNvPr>
            <p:cNvSpPr>
              <a:spLocks/>
            </p:cNvSpPr>
            <p:nvPr/>
          </p:nvSpPr>
          <p:spPr bwMode="auto">
            <a:xfrm>
              <a:off x="7610475" y="1985963"/>
              <a:ext cx="242888" cy="279400"/>
            </a:xfrm>
            <a:custGeom>
              <a:avLst/>
              <a:gdLst>
                <a:gd name="T0" fmla="*/ 391 w 407"/>
                <a:gd name="T1" fmla="*/ 0 h 468"/>
                <a:gd name="T2" fmla="*/ 374 w 407"/>
                <a:gd name="T3" fmla="*/ 17 h 468"/>
                <a:gd name="T4" fmla="*/ 52 w 407"/>
                <a:gd name="T5" fmla="*/ 377 h 468"/>
                <a:gd name="T6" fmla="*/ 86 w 407"/>
                <a:gd name="T7" fmla="*/ 329 h 468"/>
                <a:gd name="T8" fmla="*/ 83 w 407"/>
                <a:gd name="T9" fmla="*/ 306 h 468"/>
                <a:gd name="T10" fmla="*/ 59 w 407"/>
                <a:gd name="T11" fmla="*/ 310 h 468"/>
                <a:gd name="T12" fmla="*/ 4 w 407"/>
                <a:gd name="T13" fmla="*/ 386 h 468"/>
                <a:gd name="T14" fmla="*/ 3 w 407"/>
                <a:gd name="T15" fmla="*/ 388 h 468"/>
                <a:gd name="T16" fmla="*/ 1 w 407"/>
                <a:gd name="T17" fmla="*/ 391 h 468"/>
                <a:gd name="T18" fmla="*/ 1 w 407"/>
                <a:gd name="T19" fmla="*/ 394 h 468"/>
                <a:gd name="T20" fmla="*/ 0 w 407"/>
                <a:gd name="T21" fmla="*/ 396 h 468"/>
                <a:gd name="T22" fmla="*/ 1 w 407"/>
                <a:gd name="T23" fmla="*/ 398 h 468"/>
                <a:gd name="T24" fmla="*/ 1 w 407"/>
                <a:gd name="T25" fmla="*/ 399 h 468"/>
                <a:gd name="T26" fmla="*/ 1 w 407"/>
                <a:gd name="T27" fmla="*/ 401 h 468"/>
                <a:gd name="T28" fmla="*/ 3 w 407"/>
                <a:gd name="T29" fmla="*/ 404 h 468"/>
                <a:gd name="T30" fmla="*/ 4 w 407"/>
                <a:gd name="T31" fmla="*/ 406 h 468"/>
                <a:gd name="T32" fmla="*/ 7 w 407"/>
                <a:gd name="T33" fmla="*/ 409 h 468"/>
                <a:gd name="T34" fmla="*/ 7 w 407"/>
                <a:gd name="T35" fmla="*/ 410 h 468"/>
                <a:gd name="T36" fmla="*/ 83 w 407"/>
                <a:gd name="T37" fmla="*/ 465 h 468"/>
                <a:gd name="T38" fmla="*/ 93 w 407"/>
                <a:gd name="T39" fmla="*/ 468 h 468"/>
                <a:gd name="T40" fmla="*/ 107 w 407"/>
                <a:gd name="T41" fmla="*/ 461 h 468"/>
                <a:gd name="T42" fmla="*/ 103 w 407"/>
                <a:gd name="T43" fmla="*/ 438 h 468"/>
                <a:gd name="T44" fmla="*/ 64 w 407"/>
                <a:gd name="T45" fmla="*/ 409 h 468"/>
                <a:gd name="T46" fmla="*/ 407 w 407"/>
                <a:gd name="T47" fmla="*/ 17 h 468"/>
                <a:gd name="T48" fmla="*/ 391 w 407"/>
                <a:gd name="T4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7" h="468">
                  <a:moveTo>
                    <a:pt x="391" y="0"/>
                  </a:moveTo>
                  <a:cubicBezTo>
                    <a:pt x="381" y="0"/>
                    <a:pt x="374" y="8"/>
                    <a:pt x="374" y="17"/>
                  </a:cubicBezTo>
                  <a:cubicBezTo>
                    <a:pt x="374" y="202"/>
                    <a:pt x="232" y="357"/>
                    <a:pt x="52" y="377"/>
                  </a:cubicBezTo>
                  <a:lnTo>
                    <a:pt x="86" y="329"/>
                  </a:lnTo>
                  <a:cubicBezTo>
                    <a:pt x="92" y="322"/>
                    <a:pt x="90" y="312"/>
                    <a:pt x="83" y="306"/>
                  </a:cubicBezTo>
                  <a:cubicBezTo>
                    <a:pt x="75" y="301"/>
                    <a:pt x="65" y="302"/>
                    <a:pt x="59" y="310"/>
                  </a:cubicBezTo>
                  <a:lnTo>
                    <a:pt x="4" y="386"/>
                  </a:lnTo>
                  <a:cubicBezTo>
                    <a:pt x="3" y="387"/>
                    <a:pt x="3" y="387"/>
                    <a:pt x="3" y="388"/>
                  </a:cubicBezTo>
                  <a:cubicBezTo>
                    <a:pt x="2" y="389"/>
                    <a:pt x="2" y="390"/>
                    <a:pt x="1" y="391"/>
                  </a:cubicBezTo>
                  <a:cubicBezTo>
                    <a:pt x="1" y="392"/>
                    <a:pt x="1" y="393"/>
                    <a:pt x="1" y="394"/>
                  </a:cubicBezTo>
                  <a:cubicBezTo>
                    <a:pt x="1" y="395"/>
                    <a:pt x="0" y="396"/>
                    <a:pt x="0" y="396"/>
                  </a:cubicBezTo>
                  <a:cubicBezTo>
                    <a:pt x="0" y="397"/>
                    <a:pt x="1" y="397"/>
                    <a:pt x="1" y="398"/>
                  </a:cubicBezTo>
                  <a:cubicBezTo>
                    <a:pt x="1" y="398"/>
                    <a:pt x="1" y="398"/>
                    <a:pt x="1" y="399"/>
                  </a:cubicBezTo>
                  <a:cubicBezTo>
                    <a:pt x="1" y="399"/>
                    <a:pt x="1" y="400"/>
                    <a:pt x="1" y="401"/>
                  </a:cubicBezTo>
                  <a:cubicBezTo>
                    <a:pt x="2" y="402"/>
                    <a:pt x="2" y="403"/>
                    <a:pt x="3" y="404"/>
                  </a:cubicBezTo>
                  <a:cubicBezTo>
                    <a:pt x="3" y="405"/>
                    <a:pt x="4" y="405"/>
                    <a:pt x="4" y="406"/>
                  </a:cubicBezTo>
                  <a:cubicBezTo>
                    <a:pt x="5" y="407"/>
                    <a:pt x="6" y="408"/>
                    <a:pt x="7" y="409"/>
                  </a:cubicBezTo>
                  <a:cubicBezTo>
                    <a:pt x="7" y="409"/>
                    <a:pt x="7" y="409"/>
                    <a:pt x="7" y="410"/>
                  </a:cubicBezTo>
                  <a:lnTo>
                    <a:pt x="83" y="465"/>
                  </a:lnTo>
                  <a:cubicBezTo>
                    <a:pt x="86" y="467"/>
                    <a:pt x="90" y="468"/>
                    <a:pt x="93" y="468"/>
                  </a:cubicBezTo>
                  <a:cubicBezTo>
                    <a:pt x="98" y="468"/>
                    <a:pt x="103" y="466"/>
                    <a:pt x="107" y="461"/>
                  </a:cubicBezTo>
                  <a:cubicBezTo>
                    <a:pt x="112" y="454"/>
                    <a:pt x="110" y="443"/>
                    <a:pt x="103" y="438"/>
                  </a:cubicBezTo>
                  <a:lnTo>
                    <a:pt x="64" y="409"/>
                  </a:lnTo>
                  <a:cubicBezTo>
                    <a:pt x="257" y="383"/>
                    <a:pt x="407" y="216"/>
                    <a:pt x="407" y="17"/>
                  </a:cubicBezTo>
                  <a:cubicBezTo>
                    <a:pt x="407" y="8"/>
                    <a:pt x="400" y="0"/>
                    <a:pt x="3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0" name="Freeform 146">
              <a:extLst>
                <a:ext uri="{FF2B5EF4-FFF2-40B4-BE49-F238E27FC236}">
                  <a16:creationId xmlns:a16="http://schemas.microsoft.com/office/drawing/2014/main" id="{CA5B1888-B8C3-E66B-D287-C56AD19D082A}"/>
                </a:ext>
              </a:extLst>
            </p:cNvPr>
            <p:cNvSpPr>
              <a:spLocks noEditPoints="1"/>
            </p:cNvSpPr>
            <p:nvPr/>
          </p:nvSpPr>
          <p:spPr bwMode="auto">
            <a:xfrm>
              <a:off x="7546975" y="1627188"/>
              <a:ext cx="338138" cy="339725"/>
            </a:xfrm>
            <a:custGeom>
              <a:avLst/>
              <a:gdLst>
                <a:gd name="T0" fmla="*/ 34 w 567"/>
                <a:gd name="T1" fmla="*/ 284 h 567"/>
                <a:gd name="T2" fmla="*/ 284 w 567"/>
                <a:gd name="T3" fmla="*/ 34 h 567"/>
                <a:gd name="T4" fmla="*/ 534 w 567"/>
                <a:gd name="T5" fmla="*/ 284 h 567"/>
                <a:gd name="T6" fmla="*/ 462 w 567"/>
                <a:gd name="T7" fmla="*/ 459 h 567"/>
                <a:gd name="T8" fmla="*/ 380 w 567"/>
                <a:gd name="T9" fmla="*/ 438 h 567"/>
                <a:gd name="T10" fmla="*/ 380 w 567"/>
                <a:gd name="T11" fmla="*/ 414 h 567"/>
                <a:gd name="T12" fmla="*/ 408 w 567"/>
                <a:gd name="T13" fmla="*/ 339 h 567"/>
                <a:gd name="T14" fmla="*/ 429 w 567"/>
                <a:gd name="T15" fmla="*/ 243 h 567"/>
                <a:gd name="T16" fmla="*/ 395 w 567"/>
                <a:gd name="T17" fmla="*/ 106 h 567"/>
                <a:gd name="T18" fmla="*/ 283 w 567"/>
                <a:gd name="T19" fmla="*/ 60 h 567"/>
                <a:gd name="T20" fmla="*/ 176 w 567"/>
                <a:gd name="T21" fmla="*/ 104 h 567"/>
                <a:gd name="T22" fmla="*/ 143 w 567"/>
                <a:gd name="T23" fmla="*/ 242 h 567"/>
                <a:gd name="T24" fmla="*/ 158 w 567"/>
                <a:gd name="T25" fmla="*/ 339 h 567"/>
                <a:gd name="T26" fmla="*/ 188 w 567"/>
                <a:gd name="T27" fmla="*/ 414 h 567"/>
                <a:gd name="T28" fmla="*/ 188 w 567"/>
                <a:gd name="T29" fmla="*/ 438 h 567"/>
                <a:gd name="T30" fmla="*/ 105 w 567"/>
                <a:gd name="T31" fmla="*/ 459 h 567"/>
                <a:gd name="T32" fmla="*/ 34 w 567"/>
                <a:gd name="T33" fmla="*/ 284 h 567"/>
                <a:gd name="T34" fmla="*/ 136 w 567"/>
                <a:gd name="T35" fmla="*/ 485 h 567"/>
                <a:gd name="T36" fmla="*/ 208 w 567"/>
                <a:gd name="T37" fmla="*/ 467 h 567"/>
                <a:gd name="T38" fmla="*/ 221 w 567"/>
                <a:gd name="T39" fmla="*/ 451 h 567"/>
                <a:gd name="T40" fmla="*/ 221 w 567"/>
                <a:gd name="T41" fmla="*/ 407 h 567"/>
                <a:gd name="T42" fmla="*/ 216 w 567"/>
                <a:gd name="T43" fmla="*/ 395 h 567"/>
                <a:gd name="T44" fmla="*/ 190 w 567"/>
                <a:gd name="T45" fmla="*/ 329 h 567"/>
                <a:gd name="T46" fmla="*/ 185 w 567"/>
                <a:gd name="T47" fmla="*/ 320 h 567"/>
                <a:gd name="T48" fmla="*/ 174 w 567"/>
                <a:gd name="T49" fmla="*/ 253 h 567"/>
                <a:gd name="T50" fmla="*/ 177 w 567"/>
                <a:gd name="T51" fmla="*/ 242 h 567"/>
                <a:gd name="T52" fmla="*/ 201 w 567"/>
                <a:gd name="T53" fmla="*/ 126 h 567"/>
                <a:gd name="T54" fmla="*/ 283 w 567"/>
                <a:gd name="T55" fmla="*/ 94 h 567"/>
                <a:gd name="T56" fmla="*/ 370 w 567"/>
                <a:gd name="T57" fmla="*/ 128 h 567"/>
                <a:gd name="T58" fmla="*/ 395 w 567"/>
                <a:gd name="T59" fmla="*/ 242 h 567"/>
                <a:gd name="T60" fmla="*/ 396 w 567"/>
                <a:gd name="T61" fmla="*/ 251 h 567"/>
                <a:gd name="T62" fmla="*/ 381 w 567"/>
                <a:gd name="T63" fmla="*/ 320 h 567"/>
                <a:gd name="T64" fmla="*/ 376 w 567"/>
                <a:gd name="T65" fmla="*/ 329 h 567"/>
                <a:gd name="T66" fmla="*/ 351 w 567"/>
                <a:gd name="T67" fmla="*/ 396 h 567"/>
                <a:gd name="T68" fmla="*/ 346 w 567"/>
                <a:gd name="T69" fmla="*/ 407 h 567"/>
                <a:gd name="T70" fmla="*/ 346 w 567"/>
                <a:gd name="T71" fmla="*/ 451 h 567"/>
                <a:gd name="T72" fmla="*/ 359 w 567"/>
                <a:gd name="T73" fmla="*/ 467 h 567"/>
                <a:gd name="T74" fmla="*/ 431 w 567"/>
                <a:gd name="T75" fmla="*/ 485 h 567"/>
                <a:gd name="T76" fmla="*/ 284 w 567"/>
                <a:gd name="T77" fmla="*/ 534 h 567"/>
                <a:gd name="T78" fmla="*/ 136 w 567"/>
                <a:gd name="T79" fmla="*/ 485 h 567"/>
                <a:gd name="T80" fmla="*/ 91 w 567"/>
                <a:gd name="T81" fmla="*/ 491 h 567"/>
                <a:gd name="T82" fmla="*/ 284 w 567"/>
                <a:gd name="T83" fmla="*/ 567 h 567"/>
                <a:gd name="T84" fmla="*/ 477 w 567"/>
                <a:gd name="T85" fmla="*/ 490 h 567"/>
                <a:gd name="T86" fmla="*/ 480 w 567"/>
                <a:gd name="T87" fmla="*/ 488 h 567"/>
                <a:gd name="T88" fmla="*/ 567 w 567"/>
                <a:gd name="T89" fmla="*/ 284 h 567"/>
                <a:gd name="T90" fmla="*/ 284 w 567"/>
                <a:gd name="T91" fmla="*/ 0 h 567"/>
                <a:gd name="T92" fmla="*/ 0 w 567"/>
                <a:gd name="T93" fmla="*/ 284 h 567"/>
                <a:gd name="T94" fmla="*/ 88 w 567"/>
                <a:gd name="T95" fmla="*/ 488 h 567"/>
                <a:gd name="T96" fmla="*/ 91 w 567"/>
                <a:gd name="T97" fmla="*/ 491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7" h="567">
                  <a:moveTo>
                    <a:pt x="34" y="284"/>
                  </a:moveTo>
                  <a:cubicBezTo>
                    <a:pt x="34" y="146"/>
                    <a:pt x="146" y="34"/>
                    <a:pt x="284" y="34"/>
                  </a:cubicBezTo>
                  <a:cubicBezTo>
                    <a:pt x="422" y="34"/>
                    <a:pt x="534" y="146"/>
                    <a:pt x="534" y="284"/>
                  </a:cubicBezTo>
                  <a:cubicBezTo>
                    <a:pt x="534" y="352"/>
                    <a:pt x="506" y="414"/>
                    <a:pt x="462" y="459"/>
                  </a:cubicBezTo>
                  <a:lnTo>
                    <a:pt x="380" y="438"/>
                  </a:lnTo>
                  <a:lnTo>
                    <a:pt x="380" y="414"/>
                  </a:lnTo>
                  <a:cubicBezTo>
                    <a:pt x="398" y="391"/>
                    <a:pt x="406" y="354"/>
                    <a:pt x="408" y="339"/>
                  </a:cubicBezTo>
                  <a:cubicBezTo>
                    <a:pt x="444" y="300"/>
                    <a:pt x="434" y="257"/>
                    <a:pt x="429" y="243"/>
                  </a:cubicBezTo>
                  <a:cubicBezTo>
                    <a:pt x="435" y="186"/>
                    <a:pt x="424" y="138"/>
                    <a:pt x="395" y="106"/>
                  </a:cubicBezTo>
                  <a:cubicBezTo>
                    <a:pt x="369" y="76"/>
                    <a:pt x="330" y="60"/>
                    <a:pt x="283" y="60"/>
                  </a:cubicBezTo>
                  <a:cubicBezTo>
                    <a:pt x="238" y="60"/>
                    <a:pt x="201" y="76"/>
                    <a:pt x="176" y="104"/>
                  </a:cubicBezTo>
                  <a:cubicBezTo>
                    <a:pt x="147" y="137"/>
                    <a:pt x="136" y="184"/>
                    <a:pt x="143" y="242"/>
                  </a:cubicBezTo>
                  <a:cubicBezTo>
                    <a:pt x="133" y="263"/>
                    <a:pt x="126" y="304"/>
                    <a:pt x="158" y="339"/>
                  </a:cubicBezTo>
                  <a:cubicBezTo>
                    <a:pt x="160" y="353"/>
                    <a:pt x="168" y="390"/>
                    <a:pt x="188" y="414"/>
                  </a:cubicBezTo>
                  <a:lnTo>
                    <a:pt x="188" y="438"/>
                  </a:lnTo>
                  <a:lnTo>
                    <a:pt x="105" y="459"/>
                  </a:lnTo>
                  <a:cubicBezTo>
                    <a:pt x="61" y="414"/>
                    <a:pt x="34" y="352"/>
                    <a:pt x="34" y="284"/>
                  </a:cubicBezTo>
                  <a:close/>
                  <a:moveTo>
                    <a:pt x="136" y="485"/>
                  </a:moveTo>
                  <a:lnTo>
                    <a:pt x="208" y="467"/>
                  </a:lnTo>
                  <a:cubicBezTo>
                    <a:pt x="216" y="465"/>
                    <a:pt x="221" y="458"/>
                    <a:pt x="221" y="451"/>
                  </a:cubicBezTo>
                  <a:lnTo>
                    <a:pt x="221" y="407"/>
                  </a:lnTo>
                  <a:cubicBezTo>
                    <a:pt x="221" y="403"/>
                    <a:pt x="219" y="399"/>
                    <a:pt x="216" y="395"/>
                  </a:cubicBezTo>
                  <a:cubicBezTo>
                    <a:pt x="200" y="380"/>
                    <a:pt x="192" y="342"/>
                    <a:pt x="190" y="329"/>
                  </a:cubicBezTo>
                  <a:cubicBezTo>
                    <a:pt x="190" y="326"/>
                    <a:pt x="188" y="322"/>
                    <a:pt x="185" y="320"/>
                  </a:cubicBezTo>
                  <a:cubicBezTo>
                    <a:pt x="155" y="289"/>
                    <a:pt x="172" y="257"/>
                    <a:pt x="174" y="253"/>
                  </a:cubicBezTo>
                  <a:cubicBezTo>
                    <a:pt x="176" y="250"/>
                    <a:pt x="177" y="246"/>
                    <a:pt x="177" y="242"/>
                  </a:cubicBezTo>
                  <a:cubicBezTo>
                    <a:pt x="170" y="193"/>
                    <a:pt x="178" y="152"/>
                    <a:pt x="201" y="126"/>
                  </a:cubicBezTo>
                  <a:cubicBezTo>
                    <a:pt x="219" y="105"/>
                    <a:pt x="247" y="94"/>
                    <a:pt x="283" y="94"/>
                  </a:cubicBezTo>
                  <a:cubicBezTo>
                    <a:pt x="321" y="94"/>
                    <a:pt x="350" y="105"/>
                    <a:pt x="370" y="128"/>
                  </a:cubicBezTo>
                  <a:cubicBezTo>
                    <a:pt x="393" y="154"/>
                    <a:pt x="402" y="193"/>
                    <a:pt x="395" y="242"/>
                  </a:cubicBezTo>
                  <a:cubicBezTo>
                    <a:pt x="395" y="245"/>
                    <a:pt x="395" y="249"/>
                    <a:pt x="396" y="251"/>
                  </a:cubicBezTo>
                  <a:cubicBezTo>
                    <a:pt x="397" y="253"/>
                    <a:pt x="412" y="288"/>
                    <a:pt x="381" y="320"/>
                  </a:cubicBezTo>
                  <a:cubicBezTo>
                    <a:pt x="378" y="322"/>
                    <a:pt x="377" y="325"/>
                    <a:pt x="376" y="329"/>
                  </a:cubicBezTo>
                  <a:cubicBezTo>
                    <a:pt x="374" y="348"/>
                    <a:pt x="365" y="382"/>
                    <a:pt x="351" y="396"/>
                  </a:cubicBezTo>
                  <a:cubicBezTo>
                    <a:pt x="348" y="399"/>
                    <a:pt x="346" y="403"/>
                    <a:pt x="346" y="407"/>
                  </a:cubicBezTo>
                  <a:lnTo>
                    <a:pt x="346" y="451"/>
                  </a:lnTo>
                  <a:cubicBezTo>
                    <a:pt x="346" y="458"/>
                    <a:pt x="352" y="465"/>
                    <a:pt x="359" y="467"/>
                  </a:cubicBezTo>
                  <a:lnTo>
                    <a:pt x="431" y="485"/>
                  </a:lnTo>
                  <a:cubicBezTo>
                    <a:pt x="390" y="516"/>
                    <a:pt x="339" y="534"/>
                    <a:pt x="284" y="534"/>
                  </a:cubicBezTo>
                  <a:cubicBezTo>
                    <a:pt x="229" y="534"/>
                    <a:pt x="178" y="516"/>
                    <a:pt x="136" y="485"/>
                  </a:cubicBezTo>
                  <a:close/>
                  <a:moveTo>
                    <a:pt x="91" y="491"/>
                  </a:moveTo>
                  <a:cubicBezTo>
                    <a:pt x="142" y="538"/>
                    <a:pt x="209" y="567"/>
                    <a:pt x="284" y="567"/>
                  </a:cubicBezTo>
                  <a:cubicBezTo>
                    <a:pt x="358" y="567"/>
                    <a:pt x="426" y="538"/>
                    <a:pt x="477" y="490"/>
                  </a:cubicBezTo>
                  <a:cubicBezTo>
                    <a:pt x="478" y="490"/>
                    <a:pt x="479" y="489"/>
                    <a:pt x="480" y="488"/>
                  </a:cubicBezTo>
                  <a:cubicBezTo>
                    <a:pt x="533" y="436"/>
                    <a:pt x="567" y="364"/>
                    <a:pt x="567" y="284"/>
                  </a:cubicBezTo>
                  <a:cubicBezTo>
                    <a:pt x="567" y="127"/>
                    <a:pt x="440" y="0"/>
                    <a:pt x="284" y="0"/>
                  </a:cubicBezTo>
                  <a:cubicBezTo>
                    <a:pt x="127" y="0"/>
                    <a:pt x="0" y="127"/>
                    <a:pt x="0" y="284"/>
                  </a:cubicBezTo>
                  <a:cubicBezTo>
                    <a:pt x="0" y="364"/>
                    <a:pt x="34" y="436"/>
                    <a:pt x="88" y="488"/>
                  </a:cubicBezTo>
                  <a:cubicBezTo>
                    <a:pt x="89" y="489"/>
                    <a:pt x="90" y="490"/>
                    <a:pt x="91" y="4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1" name="Freeform 147">
              <a:extLst>
                <a:ext uri="{FF2B5EF4-FFF2-40B4-BE49-F238E27FC236}">
                  <a16:creationId xmlns:a16="http://schemas.microsoft.com/office/drawing/2014/main" id="{2DF5E68B-B9C8-D44F-198D-9010FEA53BCD}"/>
                </a:ext>
              </a:extLst>
            </p:cNvPr>
            <p:cNvSpPr>
              <a:spLocks noEditPoints="1"/>
            </p:cNvSpPr>
            <p:nvPr/>
          </p:nvSpPr>
          <p:spPr bwMode="auto">
            <a:xfrm>
              <a:off x="7248525" y="1925638"/>
              <a:ext cx="338138" cy="339725"/>
            </a:xfrm>
            <a:custGeom>
              <a:avLst/>
              <a:gdLst>
                <a:gd name="T0" fmla="*/ 462 w 567"/>
                <a:gd name="T1" fmla="*/ 459 h 567"/>
                <a:gd name="T2" fmla="*/ 380 w 567"/>
                <a:gd name="T3" fmla="*/ 438 h 567"/>
                <a:gd name="T4" fmla="*/ 380 w 567"/>
                <a:gd name="T5" fmla="*/ 414 h 567"/>
                <a:gd name="T6" fmla="*/ 408 w 567"/>
                <a:gd name="T7" fmla="*/ 339 h 567"/>
                <a:gd name="T8" fmla="*/ 429 w 567"/>
                <a:gd name="T9" fmla="*/ 243 h 567"/>
                <a:gd name="T10" fmla="*/ 395 w 567"/>
                <a:gd name="T11" fmla="*/ 106 h 567"/>
                <a:gd name="T12" fmla="*/ 283 w 567"/>
                <a:gd name="T13" fmla="*/ 60 h 567"/>
                <a:gd name="T14" fmla="*/ 176 w 567"/>
                <a:gd name="T15" fmla="*/ 104 h 567"/>
                <a:gd name="T16" fmla="*/ 143 w 567"/>
                <a:gd name="T17" fmla="*/ 242 h 567"/>
                <a:gd name="T18" fmla="*/ 158 w 567"/>
                <a:gd name="T19" fmla="*/ 339 h 567"/>
                <a:gd name="T20" fmla="*/ 188 w 567"/>
                <a:gd name="T21" fmla="*/ 414 h 567"/>
                <a:gd name="T22" fmla="*/ 188 w 567"/>
                <a:gd name="T23" fmla="*/ 438 h 567"/>
                <a:gd name="T24" fmla="*/ 105 w 567"/>
                <a:gd name="T25" fmla="*/ 459 h 567"/>
                <a:gd name="T26" fmla="*/ 34 w 567"/>
                <a:gd name="T27" fmla="*/ 284 h 567"/>
                <a:gd name="T28" fmla="*/ 284 w 567"/>
                <a:gd name="T29" fmla="*/ 34 h 567"/>
                <a:gd name="T30" fmla="*/ 534 w 567"/>
                <a:gd name="T31" fmla="*/ 284 h 567"/>
                <a:gd name="T32" fmla="*/ 462 w 567"/>
                <a:gd name="T33" fmla="*/ 459 h 567"/>
                <a:gd name="T34" fmla="*/ 136 w 567"/>
                <a:gd name="T35" fmla="*/ 485 h 567"/>
                <a:gd name="T36" fmla="*/ 208 w 567"/>
                <a:gd name="T37" fmla="*/ 467 h 567"/>
                <a:gd name="T38" fmla="*/ 221 w 567"/>
                <a:gd name="T39" fmla="*/ 451 h 567"/>
                <a:gd name="T40" fmla="*/ 221 w 567"/>
                <a:gd name="T41" fmla="*/ 407 h 567"/>
                <a:gd name="T42" fmla="*/ 216 w 567"/>
                <a:gd name="T43" fmla="*/ 395 h 567"/>
                <a:gd name="T44" fmla="*/ 190 w 567"/>
                <a:gd name="T45" fmla="*/ 329 h 567"/>
                <a:gd name="T46" fmla="*/ 185 w 567"/>
                <a:gd name="T47" fmla="*/ 320 h 567"/>
                <a:gd name="T48" fmla="*/ 174 w 567"/>
                <a:gd name="T49" fmla="*/ 253 h 567"/>
                <a:gd name="T50" fmla="*/ 177 w 567"/>
                <a:gd name="T51" fmla="*/ 242 h 567"/>
                <a:gd name="T52" fmla="*/ 201 w 567"/>
                <a:gd name="T53" fmla="*/ 126 h 567"/>
                <a:gd name="T54" fmla="*/ 283 w 567"/>
                <a:gd name="T55" fmla="*/ 94 h 567"/>
                <a:gd name="T56" fmla="*/ 370 w 567"/>
                <a:gd name="T57" fmla="*/ 128 h 567"/>
                <a:gd name="T58" fmla="*/ 395 w 567"/>
                <a:gd name="T59" fmla="*/ 242 h 567"/>
                <a:gd name="T60" fmla="*/ 396 w 567"/>
                <a:gd name="T61" fmla="*/ 251 h 567"/>
                <a:gd name="T62" fmla="*/ 381 w 567"/>
                <a:gd name="T63" fmla="*/ 320 h 567"/>
                <a:gd name="T64" fmla="*/ 376 w 567"/>
                <a:gd name="T65" fmla="*/ 329 h 567"/>
                <a:gd name="T66" fmla="*/ 351 w 567"/>
                <a:gd name="T67" fmla="*/ 396 h 567"/>
                <a:gd name="T68" fmla="*/ 346 w 567"/>
                <a:gd name="T69" fmla="*/ 407 h 567"/>
                <a:gd name="T70" fmla="*/ 346 w 567"/>
                <a:gd name="T71" fmla="*/ 451 h 567"/>
                <a:gd name="T72" fmla="*/ 359 w 567"/>
                <a:gd name="T73" fmla="*/ 467 h 567"/>
                <a:gd name="T74" fmla="*/ 431 w 567"/>
                <a:gd name="T75" fmla="*/ 485 h 567"/>
                <a:gd name="T76" fmla="*/ 284 w 567"/>
                <a:gd name="T77" fmla="*/ 534 h 567"/>
                <a:gd name="T78" fmla="*/ 136 w 567"/>
                <a:gd name="T79" fmla="*/ 485 h 567"/>
                <a:gd name="T80" fmla="*/ 284 w 567"/>
                <a:gd name="T81" fmla="*/ 0 h 567"/>
                <a:gd name="T82" fmla="*/ 0 w 567"/>
                <a:gd name="T83" fmla="*/ 284 h 567"/>
                <a:gd name="T84" fmla="*/ 88 w 567"/>
                <a:gd name="T85" fmla="*/ 488 h 567"/>
                <a:gd name="T86" fmla="*/ 91 w 567"/>
                <a:gd name="T87" fmla="*/ 491 h 567"/>
                <a:gd name="T88" fmla="*/ 284 w 567"/>
                <a:gd name="T89" fmla="*/ 567 h 567"/>
                <a:gd name="T90" fmla="*/ 477 w 567"/>
                <a:gd name="T91" fmla="*/ 490 h 567"/>
                <a:gd name="T92" fmla="*/ 480 w 567"/>
                <a:gd name="T93" fmla="*/ 488 h 567"/>
                <a:gd name="T94" fmla="*/ 567 w 567"/>
                <a:gd name="T95" fmla="*/ 284 h 567"/>
                <a:gd name="T96" fmla="*/ 284 w 567"/>
                <a:gd name="T97" fmla="*/ 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7" h="567">
                  <a:moveTo>
                    <a:pt x="462" y="459"/>
                  </a:moveTo>
                  <a:lnTo>
                    <a:pt x="380" y="438"/>
                  </a:lnTo>
                  <a:lnTo>
                    <a:pt x="380" y="414"/>
                  </a:lnTo>
                  <a:cubicBezTo>
                    <a:pt x="398" y="391"/>
                    <a:pt x="406" y="354"/>
                    <a:pt x="408" y="339"/>
                  </a:cubicBezTo>
                  <a:cubicBezTo>
                    <a:pt x="444" y="300"/>
                    <a:pt x="434" y="257"/>
                    <a:pt x="429" y="243"/>
                  </a:cubicBezTo>
                  <a:cubicBezTo>
                    <a:pt x="435" y="186"/>
                    <a:pt x="424" y="138"/>
                    <a:pt x="395" y="106"/>
                  </a:cubicBezTo>
                  <a:cubicBezTo>
                    <a:pt x="369" y="76"/>
                    <a:pt x="330" y="60"/>
                    <a:pt x="283" y="60"/>
                  </a:cubicBezTo>
                  <a:cubicBezTo>
                    <a:pt x="238" y="60"/>
                    <a:pt x="201" y="76"/>
                    <a:pt x="176" y="104"/>
                  </a:cubicBezTo>
                  <a:cubicBezTo>
                    <a:pt x="147" y="137"/>
                    <a:pt x="136" y="184"/>
                    <a:pt x="143" y="242"/>
                  </a:cubicBezTo>
                  <a:cubicBezTo>
                    <a:pt x="133" y="263"/>
                    <a:pt x="126" y="304"/>
                    <a:pt x="158" y="339"/>
                  </a:cubicBezTo>
                  <a:cubicBezTo>
                    <a:pt x="160" y="353"/>
                    <a:pt x="168" y="390"/>
                    <a:pt x="188" y="414"/>
                  </a:cubicBezTo>
                  <a:lnTo>
                    <a:pt x="188" y="438"/>
                  </a:lnTo>
                  <a:lnTo>
                    <a:pt x="105" y="459"/>
                  </a:lnTo>
                  <a:cubicBezTo>
                    <a:pt x="61" y="414"/>
                    <a:pt x="34" y="352"/>
                    <a:pt x="34" y="284"/>
                  </a:cubicBezTo>
                  <a:cubicBezTo>
                    <a:pt x="34" y="146"/>
                    <a:pt x="146" y="34"/>
                    <a:pt x="284" y="34"/>
                  </a:cubicBezTo>
                  <a:cubicBezTo>
                    <a:pt x="422" y="34"/>
                    <a:pt x="534" y="146"/>
                    <a:pt x="534" y="284"/>
                  </a:cubicBezTo>
                  <a:cubicBezTo>
                    <a:pt x="534" y="352"/>
                    <a:pt x="506" y="414"/>
                    <a:pt x="462" y="459"/>
                  </a:cubicBezTo>
                  <a:close/>
                  <a:moveTo>
                    <a:pt x="136" y="485"/>
                  </a:moveTo>
                  <a:lnTo>
                    <a:pt x="208" y="467"/>
                  </a:lnTo>
                  <a:cubicBezTo>
                    <a:pt x="216" y="465"/>
                    <a:pt x="221" y="458"/>
                    <a:pt x="221" y="451"/>
                  </a:cubicBezTo>
                  <a:lnTo>
                    <a:pt x="221" y="407"/>
                  </a:lnTo>
                  <a:cubicBezTo>
                    <a:pt x="221" y="403"/>
                    <a:pt x="219" y="399"/>
                    <a:pt x="216" y="395"/>
                  </a:cubicBezTo>
                  <a:cubicBezTo>
                    <a:pt x="200" y="380"/>
                    <a:pt x="192" y="342"/>
                    <a:pt x="190" y="329"/>
                  </a:cubicBezTo>
                  <a:cubicBezTo>
                    <a:pt x="190" y="326"/>
                    <a:pt x="188" y="322"/>
                    <a:pt x="185" y="320"/>
                  </a:cubicBezTo>
                  <a:cubicBezTo>
                    <a:pt x="155" y="289"/>
                    <a:pt x="172" y="257"/>
                    <a:pt x="174" y="253"/>
                  </a:cubicBezTo>
                  <a:cubicBezTo>
                    <a:pt x="176" y="250"/>
                    <a:pt x="177" y="246"/>
                    <a:pt x="177" y="242"/>
                  </a:cubicBezTo>
                  <a:cubicBezTo>
                    <a:pt x="170" y="193"/>
                    <a:pt x="178" y="152"/>
                    <a:pt x="201" y="126"/>
                  </a:cubicBezTo>
                  <a:cubicBezTo>
                    <a:pt x="219" y="105"/>
                    <a:pt x="247" y="94"/>
                    <a:pt x="283" y="94"/>
                  </a:cubicBezTo>
                  <a:cubicBezTo>
                    <a:pt x="321" y="94"/>
                    <a:pt x="350" y="105"/>
                    <a:pt x="370" y="128"/>
                  </a:cubicBezTo>
                  <a:cubicBezTo>
                    <a:pt x="393" y="154"/>
                    <a:pt x="402" y="193"/>
                    <a:pt x="395" y="242"/>
                  </a:cubicBezTo>
                  <a:cubicBezTo>
                    <a:pt x="395" y="245"/>
                    <a:pt x="395" y="249"/>
                    <a:pt x="396" y="251"/>
                  </a:cubicBezTo>
                  <a:cubicBezTo>
                    <a:pt x="397" y="253"/>
                    <a:pt x="412" y="288"/>
                    <a:pt x="381" y="320"/>
                  </a:cubicBezTo>
                  <a:cubicBezTo>
                    <a:pt x="378" y="322"/>
                    <a:pt x="377" y="325"/>
                    <a:pt x="376" y="329"/>
                  </a:cubicBezTo>
                  <a:cubicBezTo>
                    <a:pt x="375" y="342"/>
                    <a:pt x="366" y="381"/>
                    <a:pt x="351" y="396"/>
                  </a:cubicBezTo>
                  <a:cubicBezTo>
                    <a:pt x="348" y="399"/>
                    <a:pt x="346" y="403"/>
                    <a:pt x="346" y="407"/>
                  </a:cubicBezTo>
                  <a:lnTo>
                    <a:pt x="346" y="451"/>
                  </a:lnTo>
                  <a:cubicBezTo>
                    <a:pt x="346" y="458"/>
                    <a:pt x="352" y="465"/>
                    <a:pt x="359" y="467"/>
                  </a:cubicBezTo>
                  <a:lnTo>
                    <a:pt x="431" y="485"/>
                  </a:lnTo>
                  <a:cubicBezTo>
                    <a:pt x="390" y="516"/>
                    <a:pt x="339" y="534"/>
                    <a:pt x="284" y="534"/>
                  </a:cubicBezTo>
                  <a:cubicBezTo>
                    <a:pt x="229" y="534"/>
                    <a:pt x="178" y="516"/>
                    <a:pt x="136" y="485"/>
                  </a:cubicBezTo>
                  <a:close/>
                  <a:moveTo>
                    <a:pt x="284" y="0"/>
                  </a:moveTo>
                  <a:cubicBezTo>
                    <a:pt x="127" y="0"/>
                    <a:pt x="0" y="127"/>
                    <a:pt x="0" y="284"/>
                  </a:cubicBezTo>
                  <a:cubicBezTo>
                    <a:pt x="0" y="364"/>
                    <a:pt x="34" y="436"/>
                    <a:pt x="88" y="488"/>
                  </a:cubicBezTo>
                  <a:cubicBezTo>
                    <a:pt x="89" y="489"/>
                    <a:pt x="90" y="490"/>
                    <a:pt x="91" y="491"/>
                  </a:cubicBezTo>
                  <a:cubicBezTo>
                    <a:pt x="142" y="538"/>
                    <a:pt x="209" y="567"/>
                    <a:pt x="284" y="567"/>
                  </a:cubicBezTo>
                  <a:cubicBezTo>
                    <a:pt x="358" y="567"/>
                    <a:pt x="426" y="538"/>
                    <a:pt x="477" y="490"/>
                  </a:cubicBezTo>
                  <a:cubicBezTo>
                    <a:pt x="478" y="490"/>
                    <a:pt x="479" y="489"/>
                    <a:pt x="480" y="488"/>
                  </a:cubicBezTo>
                  <a:cubicBezTo>
                    <a:pt x="533" y="436"/>
                    <a:pt x="567" y="364"/>
                    <a:pt x="567" y="284"/>
                  </a:cubicBezTo>
                  <a:cubicBezTo>
                    <a:pt x="567" y="127"/>
                    <a:pt x="440" y="0"/>
                    <a:pt x="28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pic>
        <p:nvPicPr>
          <p:cNvPr id="8" name="Image 7">
            <a:extLst>
              <a:ext uri="{FF2B5EF4-FFF2-40B4-BE49-F238E27FC236}">
                <a16:creationId xmlns:a16="http://schemas.microsoft.com/office/drawing/2014/main" id="{0680CA23-6EDF-3D4D-ACBE-CF342F7AE19F}"/>
              </a:ext>
            </a:extLst>
          </p:cNvPr>
          <p:cNvPicPr>
            <a:picLocks noChangeAspect="1"/>
          </p:cNvPicPr>
          <p:nvPr/>
        </p:nvPicPr>
        <p:blipFill>
          <a:blip r:embed="rId7"/>
          <a:srcRect t="1178" b="-4951"/>
          <a:stretch>
            <a:fillRect/>
          </a:stretch>
        </p:blipFill>
        <p:spPr>
          <a:xfrm>
            <a:off x="10250081" y="205118"/>
            <a:ext cx="849328" cy="963663"/>
          </a:xfrm>
          <a:prstGeom prst="rect">
            <a:avLst/>
          </a:prstGeom>
        </p:spPr>
      </p:pic>
      <p:pic>
        <p:nvPicPr>
          <p:cNvPr id="36" name="Image 35" descr="Une image contenant texte, capture d’écran, Police, ligne&#10;&#10;Le contenu généré par l’IA peut être incorrect.">
            <a:extLst>
              <a:ext uri="{FF2B5EF4-FFF2-40B4-BE49-F238E27FC236}">
                <a16:creationId xmlns:a16="http://schemas.microsoft.com/office/drawing/2014/main" id="{D25B08CC-1B29-AEAC-0EA4-00F345C4E1CF}"/>
              </a:ext>
            </a:extLst>
          </p:cNvPr>
          <p:cNvPicPr>
            <a:picLocks noChangeAspect="1"/>
          </p:cNvPicPr>
          <p:nvPr/>
        </p:nvPicPr>
        <p:blipFill>
          <a:blip r:embed="rId8"/>
          <a:stretch>
            <a:fillRect/>
          </a:stretch>
        </p:blipFill>
        <p:spPr>
          <a:xfrm>
            <a:off x="1020149" y="4249246"/>
            <a:ext cx="9793067" cy="1324160"/>
          </a:xfrm>
          <a:prstGeom prst="rect">
            <a:avLst/>
          </a:prstGeom>
        </p:spPr>
      </p:pic>
      <p:sp>
        <p:nvSpPr>
          <p:cNvPr id="37" name="ZoneTexte 36">
            <a:extLst>
              <a:ext uri="{FF2B5EF4-FFF2-40B4-BE49-F238E27FC236}">
                <a16:creationId xmlns:a16="http://schemas.microsoft.com/office/drawing/2014/main" id="{58250749-1ED7-D905-D277-6DEAA543351C}"/>
              </a:ext>
            </a:extLst>
          </p:cNvPr>
          <p:cNvSpPr txBox="1"/>
          <p:nvPr/>
        </p:nvSpPr>
        <p:spPr>
          <a:xfrm>
            <a:off x="2024972" y="5657945"/>
            <a:ext cx="7628467" cy="169333"/>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400" i="1"/>
              <a:t>Modèle attendu pour la communication des capacités d’accueil de l’établissement</a:t>
            </a:r>
          </a:p>
        </p:txBody>
      </p:sp>
      <p:pic>
        <p:nvPicPr>
          <p:cNvPr id="3" name="Image 2">
            <a:extLst>
              <a:ext uri="{FF2B5EF4-FFF2-40B4-BE49-F238E27FC236}">
                <a16:creationId xmlns:a16="http://schemas.microsoft.com/office/drawing/2014/main" id="{57095C9C-FF99-92D8-3705-DF5F1C93223C}"/>
              </a:ext>
            </a:extLst>
          </p:cNvPr>
          <p:cNvPicPr>
            <a:picLocks noChangeAspect="1"/>
          </p:cNvPicPr>
          <p:nvPr/>
        </p:nvPicPr>
        <p:blipFill>
          <a:blip r:embed="rId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80462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5C1E-2A50-94AC-AC94-BC3724CBF974}"/>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EB3489C7-A912-8ABB-B5C3-9092D1E57F0A}"/>
              </a:ext>
            </a:extLst>
          </p:cNvPr>
          <p:cNvSpPr>
            <a:spLocks noGrp="1"/>
          </p:cNvSpPr>
          <p:nvPr>
            <p:ph type="title"/>
          </p:nvPr>
        </p:nvSpPr>
        <p:spPr>
          <a:xfrm>
            <a:off x="592426" y="367457"/>
            <a:ext cx="10921696" cy="384721"/>
          </a:xfrm>
        </p:spPr>
        <p:txBody>
          <a:bodyPr/>
          <a:lstStyle/>
          <a:p>
            <a:r>
              <a:rPr lang="fr-FR">
                <a:solidFill>
                  <a:srgbClr val="4472C4"/>
                </a:solidFill>
              </a:rPr>
              <a:t>Agenda</a:t>
            </a:r>
            <a:endParaRPr lang="fr-FR" b="0">
              <a:solidFill>
                <a:schemeClr val="tx1"/>
              </a:solidFill>
            </a:endParaRPr>
          </a:p>
        </p:txBody>
      </p:sp>
      <p:pic>
        <p:nvPicPr>
          <p:cNvPr id="5" name="Image 4">
            <a:extLst>
              <a:ext uri="{FF2B5EF4-FFF2-40B4-BE49-F238E27FC236}">
                <a16:creationId xmlns:a16="http://schemas.microsoft.com/office/drawing/2014/main" id="{8D85433B-615F-F595-C211-22E9F7FE9523}"/>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827B15A9-75E3-E22D-DF39-919CC5B3E62D}"/>
              </a:ext>
            </a:extLst>
          </p:cNvPr>
          <p:cNvSpPr txBox="1"/>
          <p:nvPr/>
        </p:nvSpPr>
        <p:spPr>
          <a:xfrm>
            <a:off x="1102114" y="2399097"/>
            <a:ext cx="9535029" cy="2066376"/>
          </a:xfrm>
          <a:prstGeom prst="rect">
            <a:avLst/>
          </a:prstGeom>
          <a:ln w="6350">
            <a:noFill/>
            <a:miter lim="800000"/>
          </a:ln>
        </p:spPr>
        <p:txBody>
          <a:bodyPr vert="horz" wrap="square" lIns="0" tIns="0" rIns="0" bIns="0" rtlCol="0" anchor="t">
            <a:noAutofit/>
          </a:bodyPr>
          <a:lstStyle/>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Qu'est-ce que le Ségur numérique ? </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Le calendrier de la Vague 2 du Ségur numérique Médico-social</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Et concrètement, que m’apporte la vague 2 du Ségur numérique ?</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highlight>
                  <a:srgbClr val="A6D6CD"/>
                </a:highlight>
              </a:rPr>
              <a:t>Les modalités administratives et financières de la vague 2</a:t>
            </a:r>
          </a:p>
        </p:txBody>
      </p:sp>
      <p:sp>
        <p:nvSpPr>
          <p:cNvPr id="3" name="Rectangle 2">
            <a:extLst>
              <a:ext uri="{FF2B5EF4-FFF2-40B4-BE49-F238E27FC236}">
                <a16:creationId xmlns:a16="http://schemas.microsoft.com/office/drawing/2014/main" id="{9B0AAC83-284F-3080-E84E-2F4D754DB2B7}"/>
              </a:ext>
            </a:extLst>
          </p:cNvPr>
          <p:cNvSpPr/>
          <p:nvPr/>
        </p:nvSpPr>
        <p:spPr>
          <a:xfrm>
            <a:off x="592426" y="2383606"/>
            <a:ext cx="302518" cy="2081866"/>
          </a:xfrm>
          <a:prstGeom prst="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4" name="Image 3">
            <a:extLst>
              <a:ext uri="{FF2B5EF4-FFF2-40B4-BE49-F238E27FC236}">
                <a16:creationId xmlns:a16="http://schemas.microsoft.com/office/drawing/2014/main" id="{5BB52AFC-A8FA-B9E5-6EAA-4BBF4197998B}"/>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6" name="Image 5">
            <a:extLst>
              <a:ext uri="{FF2B5EF4-FFF2-40B4-BE49-F238E27FC236}">
                <a16:creationId xmlns:a16="http://schemas.microsoft.com/office/drawing/2014/main" id="{9EA1B718-D1CD-F0F4-A6B2-71F4AC30F712}"/>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85325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5E13-6EAC-A5BB-7E9B-433A3B109507}"/>
            </a:ext>
          </a:extLst>
        </p:cNvPr>
        <p:cNvGrpSpPr/>
        <p:nvPr/>
      </p:nvGrpSpPr>
      <p:grpSpPr>
        <a:xfrm>
          <a:off x="0" y="0"/>
          <a:ext cx="0" cy="0"/>
          <a:chOff x="0" y="0"/>
          <a:chExt cx="0" cy="0"/>
        </a:xfrm>
      </p:grpSpPr>
      <p:pic>
        <p:nvPicPr>
          <p:cNvPr id="53" name="Picture 4" descr="microphone ">
            <a:extLst>
              <a:ext uri="{FF2B5EF4-FFF2-40B4-BE49-F238E27FC236}">
                <a16:creationId xmlns:a16="http://schemas.microsoft.com/office/drawing/2014/main" id="{623678C9-16AD-6AE2-3D6A-77714A547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844" y="179514"/>
            <a:ext cx="686822" cy="686822"/>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a:extLst>
              <a:ext uri="{FF2B5EF4-FFF2-40B4-BE49-F238E27FC236}">
                <a16:creationId xmlns:a16="http://schemas.microsoft.com/office/drawing/2014/main" id="{8C7C7CCE-0C30-B5C1-8438-3BDED9B4B498}"/>
              </a:ext>
            </a:extLst>
          </p:cNvPr>
          <p:cNvSpPr txBox="1"/>
          <p:nvPr/>
        </p:nvSpPr>
        <p:spPr>
          <a:xfrm>
            <a:off x="6591680" y="3379757"/>
            <a:ext cx="2588831" cy="584775"/>
          </a:xfrm>
          <a:prstGeom prst="rect">
            <a:avLst/>
          </a:prstGeom>
          <a:noFill/>
        </p:spPr>
        <p:txBody>
          <a:bodyPr wrap="square" lIns="91440" tIns="45720" rIns="91440" bIns="45720" anchor="t">
            <a:spAutoFit/>
          </a:bodyPr>
          <a:lstStyle/>
          <a:p>
            <a:pPr algn="ctr"/>
            <a:r>
              <a:rPr lang="pt-BR" sz="1600" b="1">
                <a:latin typeface="Arial"/>
                <a:cs typeface="Arial"/>
              </a:rPr>
              <a:t>Margaux BUGUET</a:t>
            </a:r>
          </a:p>
          <a:p>
            <a:pPr algn="ctr"/>
            <a:r>
              <a:rPr lang="pt-BR" sz="1600">
                <a:latin typeface="Arial"/>
                <a:cs typeface="Arial"/>
              </a:rPr>
              <a:t>Equipe médico-sociale</a:t>
            </a:r>
            <a:endParaRPr lang="pt-BR" sz="1600">
              <a:latin typeface="Arial" panose="020B0604020202020204" pitchFamily="34" charset="0"/>
              <a:cs typeface="Arial" panose="020B0604020202020204" pitchFamily="34" charset="0"/>
            </a:endParaRPr>
          </a:p>
        </p:txBody>
      </p:sp>
      <p:pic>
        <p:nvPicPr>
          <p:cNvPr id="31" name="Picture 12" descr="Agence Du Numérique En Santé Logo PNG Vector (PDF, SVG) Free Download">
            <a:extLst>
              <a:ext uri="{FF2B5EF4-FFF2-40B4-BE49-F238E27FC236}">
                <a16:creationId xmlns:a16="http://schemas.microsoft.com/office/drawing/2014/main" id="{F8B9C859-7796-C2BE-1C3B-F26453843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448" b="28989"/>
          <a:stretch/>
        </p:blipFill>
        <p:spPr bwMode="auto">
          <a:xfrm>
            <a:off x="7097729" y="4780627"/>
            <a:ext cx="2082782" cy="8656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5B16479F-F73B-5C04-DE7A-3EE5A77E7623}"/>
              </a:ext>
            </a:extLst>
          </p:cNvPr>
          <p:cNvPicPr>
            <a:picLocks noChangeAspect="1"/>
          </p:cNvPicPr>
          <p:nvPr/>
        </p:nvPicPr>
        <p:blipFill>
          <a:blip r:embed="rId4"/>
          <a:stretch>
            <a:fillRect/>
          </a:stretch>
        </p:blipFill>
        <p:spPr>
          <a:xfrm>
            <a:off x="7327039" y="1990667"/>
            <a:ext cx="1118115" cy="1056909"/>
          </a:xfrm>
          <a:prstGeom prst="ellipse">
            <a:avLst/>
          </a:prstGeom>
        </p:spPr>
      </p:pic>
      <p:pic>
        <p:nvPicPr>
          <p:cNvPr id="12" name="Image 11">
            <a:extLst>
              <a:ext uri="{FF2B5EF4-FFF2-40B4-BE49-F238E27FC236}">
                <a16:creationId xmlns:a16="http://schemas.microsoft.com/office/drawing/2014/main" id="{E82450CC-BE05-3B00-2B75-552035216A9D}"/>
              </a:ext>
            </a:extLst>
          </p:cNvPr>
          <p:cNvPicPr>
            <a:picLocks noChangeAspect="1"/>
          </p:cNvPicPr>
          <p:nvPr/>
        </p:nvPicPr>
        <p:blipFill>
          <a:blip r:embed="rId5"/>
          <a:stretch>
            <a:fillRect/>
          </a:stretch>
        </p:blipFill>
        <p:spPr>
          <a:xfrm>
            <a:off x="11313267" y="205117"/>
            <a:ext cx="534865" cy="736925"/>
          </a:xfrm>
          <a:prstGeom prst="rect">
            <a:avLst/>
          </a:prstGeom>
        </p:spPr>
      </p:pic>
      <p:sp>
        <p:nvSpPr>
          <p:cNvPr id="17" name="Title 1">
            <a:extLst>
              <a:ext uri="{FF2B5EF4-FFF2-40B4-BE49-F238E27FC236}">
                <a16:creationId xmlns:a16="http://schemas.microsoft.com/office/drawing/2014/main" id="{E376F0F0-9527-1E47-EE9B-1C9217DE6809}"/>
              </a:ext>
            </a:extLst>
          </p:cNvPr>
          <p:cNvSpPr>
            <a:spLocks noGrp="1"/>
          </p:cNvSpPr>
          <p:nvPr>
            <p:ph type="title"/>
          </p:nvPr>
        </p:nvSpPr>
        <p:spPr>
          <a:xfrm>
            <a:off x="592426" y="396332"/>
            <a:ext cx="10921696" cy="384721"/>
          </a:xfrm>
        </p:spPr>
        <p:txBody>
          <a:bodyPr/>
          <a:lstStyle/>
          <a:p>
            <a:r>
              <a:rPr lang="fr-FR" sz="2800"/>
              <a:t>Vos intervenants</a:t>
            </a:r>
            <a:endParaRPr lang="fr-FR" b="0">
              <a:solidFill>
                <a:schemeClr val="tx1"/>
              </a:solidFill>
            </a:endParaRPr>
          </a:p>
        </p:txBody>
      </p:sp>
      <p:pic>
        <p:nvPicPr>
          <p:cNvPr id="1026" name="Picture 2">
            <a:extLst>
              <a:ext uri="{FF2B5EF4-FFF2-40B4-BE49-F238E27FC236}">
                <a16:creationId xmlns:a16="http://schemas.microsoft.com/office/drawing/2014/main" id="{26167D7C-B5C5-5AE4-7EF4-DFF62C646E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7800" y="1929461"/>
            <a:ext cx="1118115" cy="1118115"/>
          </a:xfrm>
          <a:prstGeom prst="ellipse">
            <a:avLst/>
          </a:prstGeom>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895A3B5D-FFC7-CD8D-290F-A486C9293E45}"/>
              </a:ext>
            </a:extLst>
          </p:cNvPr>
          <p:cNvSpPr txBox="1"/>
          <p:nvPr/>
        </p:nvSpPr>
        <p:spPr>
          <a:xfrm>
            <a:off x="2682441" y="3379757"/>
            <a:ext cx="2588831" cy="1077218"/>
          </a:xfrm>
          <a:prstGeom prst="rect">
            <a:avLst/>
          </a:prstGeom>
          <a:noFill/>
        </p:spPr>
        <p:txBody>
          <a:bodyPr wrap="square" lIns="91440" tIns="45720" rIns="91440" bIns="45720" anchor="t">
            <a:spAutoFit/>
          </a:bodyPr>
          <a:lstStyle/>
          <a:p>
            <a:pPr algn="ctr"/>
            <a:r>
              <a:rPr lang="pt-BR" sz="1600" b="1">
                <a:latin typeface="Arial"/>
                <a:cs typeface="Arial"/>
              </a:rPr>
              <a:t>Mériadec FEQUANT</a:t>
            </a:r>
          </a:p>
          <a:p>
            <a:pPr algn="ctr"/>
            <a:r>
              <a:rPr lang="fr-FR" sz="1600">
                <a:latin typeface="Arial"/>
                <a:cs typeface="Arial"/>
              </a:rPr>
              <a:t>Directeur de projets - Transformation numérique du secteur médico-social</a:t>
            </a:r>
          </a:p>
        </p:txBody>
      </p:sp>
      <p:pic>
        <p:nvPicPr>
          <p:cNvPr id="16" name="Image 15">
            <a:extLst>
              <a:ext uri="{FF2B5EF4-FFF2-40B4-BE49-F238E27FC236}">
                <a16:creationId xmlns:a16="http://schemas.microsoft.com/office/drawing/2014/main" id="{0D75490B-AFD4-5668-96B2-489AC210C00D}"/>
              </a:ext>
            </a:extLst>
          </p:cNvPr>
          <p:cNvPicPr>
            <a:picLocks noChangeAspect="1"/>
          </p:cNvPicPr>
          <p:nvPr/>
        </p:nvPicPr>
        <p:blipFill>
          <a:blip r:embed="rId7"/>
          <a:stretch>
            <a:fillRect/>
          </a:stretch>
        </p:blipFill>
        <p:spPr>
          <a:xfrm>
            <a:off x="2749992" y="4820190"/>
            <a:ext cx="2898334" cy="922350"/>
          </a:xfrm>
          <a:prstGeom prst="rect">
            <a:avLst/>
          </a:prstGeom>
        </p:spPr>
      </p:pic>
      <p:pic>
        <p:nvPicPr>
          <p:cNvPr id="18" name="Image 17">
            <a:extLst>
              <a:ext uri="{FF2B5EF4-FFF2-40B4-BE49-F238E27FC236}">
                <a16:creationId xmlns:a16="http://schemas.microsoft.com/office/drawing/2014/main" id="{FEDB3A07-266A-E508-616E-EE7460AA983A}"/>
              </a:ext>
            </a:extLst>
          </p:cNvPr>
          <p:cNvPicPr>
            <a:picLocks noChangeAspect="1"/>
          </p:cNvPicPr>
          <p:nvPr/>
        </p:nvPicPr>
        <p:blipFill>
          <a:blip r:embed="rId7"/>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67963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8EEBF-1681-F746-7B04-6CB76AFFF7F4}"/>
            </a:ext>
          </a:extLst>
        </p:cNvPr>
        <p:cNvGrpSpPr/>
        <p:nvPr/>
      </p:nvGrpSpPr>
      <p:grpSpPr>
        <a:xfrm>
          <a:off x="0" y="0"/>
          <a:ext cx="0" cy="0"/>
          <a:chOff x="0" y="0"/>
          <a:chExt cx="0" cy="0"/>
        </a:xfrm>
      </p:grpSpPr>
      <p:pic>
        <p:nvPicPr>
          <p:cNvPr id="28" name="Image 27">
            <a:extLst>
              <a:ext uri="{FF2B5EF4-FFF2-40B4-BE49-F238E27FC236}">
                <a16:creationId xmlns:a16="http://schemas.microsoft.com/office/drawing/2014/main" id="{8FDF7E5D-D94A-842B-BBE9-A6D1FB53E60D}"/>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pic>
        <p:nvPicPr>
          <p:cNvPr id="6" name="Image 5">
            <a:extLst>
              <a:ext uri="{FF2B5EF4-FFF2-40B4-BE49-F238E27FC236}">
                <a16:creationId xmlns:a16="http://schemas.microsoft.com/office/drawing/2014/main" id="{05298AC1-A87D-4319-F41A-6015626B4DE5}"/>
              </a:ext>
            </a:extLst>
          </p:cNvPr>
          <p:cNvPicPr>
            <a:picLocks noChangeAspect="1"/>
          </p:cNvPicPr>
          <p:nvPr/>
        </p:nvPicPr>
        <p:blipFill>
          <a:blip r:embed="rId4"/>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3A66CE59-3656-8EEC-3065-5D7031ED8C30}"/>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E20692E3-7F0D-C0A9-D72B-78D59BAFABE5}"/>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Conditions d’éligibilité à un financement SONS MS DUI-Va2</a:t>
            </a:r>
          </a:p>
        </p:txBody>
      </p:sp>
      <p:sp>
        <p:nvSpPr>
          <p:cNvPr id="2" name="ZoneTexte 1">
            <a:extLst>
              <a:ext uri="{FF2B5EF4-FFF2-40B4-BE49-F238E27FC236}">
                <a16:creationId xmlns:a16="http://schemas.microsoft.com/office/drawing/2014/main" id="{96F98E0E-106B-F8C0-A9B9-0DF32702A887}"/>
              </a:ext>
            </a:extLst>
          </p:cNvPr>
          <p:cNvSpPr txBox="1"/>
          <p:nvPr/>
        </p:nvSpPr>
        <p:spPr>
          <a:xfrm>
            <a:off x="3048000" y="1708017"/>
            <a:ext cx="6096000" cy="523220"/>
          </a:xfrm>
          <a:prstGeom prst="rect">
            <a:avLst/>
          </a:prstGeom>
          <a:noFill/>
          <a:ln w="6350">
            <a:noFill/>
            <a:miter lim="800000"/>
          </a:ln>
        </p:spPr>
        <p:txBody>
          <a:bodyPr wrap="square">
            <a:spAutoFit/>
          </a:bodyPr>
          <a:lstStyle/>
          <a:p>
            <a:pPr algn="ctr">
              <a:spcBef>
                <a:spcPts val="300"/>
              </a:spcBef>
              <a:spcAft>
                <a:spcPts val="300"/>
              </a:spcAft>
              <a:buNone/>
            </a:pPr>
            <a:r>
              <a:rPr lang="fr-FR" sz="2800" b="1">
                <a:solidFill>
                  <a:schemeClr val="accent1"/>
                </a:solidFill>
              </a:rPr>
              <a:t>3 conditions d’éligibilité</a:t>
            </a:r>
          </a:p>
        </p:txBody>
      </p:sp>
      <p:grpSp>
        <p:nvGrpSpPr>
          <p:cNvPr id="15" name="Groupe 14">
            <a:extLst>
              <a:ext uri="{FF2B5EF4-FFF2-40B4-BE49-F238E27FC236}">
                <a16:creationId xmlns:a16="http://schemas.microsoft.com/office/drawing/2014/main" id="{3BD1A056-B551-D340-8C33-FCE07886D296}"/>
              </a:ext>
            </a:extLst>
          </p:cNvPr>
          <p:cNvGrpSpPr/>
          <p:nvPr/>
        </p:nvGrpSpPr>
        <p:grpSpPr>
          <a:xfrm>
            <a:off x="592426" y="2380266"/>
            <a:ext cx="3420000" cy="3420000"/>
            <a:chOff x="1503753" y="2300498"/>
            <a:chExt cx="3420000" cy="3420000"/>
          </a:xfrm>
        </p:grpSpPr>
        <p:sp>
          <p:nvSpPr>
            <p:cNvPr id="13" name="Ellipse 12">
              <a:extLst>
                <a:ext uri="{FF2B5EF4-FFF2-40B4-BE49-F238E27FC236}">
                  <a16:creationId xmlns:a16="http://schemas.microsoft.com/office/drawing/2014/main" id="{7050B4CC-F3F7-BC93-4DE2-6978A69F5A84}"/>
                </a:ext>
              </a:extLst>
            </p:cNvPr>
            <p:cNvSpPr>
              <a:spLocks noChangeAspect="1"/>
            </p:cNvSpPr>
            <p:nvPr/>
          </p:nvSpPr>
          <p:spPr>
            <a:xfrm>
              <a:off x="1503753" y="2300498"/>
              <a:ext cx="3420000" cy="3420000"/>
            </a:xfrm>
            <a:prstGeom prst="ellipse">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3" name="ZoneTexte 2">
              <a:extLst>
                <a:ext uri="{FF2B5EF4-FFF2-40B4-BE49-F238E27FC236}">
                  <a16:creationId xmlns:a16="http://schemas.microsoft.com/office/drawing/2014/main" id="{76BEB82B-B0F3-8F1D-E2A4-7E85B326EBF6}"/>
                </a:ext>
              </a:extLst>
            </p:cNvPr>
            <p:cNvSpPr txBox="1"/>
            <p:nvPr/>
          </p:nvSpPr>
          <p:spPr>
            <a:xfrm>
              <a:off x="1646173" y="3704900"/>
              <a:ext cx="3125180" cy="1477328"/>
            </a:xfrm>
            <a:prstGeom prst="rect">
              <a:avLst/>
            </a:prstGeom>
            <a:noFill/>
            <a:ln w="6350">
              <a:noFill/>
              <a:miter lim="800000"/>
            </a:ln>
          </p:spPr>
          <p:txBody>
            <a:bodyPr wrap="square" lIns="91440" tIns="45720" rIns="91440" bIns="45720" anchor="t">
              <a:spAutoFit/>
            </a:bodyPr>
            <a:lstStyle/>
            <a:p>
              <a:pPr algn="ctr">
                <a:spcBef>
                  <a:spcPts val="300"/>
                </a:spcBef>
                <a:spcAft>
                  <a:spcPts val="300"/>
                </a:spcAft>
              </a:pPr>
              <a:r>
                <a:rPr lang="fr-FR" b="1"/>
                <a:t>L’ESMS fait partie d'une catégorie FINESS d’ESMS éligibles et dispose d’un numéro de FINESS géographique actif*</a:t>
              </a:r>
            </a:p>
          </p:txBody>
        </p:sp>
        <p:pic>
          <p:nvPicPr>
            <p:cNvPr id="12" name="Graphique 11" descr="Scène en banlieue contour">
              <a:extLst>
                <a:ext uri="{FF2B5EF4-FFF2-40B4-BE49-F238E27FC236}">
                  <a16:creationId xmlns:a16="http://schemas.microsoft.com/office/drawing/2014/main" id="{639D019F-D278-E9AF-788F-3074E2A5C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0799" y="2610153"/>
              <a:ext cx="1245909" cy="1245909"/>
            </a:xfrm>
            <a:prstGeom prst="rect">
              <a:avLst/>
            </a:prstGeom>
          </p:spPr>
        </p:pic>
      </p:grpSp>
      <p:grpSp>
        <p:nvGrpSpPr>
          <p:cNvPr id="8" name="Groupe 7">
            <a:extLst>
              <a:ext uri="{FF2B5EF4-FFF2-40B4-BE49-F238E27FC236}">
                <a16:creationId xmlns:a16="http://schemas.microsoft.com/office/drawing/2014/main" id="{7D23BFD8-D217-43B6-6B52-47C379F65A87}"/>
              </a:ext>
            </a:extLst>
          </p:cNvPr>
          <p:cNvGrpSpPr/>
          <p:nvPr/>
        </p:nvGrpSpPr>
        <p:grpSpPr>
          <a:xfrm>
            <a:off x="4386000" y="2380266"/>
            <a:ext cx="3420000" cy="3420000"/>
            <a:chOff x="5151080" y="2805874"/>
            <a:chExt cx="3420000" cy="3420000"/>
          </a:xfrm>
        </p:grpSpPr>
        <p:grpSp>
          <p:nvGrpSpPr>
            <p:cNvPr id="16" name="Groupe 15">
              <a:extLst>
                <a:ext uri="{FF2B5EF4-FFF2-40B4-BE49-F238E27FC236}">
                  <a16:creationId xmlns:a16="http://schemas.microsoft.com/office/drawing/2014/main" id="{B6A1C000-3ED3-600D-C2AE-7E449162BDB2}"/>
                </a:ext>
              </a:extLst>
            </p:cNvPr>
            <p:cNvGrpSpPr/>
            <p:nvPr/>
          </p:nvGrpSpPr>
          <p:grpSpPr>
            <a:xfrm>
              <a:off x="5151080" y="2805874"/>
              <a:ext cx="3420000" cy="3420000"/>
              <a:chOff x="1607999" y="2278885"/>
              <a:chExt cx="3420000" cy="3420000"/>
            </a:xfrm>
          </p:grpSpPr>
          <p:sp>
            <p:nvSpPr>
              <p:cNvPr id="17" name="Ellipse 16">
                <a:extLst>
                  <a:ext uri="{FF2B5EF4-FFF2-40B4-BE49-F238E27FC236}">
                    <a16:creationId xmlns:a16="http://schemas.microsoft.com/office/drawing/2014/main" id="{2790148E-9818-24F8-75C7-2EEFA4C17F01}"/>
                  </a:ext>
                </a:extLst>
              </p:cNvPr>
              <p:cNvSpPr>
                <a:spLocks noChangeAspect="1"/>
              </p:cNvSpPr>
              <p:nvPr/>
            </p:nvSpPr>
            <p:spPr>
              <a:xfrm>
                <a:off x="1607999" y="2278885"/>
                <a:ext cx="3420000" cy="3420000"/>
              </a:xfrm>
              <a:prstGeom prst="ellipse">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18" name="ZoneTexte 17">
                <a:extLst>
                  <a:ext uri="{FF2B5EF4-FFF2-40B4-BE49-F238E27FC236}">
                    <a16:creationId xmlns:a16="http://schemas.microsoft.com/office/drawing/2014/main" id="{7FDCD018-4B24-0BF8-63BB-A66595CD789D}"/>
                  </a:ext>
                </a:extLst>
              </p:cNvPr>
              <p:cNvSpPr txBox="1"/>
              <p:nvPr/>
            </p:nvSpPr>
            <p:spPr>
              <a:xfrm>
                <a:off x="1847846" y="3612125"/>
                <a:ext cx="2940306" cy="646331"/>
              </a:xfrm>
              <a:prstGeom prst="rect">
                <a:avLst/>
              </a:prstGeom>
              <a:noFill/>
              <a:ln w="6350">
                <a:noFill/>
                <a:miter lim="800000"/>
              </a:ln>
            </p:spPr>
            <p:txBody>
              <a:bodyPr wrap="square" lIns="91440" tIns="45720" rIns="91440" bIns="45720" anchor="t">
                <a:spAutoFit/>
              </a:bodyPr>
              <a:lstStyle/>
              <a:p>
                <a:pPr algn="ctr">
                  <a:buNone/>
                </a:pPr>
                <a:r>
                  <a:rPr lang="fr-FR" b="1"/>
                  <a:t>L’ESMS dispose </a:t>
                </a:r>
              </a:p>
              <a:p>
                <a:pPr algn="ctr">
                  <a:buNone/>
                </a:pPr>
                <a:r>
                  <a:rPr lang="fr-FR" b="1"/>
                  <a:t>d’un DUI</a:t>
                </a:r>
                <a:endParaRPr lang="fr-FR" b="1">
                  <a:solidFill>
                    <a:srgbClr val="FF0000"/>
                  </a:solidFill>
                </a:endParaRPr>
              </a:p>
            </p:txBody>
          </p:sp>
        </p:grpSp>
        <p:pic>
          <p:nvPicPr>
            <p:cNvPr id="22" name="Graphique 21" descr="Internet contour">
              <a:extLst>
                <a:ext uri="{FF2B5EF4-FFF2-40B4-BE49-F238E27FC236}">
                  <a16:creationId xmlns:a16="http://schemas.microsoft.com/office/drawing/2014/main" id="{85D6182B-DCD7-42ED-94BC-98163E8D4A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2545" y="2958353"/>
              <a:ext cx="1180761" cy="1180761"/>
            </a:xfrm>
            <a:prstGeom prst="rect">
              <a:avLst/>
            </a:prstGeom>
          </p:spPr>
        </p:pic>
      </p:grpSp>
      <p:grpSp>
        <p:nvGrpSpPr>
          <p:cNvPr id="23" name="Groupe 22">
            <a:extLst>
              <a:ext uri="{FF2B5EF4-FFF2-40B4-BE49-F238E27FC236}">
                <a16:creationId xmlns:a16="http://schemas.microsoft.com/office/drawing/2014/main" id="{2896F2E1-DF94-3642-16BC-0804DA2BD8E0}"/>
              </a:ext>
            </a:extLst>
          </p:cNvPr>
          <p:cNvGrpSpPr/>
          <p:nvPr/>
        </p:nvGrpSpPr>
        <p:grpSpPr>
          <a:xfrm>
            <a:off x="8179574" y="2380266"/>
            <a:ext cx="3420000" cy="3420000"/>
            <a:chOff x="8579765" y="2785205"/>
            <a:chExt cx="3420000" cy="3420000"/>
          </a:xfrm>
        </p:grpSpPr>
        <p:grpSp>
          <p:nvGrpSpPr>
            <p:cNvPr id="14" name="Groupe 13">
              <a:extLst>
                <a:ext uri="{FF2B5EF4-FFF2-40B4-BE49-F238E27FC236}">
                  <a16:creationId xmlns:a16="http://schemas.microsoft.com/office/drawing/2014/main" id="{F7D0218D-382B-BBD3-F402-EE051D8A1FA9}"/>
                </a:ext>
              </a:extLst>
            </p:cNvPr>
            <p:cNvGrpSpPr/>
            <p:nvPr/>
          </p:nvGrpSpPr>
          <p:grpSpPr>
            <a:xfrm>
              <a:off x="8579765" y="2785205"/>
              <a:ext cx="3420000" cy="3420000"/>
              <a:chOff x="1607999" y="2278885"/>
              <a:chExt cx="3420000" cy="3420000"/>
            </a:xfrm>
          </p:grpSpPr>
          <p:sp>
            <p:nvSpPr>
              <p:cNvPr id="20" name="Ellipse 19">
                <a:extLst>
                  <a:ext uri="{FF2B5EF4-FFF2-40B4-BE49-F238E27FC236}">
                    <a16:creationId xmlns:a16="http://schemas.microsoft.com/office/drawing/2014/main" id="{CF811FFE-B0A0-7113-559F-3F9BE44AA01E}"/>
                  </a:ext>
                </a:extLst>
              </p:cNvPr>
              <p:cNvSpPr>
                <a:spLocks noChangeAspect="1"/>
              </p:cNvSpPr>
              <p:nvPr/>
            </p:nvSpPr>
            <p:spPr>
              <a:xfrm>
                <a:off x="1607999" y="2278885"/>
                <a:ext cx="3420000" cy="3420000"/>
              </a:xfrm>
              <a:prstGeom prst="ellipse">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21" name="ZoneTexte 20">
                <a:extLst>
                  <a:ext uri="{FF2B5EF4-FFF2-40B4-BE49-F238E27FC236}">
                    <a16:creationId xmlns:a16="http://schemas.microsoft.com/office/drawing/2014/main" id="{F703F55E-7FD0-F4FC-54E8-5C3AFA31F55B}"/>
                  </a:ext>
                </a:extLst>
              </p:cNvPr>
              <p:cNvSpPr txBox="1"/>
              <p:nvPr/>
            </p:nvSpPr>
            <p:spPr>
              <a:xfrm>
                <a:off x="2005818" y="3630530"/>
                <a:ext cx="2624362" cy="1754326"/>
              </a:xfrm>
              <a:prstGeom prst="rect">
                <a:avLst/>
              </a:prstGeom>
              <a:noFill/>
              <a:ln w="6350">
                <a:noFill/>
                <a:miter lim="800000"/>
              </a:ln>
            </p:spPr>
            <p:txBody>
              <a:bodyPr wrap="square" lIns="91440" tIns="45720" rIns="91440" bIns="45720" anchor="t">
                <a:spAutoFit/>
              </a:bodyPr>
              <a:lstStyle/>
              <a:p>
                <a:pPr algn="ctr">
                  <a:buNone/>
                </a:pPr>
                <a:r>
                  <a:rPr lang="fr-FR" b="1"/>
                  <a:t>L’ESMS sollicite une montée de version vers un DUI référencé Ségur vague 2 dont le profil correspond à son secteur d’activité</a:t>
                </a:r>
                <a:endParaRPr lang="fr-FR">
                  <a:cs typeface="Arial"/>
                </a:endParaRPr>
              </a:p>
            </p:txBody>
          </p:sp>
        </p:grpSp>
        <p:pic>
          <p:nvPicPr>
            <p:cNvPr id="19" name="Graphique 18" descr="Internet contour">
              <a:extLst>
                <a:ext uri="{FF2B5EF4-FFF2-40B4-BE49-F238E27FC236}">
                  <a16:creationId xmlns:a16="http://schemas.microsoft.com/office/drawing/2014/main" id="{2D200541-FDDB-927C-3899-89BCC125AE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1062" y="2937684"/>
              <a:ext cx="1180761" cy="1180761"/>
            </a:xfrm>
            <a:prstGeom prst="rect">
              <a:avLst/>
            </a:prstGeom>
          </p:spPr>
        </p:pic>
      </p:grpSp>
      <p:sp>
        <p:nvSpPr>
          <p:cNvPr id="25" name="Rectangle 24">
            <a:extLst>
              <a:ext uri="{FF2B5EF4-FFF2-40B4-BE49-F238E27FC236}">
                <a16:creationId xmlns:a16="http://schemas.microsoft.com/office/drawing/2014/main" id="{78AE00BF-9D6B-65B6-5F95-4A060E3B5A69}"/>
              </a:ext>
            </a:extLst>
          </p:cNvPr>
          <p:cNvSpPr/>
          <p:nvPr/>
        </p:nvSpPr>
        <p:spPr>
          <a:xfrm>
            <a:off x="6373417" y="2863144"/>
            <a:ext cx="853869" cy="379992"/>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200" b="1">
                <a:solidFill>
                  <a:schemeClr val="bg1"/>
                </a:solidFill>
              </a:rPr>
              <a:t>Vague 1 ou non</a:t>
            </a:r>
          </a:p>
        </p:txBody>
      </p:sp>
      <p:sp>
        <p:nvSpPr>
          <p:cNvPr id="26" name="Rectangle 25">
            <a:extLst>
              <a:ext uri="{FF2B5EF4-FFF2-40B4-BE49-F238E27FC236}">
                <a16:creationId xmlns:a16="http://schemas.microsoft.com/office/drawing/2014/main" id="{4D5A4D95-153E-CD54-5480-8F5C7EABB541}"/>
              </a:ext>
            </a:extLst>
          </p:cNvPr>
          <p:cNvSpPr/>
          <p:nvPr/>
        </p:nvSpPr>
        <p:spPr>
          <a:xfrm>
            <a:off x="10185895" y="2924229"/>
            <a:ext cx="853869" cy="2942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200" b="1">
                <a:solidFill>
                  <a:schemeClr val="bg1"/>
                </a:solidFill>
              </a:rPr>
              <a:t>Vague 2</a:t>
            </a:r>
          </a:p>
        </p:txBody>
      </p:sp>
      <p:cxnSp>
        <p:nvCxnSpPr>
          <p:cNvPr id="24" name="Connecteur droit 23">
            <a:extLst>
              <a:ext uri="{FF2B5EF4-FFF2-40B4-BE49-F238E27FC236}">
                <a16:creationId xmlns:a16="http://schemas.microsoft.com/office/drawing/2014/main" id="{956DCBD2-3C3F-65A7-19A3-2760FB70D752}"/>
              </a:ext>
            </a:extLst>
          </p:cNvPr>
          <p:cNvCxnSpPr>
            <a:cxnSpLocks/>
          </p:cNvCxnSpPr>
          <p:nvPr/>
        </p:nvCxnSpPr>
        <p:spPr>
          <a:xfrm>
            <a:off x="3490957" y="2231237"/>
            <a:ext cx="521008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17">
            <a:extLst>
              <a:ext uri="{FF2B5EF4-FFF2-40B4-BE49-F238E27FC236}">
                <a16:creationId xmlns:a16="http://schemas.microsoft.com/office/drawing/2014/main" id="{918B57ED-095D-21B0-873C-688FDA5CA664}"/>
              </a:ext>
            </a:extLst>
          </p:cNvPr>
          <p:cNvSpPr txBox="1"/>
          <p:nvPr/>
        </p:nvSpPr>
        <p:spPr>
          <a:xfrm>
            <a:off x="592425" y="5255404"/>
            <a:ext cx="2583701" cy="461665"/>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Tx/>
              <a:buSzPct val="95000"/>
              <a:buFont typeface="Arial" panose="020B0604020202020204" pitchFamily="34" charset="0"/>
              <a:buChar char="►"/>
              <a:defRPr lang="en-US" sz="1600" dirty="0"/>
            </a:lvl2pPr>
            <a:lvl3pPr marL="365760" lvl="2" indent="-182880">
              <a:lnSpc>
                <a:spcPct val="100000"/>
              </a:lnSpc>
              <a:spcBef>
                <a:spcPts val="0"/>
              </a:spcBef>
              <a:spcAft>
                <a:spcPts val="300"/>
              </a:spcAft>
              <a:buClrTx/>
              <a:buSzPct val="100000"/>
              <a:buFont typeface="Arial" panose="020B0604020202020204" pitchFamily="34" charset="0"/>
              <a:buChar char="•"/>
              <a:defRPr lang="en-US" sz="1600" dirty="0"/>
            </a:lvl3pPr>
            <a:lvl4pPr marL="548640" lvl="3" indent="-182880">
              <a:lnSpc>
                <a:spcPct val="100000"/>
              </a:lnSpc>
              <a:spcBef>
                <a:spcPts val="0"/>
              </a:spcBef>
              <a:spcAft>
                <a:spcPts val="300"/>
              </a:spcAft>
              <a:buClrTx/>
              <a:buSzPct val="100000"/>
              <a:buFont typeface="Arial" panose="020B0604020202020204" pitchFamily="34" charset="0"/>
              <a:buChar char="•"/>
              <a:defRPr lang="en-US" sz="1600" dirty="0"/>
            </a:lvl4pPr>
            <a:lvl5pPr marL="731520" lvl="4" indent="-182880">
              <a:lnSpc>
                <a:spcPct val="100000"/>
              </a:lnSpc>
              <a:spcBef>
                <a:spcPts val="0"/>
              </a:spcBef>
              <a:spcAft>
                <a:spcPts val="300"/>
              </a:spcAft>
              <a:buClrTx/>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just">
              <a:spcBef>
                <a:spcPts val="0"/>
              </a:spcBef>
              <a:spcAft>
                <a:spcPts val="600"/>
              </a:spcAft>
              <a:buClr>
                <a:srgbClr val="006AB2"/>
              </a:buClr>
              <a:buNone/>
              <a:defRPr/>
            </a:pPr>
            <a:r>
              <a:rPr lang="fr-FR" sz="1000" i="1">
                <a:latin typeface="Arial"/>
                <a:cs typeface="+mn-cs"/>
              </a:rPr>
              <a:t>* qui figure dans la </a:t>
            </a:r>
            <a:r>
              <a:rPr lang="fr-FR" sz="1000" i="1" u="sng">
                <a:latin typeface="Arial"/>
                <a:cs typeface="+mn-cs"/>
              </a:rPr>
              <a:t>base FINESS de référence</a:t>
            </a:r>
            <a:r>
              <a:rPr lang="fr-FR" sz="1000" i="1">
                <a:latin typeface="Arial"/>
                <a:cs typeface="+mn-cs"/>
              </a:rPr>
              <a:t>, communiquée sur le site de l’ANS : </a:t>
            </a:r>
            <a:r>
              <a:rPr lang="fr-FR" sz="1000">
                <a:ea typeface="+mn-lt"/>
                <a:cs typeface="+mn-lt"/>
                <a:hlinkClick r:id="rId9"/>
              </a:rPr>
              <a:t>https://esante.gouv.fr/segur/medico-social</a:t>
            </a:r>
            <a:endParaRPr lang="fr-FR" sz="1000">
              <a:ea typeface="+mn-lt"/>
              <a:cs typeface="+mn-lt"/>
            </a:endParaRPr>
          </a:p>
        </p:txBody>
      </p:sp>
      <p:sp>
        <p:nvSpPr>
          <p:cNvPr id="29" name="ZoneTexte 28">
            <a:extLst>
              <a:ext uri="{FF2B5EF4-FFF2-40B4-BE49-F238E27FC236}">
                <a16:creationId xmlns:a16="http://schemas.microsoft.com/office/drawing/2014/main" id="{34CB943D-2D9C-33CA-37C4-201BD81F4E36}"/>
              </a:ext>
            </a:extLst>
          </p:cNvPr>
          <p:cNvSpPr txBox="1"/>
          <p:nvPr/>
        </p:nvSpPr>
        <p:spPr>
          <a:xfrm>
            <a:off x="592425" y="5856449"/>
            <a:ext cx="9950047" cy="738664"/>
          </a:xfrm>
          <a:prstGeom prst="rect">
            <a:avLst/>
          </a:prstGeom>
          <a:solidFill>
            <a:srgbClr val="4472C4"/>
          </a:solidFill>
          <a:ln w="6350">
            <a:noFill/>
            <a:miter lim="800000"/>
          </a:ln>
        </p:spPr>
        <p:txBody>
          <a:bodyPr wrap="square">
            <a:spAutoFit/>
          </a:bodyPr>
          <a:lstStyle/>
          <a:p>
            <a:pPr algn="just"/>
            <a:r>
              <a:rPr lang="fr-FR" sz="1400" b="1">
                <a:solidFill>
                  <a:schemeClr val="bg1"/>
                </a:solidFill>
                <a:latin typeface="+mj-lt"/>
                <a:sym typeface="Wingdings" panose="05000000000000000000" pitchFamily="2" charset="2"/>
              </a:rPr>
              <a:t> Les structures sont invitées à vérifier que la solution logicielle soit bien référencée ou en cours de référencement auprès de l’ANS et positionnée sur le(s) secteur(s) (PA, PH avec DO,….) de la structure lors de la signature du bon de commande</a:t>
            </a:r>
            <a:r>
              <a:rPr lang="fr-FR" sz="1400" b="1">
                <a:solidFill>
                  <a:schemeClr val="bg1"/>
                </a:solidFill>
                <a:effectLst/>
                <a:latin typeface="+mj-lt"/>
              </a:rPr>
              <a:t>: </a:t>
            </a:r>
            <a:r>
              <a:rPr lang="fr-FR" sz="1400">
                <a:solidFill>
                  <a:schemeClr val="bg1"/>
                </a:solidFill>
                <a:hlinkClick r:id="rId10">
                  <a:extLst>
                    <a:ext uri="{A12FA001-AC4F-418D-AE19-62706E023703}">
                      <ahyp:hlinkClr xmlns:ahyp="http://schemas.microsoft.com/office/drawing/2018/hyperlinkcolor" val="tx"/>
                    </a:ext>
                  </a:extLst>
                </a:hlinkClick>
              </a:rPr>
              <a:t>https://esante.gouv.fr/segur/solutions</a:t>
            </a:r>
            <a:endParaRPr lang="fr-FR" sz="1400" b="1">
              <a:solidFill>
                <a:schemeClr val="bg1"/>
              </a:solidFill>
              <a:latin typeface="+mj-lt"/>
            </a:endParaRPr>
          </a:p>
        </p:txBody>
      </p:sp>
      <p:pic>
        <p:nvPicPr>
          <p:cNvPr id="10" name="Picture 9">
            <a:extLst>
              <a:ext uri="{FF2B5EF4-FFF2-40B4-BE49-F238E27FC236}">
                <a16:creationId xmlns:a16="http://schemas.microsoft.com/office/drawing/2014/main" id="{1BAD5B5B-8956-D6CB-3EFA-184347F34006}"/>
              </a:ext>
            </a:extLst>
          </p:cNvPr>
          <p:cNvPicPr>
            <a:picLocks noChangeAspect="1"/>
          </p:cNvPicPr>
          <p:nvPr/>
        </p:nvPicPr>
        <p:blipFill>
          <a:blip r:embed="rId11"/>
          <a:stretch>
            <a:fillRect/>
          </a:stretch>
        </p:blipFill>
        <p:spPr>
          <a:xfrm>
            <a:off x="10849132" y="5802442"/>
            <a:ext cx="924393" cy="905656"/>
          </a:xfrm>
          <a:prstGeom prst="rect">
            <a:avLst/>
          </a:prstGeom>
        </p:spPr>
      </p:pic>
      <p:pic>
        <p:nvPicPr>
          <p:cNvPr id="11" name="Picture 10">
            <a:extLst>
              <a:ext uri="{FF2B5EF4-FFF2-40B4-BE49-F238E27FC236}">
                <a16:creationId xmlns:a16="http://schemas.microsoft.com/office/drawing/2014/main" id="{982AF8E0-BF1B-A5A1-2366-F6CA23D6524B}"/>
              </a:ext>
            </a:extLst>
          </p:cNvPr>
          <p:cNvPicPr>
            <a:picLocks noChangeAspect="1"/>
          </p:cNvPicPr>
          <p:nvPr/>
        </p:nvPicPr>
        <p:blipFill>
          <a:blip r:embed="rId12"/>
          <a:stretch>
            <a:fillRect/>
          </a:stretch>
        </p:blipFill>
        <p:spPr>
          <a:xfrm>
            <a:off x="3379033" y="5171606"/>
            <a:ext cx="630837" cy="630837"/>
          </a:xfrm>
          <a:prstGeom prst="rect">
            <a:avLst/>
          </a:prstGeom>
        </p:spPr>
      </p:pic>
      <p:pic>
        <p:nvPicPr>
          <p:cNvPr id="30" name="Image 29">
            <a:extLst>
              <a:ext uri="{FF2B5EF4-FFF2-40B4-BE49-F238E27FC236}">
                <a16:creationId xmlns:a16="http://schemas.microsoft.com/office/drawing/2014/main" id="{4DD763C9-6CBB-F315-A848-17848A163280}"/>
              </a:ext>
            </a:extLst>
          </p:cNvPr>
          <p:cNvPicPr>
            <a:picLocks noChangeAspect="1"/>
          </p:cNvPicPr>
          <p:nvPr/>
        </p:nvPicPr>
        <p:blipFill>
          <a:blip r:embed="rId13"/>
          <a:srcRect r="46482"/>
          <a:stretch>
            <a:fillRect/>
          </a:stretch>
        </p:blipFill>
        <p:spPr>
          <a:xfrm>
            <a:off x="9688451" y="176084"/>
            <a:ext cx="1551124" cy="922350"/>
          </a:xfrm>
          <a:prstGeom prst="rect">
            <a:avLst/>
          </a:prstGeom>
        </p:spPr>
      </p:pic>
      <p:sp>
        <p:nvSpPr>
          <p:cNvPr id="4" name="ZoneTexte 3">
            <a:extLst>
              <a:ext uri="{FF2B5EF4-FFF2-40B4-BE49-F238E27FC236}">
                <a16:creationId xmlns:a16="http://schemas.microsoft.com/office/drawing/2014/main" id="{6722129E-86BC-E5A2-3897-195988E85ED5}"/>
              </a:ext>
            </a:extLst>
          </p:cNvPr>
          <p:cNvSpPr txBox="1"/>
          <p:nvPr/>
        </p:nvSpPr>
        <p:spPr>
          <a:xfrm>
            <a:off x="300842" y="1073980"/>
            <a:ext cx="11590316" cy="584775"/>
          </a:xfrm>
          <a:prstGeom prst="rect">
            <a:avLst/>
          </a:prstGeom>
          <a:solidFill>
            <a:srgbClr val="F2F2FC"/>
          </a:solidFill>
          <a:ln w="6350">
            <a:noFill/>
            <a:miter lim="800000"/>
          </a:ln>
        </p:spPr>
        <p:txBody>
          <a:bodyPr wrap="square">
            <a:spAutoFit/>
          </a:bodyPr>
          <a:lstStyle/>
          <a:p>
            <a:pPr algn="just"/>
            <a:r>
              <a:rPr lang="fr-FR" sz="1600">
                <a:ln w="6350" cap="flat">
                  <a:noFill/>
                  <a:miter lim="800000"/>
                </a:ln>
                <a:solidFill>
                  <a:srgbClr val="000000"/>
                </a:solidFill>
                <a:latin typeface="Arial"/>
              </a:rPr>
              <a:t>Le client bénéficiaire est </a:t>
            </a:r>
            <a:r>
              <a:rPr lang="fr-FR" sz="1600" b="1">
                <a:ln w="6350" cap="flat">
                  <a:noFill/>
                  <a:miter lim="800000"/>
                </a:ln>
                <a:solidFill>
                  <a:schemeClr val="accent1"/>
                </a:solidFill>
                <a:latin typeface="Arial"/>
              </a:rPr>
              <a:t>l’Organisme Gestionnaire</a:t>
            </a:r>
            <a:r>
              <a:rPr lang="fr-FR" sz="1600">
                <a:ln w="6350" cap="flat">
                  <a:noFill/>
                  <a:miter lim="800000"/>
                </a:ln>
                <a:solidFill>
                  <a:srgbClr val="000000"/>
                </a:solidFill>
                <a:latin typeface="Arial"/>
              </a:rPr>
              <a:t> (OG), identifiable à travers son numéro </a:t>
            </a:r>
            <a:r>
              <a:rPr lang="fr-FR" sz="1600" b="1">
                <a:ln w="6350" cap="flat">
                  <a:noFill/>
                  <a:miter lim="800000"/>
                </a:ln>
                <a:solidFill>
                  <a:schemeClr val="accent1"/>
                </a:solidFill>
                <a:latin typeface="Arial"/>
              </a:rPr>
              <a:t>FINESS juridique</a:t>
            </a:r>
            <a:r>
              <a:rPr lang="fr-FR" sz="1600">
                <a:ln w="6350" cap="flat">
                  <a:noFill/>
                  <a:miter lim="800000"/>
                </a:ln>
                <a:solidFill>
                  <a:srgbClr val="000000"/>
                </a:solidFill>
                <a:latin typeface="Arial"/>
              </a:rPr>
              <a:t>. Celui-ci peut passer une commande </a:t>
            </a:r>
            <a:r>
              <a:rPr lang="fr-FR" sz="1600" b="1">
                <a:ln w="6350" cap="flat">
                  <a:noFill/>
                  <a:miter lim="800000"/>
                </a:ln>
                <a:solidFill>
                  <a:schemeClr val="accent1"/>
                </a:solidFill>
                <a:latin typeface="Arial"/>
              </a:rPr>
              <a:t>pour un ou plusieurs ESMS,</a:t>
            </a:r>
            <a:r>
              <a:rPr lang="fr-FR" sz="1600">
                <a:ln w="6350" cap="flat">
                  <a:noFill/>
                  <a:miter lim="800000"/>
                </a:ln>
                <a:solidFill>
                  <a:srgbClr val="000000"/>
                </a:solidFill>
                <a:latin typeface="Arial"/>
              </a:rPr>
              <a:t> identifiables à travers leur numéro de </a:t>
            </a:r>
            <a:r>
              <a:rPr lang="fr-FR" sz="1600" b="1">
                <a:ln w="6350" cap="flat">
                  <a:noFill/>
                  <a:miter lim="800000"/>
                </a:ln>
                <a:solidFill>
                  <a:schemeClr val="accent1"/>
                </a:solidFill>
                <a:latin typeface="Arial"/>
              </a:rPr>
              <a:t>FINESS géographique</a:t>
            </a:r>
            <a:r>
              <a:rPr lang="fr-FR" sz="1600">
                <a:ln w="6350" cap="flat">
                  <a:noFill/>
                  <a:miter lim="800000"/>
                </a:ln>
                <a:solidFill>
                  <a:srgbClr val="000000"/>
                </a:solidFill>
                <a:latin typeface="Arial"/>
              </a:rPr>
              <a:t>. </a:t>
            </a:r>
          </a:p>
        </p:txBody>
      </p:sp>
    </p:spTree>
    <p:extLst>
      <p:ext uri="{BB962C8B-B14F-4D97-AF65-F5344CB8AC3E}">
        <p14:creationId xmlns:p14="http://schemas.microsoft.com/office/powerpoint/2010/main" val="3209696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81868-267C-E80D-DE96-DE5DADD71CC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71593C6-FFFB-F726-F4C4-CCA4745524EA}"/>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5523642C-1F04-1885-7FE0-E7DD7079483F}"/>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A1DB9D86-8719-475A-80C3-6635F8D6E1EB}"/>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ESMS éligibles à un financement SONS dans le cadre de la vague 2</a:t>
            </a:r>
          </a:p>
        </p:txBody>
      </p:sp>
      <p:grpSp>
        <p:nvGrpSpPr>
          <p:cNvPr id="3" name="Groupe 2">
            <a:extLst>
              <a:ext uri="{FF2B5EF4-FFF2-40B4-BE49-F238E27FC236}">
                <a16:creationId xmlns:a16="http://schemas.microsoft.com/office/drawing/2014/main" id="{5127A882-77E5-23C0-74CE-1E1D08FB0306}"/>
              </a:ext>
            </a:extLst>
          </p:cNvPr>
          <p:cNvGrpSpPr>
            <a:grpSpLocks noChangeAspect="1"/>
          </p:cNvGrpSpPr>
          <p:nvPr/>
        </p:nvGrpSpPr>
        <p:grpSpPr>
          <a:xfrm rot="5400000" flipH="1">
            <a:off x="456436" y="1068429"/>
            <a:ext cx="344173" cy="578609"/>
            <a:chOff x="9774238" y="5526723"/>
            <a:chExt cx="269874" cy="439738"/>
          </a:xfrm>
        </p:grpSpPr>
        <p:sp>
          <p:nvSpPr>
            <p:cNvPr id="4" name="AutoShape 130">
              <a:extLst>
                <a:ext uri="{FF2B5EF4-FFF2-40B4-BE49-F238E27FC236}">
                  <a16:creationId xmlns:a16="http://schemas.microsoft.com/office/drawing/2014/main" id="{F7AD2207-E8FE-FEAA-408C-BE779AE73DFD}"/>
                </a:ext>
              </a:extLst>
            </p:cNvPr>
            <p:cNvSpPr>
              <a:spLocks noChangeAspect="1" noChangeArrowheads="1" noTextEdit="1"/>
            </p:cNvSpPr>
            <p:nvPr/>
          </p:nvSpPr>
          <p:spPr bwMode="auto">
            <a:xfrm>
              <a:off x="9774238" y="5537835"/>
              <a:ext cx="2682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2" name="Freeform 132">
              <a:extLst>
                <a:ext uri="{FF2B5EF4-FFF2-40B4-BE49-F238E27FC236}">
                  <a16:creationId xmlns:a16="http://schemas.microsoft.com/office/drawing/2014/main" id="{D3E1B439-790F-780E-9D65-DE7536B7FDC7}"/>
                </a:ext>
              </a:extLst>
            </p:cNvPr>
            <p:cNvSpPr>
              <a:spLocks noEditPoints="1"/>
            </p:cNvSpPr>
            <p:nvPr/>
          </p:nvSpPr>
          <p:spPr bwMode="auto">
            <a:xfrm>
              <a:off x="9775825" y="5526723"/>
              <a:ext cx="268287" cy="439738"/>
            </a:xfrm>
            <a:custGeom>
              <a:avLst/>
              <a:gdLst>
                <a:gd name="T0" fmla="*/ 818 w 950"/>
                <a:gd name="T1" fmla="*/ 325 h 1575"/>
                <a:gd name="T2" fmla="*/ 773 w 950"/>
                <a:gd name="T3" fmla="*/ 325 h 1575"/>
                <a:gd name="T4" fmla="*/ 624 w 950"/>
                <a:gd name="T5" fmla="*/ 741 h 1575"/>
                <a:gd name="T6" fmla="*/ 648 w 950"/>
                <a:gd name="T7" fmla="*/ 104 h 1575"/>
                <a:gd name="T8" fmla="*/ 773 w 950"/>
                <a:gd name="T9" fmla="*/ 220 h 1575"/>
                <a:gd name="T10" fmla="*/ 818 w 950"/>
                <a:gd name="T11" fmla="*/ 220 h 1575"/>
                <a:gd name="T12" fmla="*/ 617 w 950"/>
                <a:gd name="T13" fmla="*/ 71 h 1575"/>
                <a:gd name="T14" fmla="*/ 579 w 950"/>
                <a:gd name="T15" fmla="*/ 536 h 1575"/>
                <a:gd name="T16" fmla="*/ 210 w 950"/>
                <a:gd name="T17" fmla="*/ 577 h 1575"/>
                <a:gd name="T18" fmla="*/ 0 w 950"/>
                <a:gd name="T19" fmla="*/ 654 h 1575"/>
                <a:gd name="T20" fmla="*/ 22 w 950"/>
                <a:gd name="T21" fmla="*/ 1053 h 1575"/>
                <a:gd name="T22" fmla="*/ 45 w 950"/>
                <a:gd name="T23" fmla="*/ 986 h 1575"/>
                <a:gd name="T24" fmla="*/ 215 w 950"/>
                <a:gd name="T25" fmla="*/ 963 h 1575"/>
                <a:gd name="T26" fmla="*/ 576 w 950"/>
                <a:gd name="T27" fmla="*/ 988 h 1575"/>
                <a:gd name="T28" fmla="*/ 703 w 950"/>
                <a:gd name="T29" fmla="*/ 983 h 1575"/>
                <a:gd name="T30" fmla="*/ 477 w 950"/>
                <a:gd name="T31" fmla="*/ 791 h 1575"/>
                <a:gd name="T32" fmla="*/ 594 w 950"/>
                <a:gd name="T33" fmla="*/ 779 h 1575"/>
                <a:gd name="T34" fmla="*/ 899 w 950"/>
                <a:gd name="T35" fmla="*/ 966 h 1575"/>
                <a:gd name="T36" fmla="*/ 837 w 950"/>
                <a:gd name="T37" fmla="*/ 1260 h 1575"/>
                <a:gd name="T38" fmla="*/ 692 w 950"/>
                <a:gd name="T39" fmla="*/ 1376 h 1575"/>
                <a:gd name="T40" fmla="*/ 703 w 950"/>
                <a:gd name="T41" fmla="*/ 1420 h 1575"/>
                <a:gd name="T42" fmla="*/ 723 w 950"/>
                <a:gd name="T43" fmla="*/ 1471 h 1575"/>
                <a:gd name="T44" fmla="*/ 636 w 950"/>
                <a:gd name="T45" fmla="*/ 1530 h 1575"/>
                <a:gd name="T46" fmla="*/ 636 w 950"/>
                <a:gd name="T47" fmla="*/ 1575 h 1575"/>
                <a:gd name="T48" fmla="*/ 768 w 950"/>
                <a:gd name="T49" fmla="*/ 1471 h 1575"/>
                <a:gd name="T50" fmla="*/ 806 w 950"/>
                <a:gd name="T51" fmla="*/ 1369 h 1575"/>
                <a:gd name="T52" fmla="*/ 943 w 950"/>
                <a:gd name="T53" fmla="*/ 975 h 1575"/>
                <a:gd name="T54" fmla="*/ 818 w 950"/>
                <a:gd name="T55" fmla="*/ 786 h 1575"/>
                <a:gd name="T56" fmla="*/ 45 w 950"/>
                <a:gd name="T57" fmla="*/ 893 h 1575"/>
                <a:gd name="T58" fmla="*/ 133 w 950"/>
                <a:gd name="T59" fmla="*/ 581 h 1575"/>
                <a:gd name="T60" fmla="*/ 193 w 950"/>
                <a:gd name="T61" fmla="*/ 901 h 1575"/>
                <a:gd name="T62" fmla="*/ 386 w 950"/>
                <a:gd name="T63" fmla="*/ 893 h 1575"/>
                <a:gd name="T64" fmla="*/ 238 w 950"/>
                <a:gd name="T65" fmla="*/ 901 h 1575"/>
                <a:gd name="T66" fmla="*/ 312 w 950"/>
                <a:gd name="T67" fmla="*/ 564 h 1575"/>
                <a:gd name="T68" fmla="*/ 386 w 950"/>
                <a:gd name="T69" fmla="*/ 893 h 1575"/>
                <a:gd name="T70" fmla="*/ 431 w 950"/>
                <a:gd name="T71" fmla="*/ 893 h 1575"/>
                <a:gd name="T72" fmla="*/ 524 w 950"/>
                <a:gd name="T73" fmla="*/ 964 h 1575"/>
                <a:gd name="T74" fmla="*/ 520 w 950"/>
                <a:gd name="T75" fmla="*/ 714 h 1575"/>
                <a:gd name="T76" fmla="*/ 431 w 950"/>
                <a:gd name="T77" fmla="*/ 629 h 1575"/>
                <a:gd name="T78" fmla="*/ 579 w 950"/>
                <a:gd name="T79" fmla="*/ 629 h 1575"/>
                <a:gd name="T80" fmla="*/ 579 w 950"/>
                <a:gd name="T81" fmla="*/ 72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0" h="1575">
                  <a:moveTo>
                    <a:pt x="818" y="786"/>
                  </a:moveTo>
                  <a:cubicBezTo>
                    <a:pt x="818" y="325"/>
                    <a:pt x="818" y="325"/>
                    <a:pt x="818" y="325"/>
                  </a:cubicBezTo>
                  <a:cubicBezTo>
                    <a:pt x="818" y="313"/>
                    <a:pt x="808" y="303"/>
                    <a:pt x="795" y="303"/>
                  </a:cubicBezTo>
                  <a:cubicBezTo>
                    <a:pt x="783" y="303"/>
                    <a:pt x="773" y="313"/>
                    <a:pt x="773" y="325"/>
                  </a:cubicBezTo>
                  <a:cubicBezTo>
                    <a:pt x="773" y="778"/>
                    <a:pt x="773" y="778"/>
                    <a:pt x="773" y="778"/>
                  </a:cubicBezTo>
                  <a:cubicBezTo>
                    <a:pt x="712" y="768"/>
                    <a:pt x="657" y="752"/>
                    <a:pt x="624" y="741"/>
                  </a:cubicBezTo>
                  <a:cubicBezTo>
                    <a:pt x="624" y="669"/>
                    <a:pt x="624" y="238"/>
                    <a:pt x="624" y="158"/>
                  </a:cubicBezTo>
                  <a:cubicBezTo>
                    <a:pt x="624" y="137"/>
                    <a:pt x="633" y="118"/>
                    <a:pt x="648" y="104"/>
                  </a:cubicBezTo>
                  <a:cubicBezTo>
                    <a:pt x="696" y="60"/>
                    <a:pt x="773" y="94"/>
                    <a:pt x="773" y="160"/>
                  </a:cubicBezTo>
                  <a:cubicBezTo>
                    <a:pt x="773" y="220"/>
                    <a:pt x="773" y="220"/>
                    <a:pt x="773" y="220"/>
                  </a:cubicBezTo>
                  <a:cubicBezTo>
                    <a:pt x="773" y="232"/>
                    <a:pt x="783" y="243"/>
                    <a:pt x="795" y="243"/>
                  </a:cubicBezTo>
                  <a:cubicBezTo>
                    <a:pt x="808" y="243"/>
                    <a:pt x="818" y="232"/>
                    <a:pt x="818" y="220"/>
                  </a:cubicBezTo>
                  <a:cubicBezTo>
                    <a:pt x="818" y="160"/>
                    <a:pt x="818" y="160"/>
                    <a:pt x="818" y="160"/>
                  </a:cubicBezTo>
                  <a:cubicBezTo>
                    <a:pt x="818" y="55"/>
                    <a:pt x="694" y="0"/>
                    <a:pt x="617" y="71"/>
                  </a:cubicBezTo>
                  <a:cubicBezTo>
                    <a:pt x="593" y="93"/>
                    <a:pt x="579" y="125"/>
                    <a:pt x="579" y="158"/>
                  </a:cubicBezTo>
                  <a:cubicBezTo>
                    <a:pt x="579" y="536"/>
                    <a:pt x="579" y="536"/>
                    <a:pt x="579" y="536"/>
                  </a:cubicBezTo>
                  <a:cubicBezTo>
                    <a:pt x="524" y="491"/>
                    <a:pt x="443" y="506"/>
                    <a:pt x="405" y="564"/>
                  </a:cubicBezTo>
                  <a:cubicBezTo>
                    <a:pt x="352" y="498"/>
                    <a:pt x="252" y="507"/>
                    <a:pt x="210" y="577"/>
                  </a:cubicBezTo>
                  <a:cubicBezTo>
                    <a:pt x="210" y="577"/>
                    <a:pt x="210" y="577"/>
                    <a:pt x="210" y="577"/>
                  </a:cubicBezTo>
                  <a:cubicBezTo>
                    <a:pt x="138" y="493"/>
                    <a:pt x="0" y="543"/>
                    <a:pt x="0" y="654"/>
                  </a:cubicBezTo>
                  <a:cubicBezTo>
                    <a:pt x="0" y="664"/>
                    <a:pt x="0" y="1019"/>
                    <a:pt x="0" y="1030"/>
                  </a:cubicBezTo>
                  <a:cubicBezTo>
                    <a:pt x="0" y="1042"/>
                    <a:pt x="10" y="1053"/>
                    <a:pt x="22" y="1053"/>
                  </a:cubicBezTo>
                  <a:cubicBezTo>
                    <a:pt x="35" y="1053"/>
                    <a:pt x="45" y="1042"/>
                    <a:pt x="45" y="1030"/>
                  </a:cubicBezTo>
                  <a:cubicBezTo>
                    <a:pt x="45" y="986"/>
                    <a:pt x="45" y="986"/>
                    <a:pt x="45" y="986"/>
                  </a:cubicBezTo>
                  <a:cubicBezTo>
                    <a:pt x="65" y="1002"/>
                    <a:pt x="91" y="1012"/>
                    <a:pt x="119" y="1012"/>
                  </a:cubicBezTo>
                  <a:cubicBezTo>
                    <a:pt x="158" y="1012"/>
                    <a:pt x="194" y="993"/>
                    <a:pt x="215" y="963"/>
                  </a:cubicBezTo>
                  <a:cubicBezTo>
                    <a:pt x="263" y="1028"/>
                    <a:pt x="361" y="1028"/>
                    <a:pt x="408" y="962"/>
                  </a:cubicBezTo>
                  <a:cubicBezTo>
                    <a:pt x="448" y="1017"/>
                    <a:pt x="523" y="1028"/>
                    <a:pt x="576" y="988"/>
                  </a:cubicBezTo>
                  <a:cubicBezTo>
                    <a:pt x="622" y="1007"/>
                    <a:pt x="687" y="1027"/>
                    <a:pt x="697" y="1027"/>
                  </a:cubicBezTo>
                  <a:cubicBezTo>
                    <a:pt x="724" y="1027"/>
                    <a:pt x="728" y="990"/>
                    <a:pt x="703" y="983"/>
                  </a:cubicBezTo>
                  <a:cubicBezTo>
                    <a:pt x="605" y="958"/>
                    <a:pt x="538" y="921"/>
                    <a:pt x="535" y="919"/>
                  </a:cubicBezTo>
                  <a:cubicBezTo>
                    <a:pt x="513" y="907"/>
                    <a:pt x="443" y="862"/>
                    <a:pt x="477" y="791"/>
                  </a:cubicBezTo>
                  <a:cubicBezTo>
                    <a:pt x="496" y="752"/>
                    <a:pt x="505" y="750"/>
                    <a:pt x="583" y="775"/>
                  </a:cubicBezTo>
                  <a:cubicBezTo>
                    <a:pt x="591" y="777"/>
                    <a:pt x="595" y="779"/>
                    <a:pt x="594" y="779"/>
                  </a:cubicBezTo>
                  <a:cubicBezTo>
                    <a:pt x="703" y="817"/>
                    <a:pt x="792" y="826"/>
                    <a:pt x="791" y="826"/>
                  </a:cubicBezTo>
                  <a:cubicBezTo>
                    <a:pt x="858" y="839"/>
                    <a:pt x="904" y="899"/>
                    <a:pt x="899" y="966"/>
                  </a:cubicBezTo>
                  <a:cubicBezTo>
                    <a:pt x="898" y="972"/>
                    <a:pt x="895" y="1046"/>
                    <a:pt x="870" y="1170"/>
                  </a:cubicBezTo>
                  <a:cubicBezTo>
                    <a:pt x="865" y="1198"/>
                    <a:pt x="859" y="1222"/>
                    <a:pt x="837" y="1260"/>
                  </a:cubicBezTo>
                  <a:cubicBezTo>
                    <a:pt x="820" y="1288"/>
                    <a:pt x="799" y="1314"/>
                    <a:pt x="775" y="1337"/>
                  </a:cubicBezTo>
                  <a:cubicBezTo>
                    <a:pt x="771" y="1340"/>
                    <a:pt x="744" y="1364"/>
                    <a:pt x="692" y="1376"/>
                  </a:cubicBezTo>
                  <a:cubicBezTo>
                    <a:pt x="680" y="1379"/>
                    <a:pt x="672" y="1392"/>
                    <a:pt x="675" y="1404"/>
                  </a:cubicBezTo>
                  <a:cubicBezTo>
                    <a:pt x="678" y="1416"/>
                    <a:pt x="690" y="1423"/>
                    <a:pt x="703" y="1420"/>
                  </a:cubicBezTo>
                  <a:cubicBezTo>
                    <a:pt x="710" y="1418"/>
                    <a:pt x="717" y="1417"/>
                    <a:pt x="723" y="1414"/>
                  </a:cubicBezTo>
                  <a:cubicBezTo>
                    <a:pt x="723" y="1471"/>
                    <a:pt x="723" y="1471"/>
                    <a:pt x="723" y="1471"/>
                  </a:cubicBezTo>
                  <a:cubicBezTo>
                    <a:pt x="723" y="1504"/>
                    <a:pt x="697" y="1530"/>
                    <a:pt x="664" y="1530"/>
                  </a:cubicBezTo>
                  <a:cubicBezTo>
                    <a:pt x="636" y="1530"/>
                    <a:pt x="636" y="1530"/>
                    <a:pt x="636" y="1530"/>
                  </a:cubicBezTo>
                  <a:cubicBezTo>
                    <a:pt x="623" y="1530"/>
                    <a:pt x="613" y="1540"/>
                    <a:pt x="613" y="1553"/>
                  </a:cubicBezTo>
                  <a:cubicBezTo>
                    <a:pt x="613" y="1565"/>
                    <a:pt x="623" y="1575"/>
                    <a:pt x="636" y="1575"/>
                  </a:cubicBezTo>
                  <a:cubicBezTo>
                    <a:pt x="664" y="1575"/>
                    <a:pt x="664" y="1575"/>
                    <a:pt x="664" y="1575"/>
                  </a:cubicBezTo>
                  <a:cubicBezTo>
                    <a:pt x="722" y="1575"/>
                    <a:pt x="768" y="1528"/>
                    <a:pt x="768" y="1471"/>
                  </a:cubicBezTo>
                  <a:cubicBezTo>
                    <a:pt x="768" y="1400"/>
                    <a:pt x="768" y="1400"/>
                    <a:pt x="768" y="1400"/>
                  </a:cubicBezTo>
                  <a:cubicBezTo>
                    <a:pt x="771" y="1398"/>
                    <a:pt x="790" y="1385"/>
                    <a:pt x="806" y="1369"/>
                  </a:cubicBezTo>
                  <a:cubicBezTo>
                    <a:pt x="859" y="1320"/>
                    <a:pt x="901" y="1252"/>
                    <a:pt x="913" y="1185"/>
                  </a:cubicBezTo>
                  <a:cubicBezTo>
                    <a:pt x="918" y="1156"/>
                    <a:pt x="936" y="1077"/>
                    <a:pt x="943" y="975"/>
                  </a:cubicBezTo>
                  <a:cubicBezTo>
                    <a:pt x="944" y="970"/>
                    <a:pt x="944" y="970"/>
                    <a:pt x="944" y="970"/>
                  </a:cubicBezTo>
                  <a:cubicBezTo>
                    <a:pt x="950" y="886"/>
                    <a:pt x="897" y="810"/>
                    <a:pt x="818" y="786"/>
                  </a:cubicBezTo>
                  <a:close/>
                  <a:moveTo>
                    <a:pt x="119" y="967"/>
                  </a:moveTo>
                  <a:cubicBezTo>
                    <a:pt x="78" y="967"/>
                    <a:pt x="45" y="934"/>
                    <a:pt x="45" y="893"/>
                  </a:cubicBezTo>
                  <a:cubicBezTo>
                    <a:pt x="45" y="654"/>
                    <a:pt x="45" y="654"/>
                    <a:pt x="45" y="654"/>
                  </a:cubicBezTo>
                  <a:cubicBezTo>
                    <a:pt x="45" y="608"/>
                    <a:pt x="87" y="572"/>
                    <a:pt x="133" y="581"/>
                  </a:cubicBezTo>
                  <a:cubicBezTo>
                    <a:pt x="164" y="587"/>
                    <a:pt x="188" y="612"/>
                    <a:pt x="192" y="644"/>
                  </a:cubicBezTo>
                  <a:cubicBezTo>
                    <a:pt x="193" y="907"/>
                    <a:pt x="192" y="892"/>
                    <a:pt x="193" y="901"/>
                  </a:cubicBezTo>
                  <a:cubicBezTo>
                    <a:pt x="189" y="938"/>
                    <a:pt x="157" y="967"/>
                    <a:pt x="119" y="967"/>
                  </a:cubicBezTo>
                  <a:close/>
                  <a:moveTo>
                    <a:pt x="386" y="893"/>
                  </a:moveTo>
                  <a:cubicBezTo>
                    <a:pt x="386" y="934"/>
                    <a:pt x="353" y="967"/>
                    <a:pt x="312" y="967"/>
                  </a:cubicBezTo>
                  <a:cubicBezTo>
                    <a:pt x="273" y="967"/>
                    <a:pt x="242" y="938"/>
                    <a:pt x="238" y="901"/>
                  </a:cubicBezTo>
                  <a:cubicBezTo>
                    <a:pt x="238" y="895"/>
                    <a:pt x="239" y="657"/>
                    <a:pt x="237" y="639"/>
                  </a:cubicBezTo>
                  <a:cubicBezTo>
                    <a:pt x="237" y="598"/>
                    <a:pt x="271" y="564"/>
                    <a:pt x="312" y="564"/>
                  </a:cubicBezTo>
                  <a:cubicBezTo>
                    <a:pt x="353" y="564"/>
                    <a:pt x="386" y="598"/>
                    <a:pt x="386" y="639"/>
                  </a:cubicBezTo>
                  <a:lnTo>
                    <a:pt x="386" y="893"/>
                  </a:lnTo>
                  <a:close/>
                  <a:moveTo>
                    <a:pt x="524" y="964"/>
                  </a:moveTo>
                  <a:cubicBezTo>
                    <a:pt x="477" y="977"/>
                    <a:pt x="431" y="941"/>
                    <a:pt x="431" y="893"/>
                  </a:cubicBezTo>
                  <a:cubicBezTo>
                    <a:pt x="431" y="871"/>
                    <a:pt x="431" y="871"/>
                    <a:pt x="431" y="871"/>
                  </a:cubicBezTo>
                  <a:cubicBezTo>
                    <a:pt x="444" y="905"/>
                    <a:pt x="472" y="938"/>
                    <a:pt x="524" y="964"/>
                  </a:cubicBezTo>
                  <a:close/>
                  <a:moveTo>
                    <a:pt x="579" y="727"/>
                  </a:moveTo>
                  <a:cubicBezTo>
                    <a:pt x="561" y="721"/>
                    <a:pt x="539" y="715"/>
                    <a:pt x="520" y="714"/>
                  </a:cubicBezTo>
                  <a:cubicBezTo>
                    <a:pt x="474" y="711"/>
                    <a:pt x="447" y="742"/>
                    <a:pt x="431" y="785"/>
                  </a:cubicBezTo>
                  <a:cubicBezTo>
                    <a:pt x="431" y="739"/>
                    <a:pt x="431" y="676"/>
                    <a:pt x="431" y="629"/>
                  </a:cubicBezTo>
                  <a:cubicBezTo>
                    <a:pt x="431" y="588"/>
                    <a:pt x="464" y="555"/>
                    <a:pt x="505" y="555"/>
                  </a:cubicBezTo>
                  <a:cubicBezTo>
                    <a:pt x="546" y="555"/>
                    <a:pt x="579" y="588"/>
                    <a:pt x="579" y="629"/>
                  </a:cubicBezTo>
                  <a:lnTo>
                    <a:pt x="579" y="727"/>
                  </a:lnTo>
                  <a:close/>
                  <a:moveTo>
                    <a:pt x="579" y="727"/>
                  </a:moveTo>
                  <a:cubicBezTo>
                    <a:pt x="579" y="727"/>
                    <a:pt x="579" y="727"/>
                    <a:pt x="579" y="727"/>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6AB2"/>
                </a:solidFill>
                <a:effectLst/>
                <a:uLnTx/>
                <a:uFillTx/>
                <a:latin typeface="Calibri"/>
                <a:ea typeface="+mn-ea"/>
                <a:cs typeface="+mn-cs"/>
              </a:endParaRPr>
            </a:p>
          </p:txBody>
        </p:sp>
        <p:sp>
          <p:nvSpPr>
            <p:cNvPr id="8" name="Freeform 133">
              <a:extLst>
                <a:ext uri="{FF2B5EF4-FFF2-40B4-BE49-F238E27FC236}">
                  <a16:creationId xmlns:a16="http://schemas.microsoft.com/office/drawing/2014/main" id="{2F4AB943-01BE-2C8B-C3AD-AB95FAC0FDBB}"/>
                </a:ext>
              </a:extLst>
            </p:cNvPr>
            <p:cNvSpPr>
              <a:spLocks noEditPoints="1"/>
            </p:cNvSpPr>
            <p:nvPr/>
          </p:nvSpPr>
          <p:spPr bwMode="auto">
            <a:xfrm>
              <a:off x="9775825" y="5837873"/>
              <a:ext cx="155575" cy="128588"/>
            </a:xfrm>
            <a:custGeom>
              <a:avLst/>
              <a:gdLst>
                <a:gd name="T0" fmla="*/ 531 w 553"/>
                <a:gd name="T1" fmla="*/ 418 h 463"/>
                <a:gd name="T2" fmla="*/ 210 w 553"/>
                <a:gd name="T3" fmla="*/ 418 h 463"/>
                <a:gd name="T4" fmla="*/ 150 w 553"/>
                <a:gd name="T5" fmla="*/ 358 h 463"/>
                <a:gd name="T6" fmla="*/ 112 w 553"/>
                <a:gd name="T7" fmla="*/ 212 h 463"/>
                <a:gd name="T8" fmla="*/ 45 w 553"/>
                <a:gd name="T9" fmla="*/ 22 h 463"/>
                <a:gd name="T10" fmla="*/ 22 w 553"/>
                <a:gd name="T11" fmla="*/ 1 h 463"/>
                <a:gd name="T12" fmla="*/ 0 w 553"/>
                <a:gd name="T13" fmla="*/ 24 h 463"/>
                <a:gd name="T14" fmla="*/ 76 w 553"/>
                <a:gd name="T15" fmla="*/ 239 h 463"/>
                <a:gd name="T16" fmla="*/ 105 w 553"/>
                <a:gd name="T17" fmla="*/ 358 h 463"/>
                <a:gd name="T18" fmla="*/ 210 w 553"/>
                <a:gd name="T19" fmla="*/ 463 h 463"/>
                <a:gd name="T20" fmla="*/ 531 w 553"/>
                <a:gd name="T21" fmla="*/ 463 h 463"/>
                <a:gd name="T22" fmla="*/ 553 w 553"/>
                <a:gd name="T23" fmla="*/ 441 h 463"/>
                <a:gd name="T24" fmla="*/ 531 w 553"/>
                <a:gd name="T25" fmla="*/ 418 h 463"/>
                <a:gd name="T26" fmla="*/ 531 w 553"/>
                <a:gd name="T27" fmla="*/ 418 h 463"/>
                <a:gd name="T28" fmla="*/ 531 w 553"/>
                <a:gd name="T29" fmla="*/ 41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463">
                  <a:moveTo>
                    <a:pt x="531" y="418"/>
                  </a:moveTo>
                  <a:cubicBezTo>
                    <a:pt x="210" y="418"/>
                    <a:pt x="210" y="418"/>
                    <a:pt x="210" y="418"/>
                  </a:cubicBezTo>
                  <a:cubicBezTo>
                    <a:pt x="177" y="418"/>
                    <a:pt x="150" y="391"/>
                    <a:pt x="150" y="358"/>
                  </a:cubicBezTo>
                  <a:cubicBezTo>
                    <a:pt x="149" y="345"/>
                    <a:pt x="160" y="277"/>
                    <a:pt x="112" y="212"/>
                  </a:cubicBezTo>
                  <a:cubicBezTo>
                    <a:pt x="71" y="157"/>
                    <a:pt x="47" y="91"/>
                    <a:pt x="45" y="22"/>
                  </a:cubicBezTo>
                  <a:cubicBezTo>
                    <a:pt x="44" y="10"/>
                    <a:pt x="34" y="0"/>
                    <a:pt x="22" y="1"/>
                  </a:cubicBezTo>
                  <a:cubicBezTo>
                    <a:pt x="9" y="1"/>
                    <a:pt x="0" y="11"/>
                    <a:pt x="0" y="24"/>
                  </a:cubicBezTo>
                  <a:cubicBezTo>
                    <a:pt x="3" y="102"/>
                    <a:pt x="29" y="176"/>
                    <a:pt x="76" y="239"/>
                  </a:cubicBezTo>
                  <a:cubicBezTo>
                    <a:pt x="114" y="290"/>
                    <a:pt x="104" y="344"/>
                    <a:pt x="105" y="358"/>
                  </a:cubicBezTo>
                  <a:cubicBezTo>
                    <a:pt x="105" y="416"/>
                    <a:pt x="152" y="463"/>
                    <a:pt x="210" y="463"/>
                  </a:cubicBezTo>
                  <a:cubicBezTo>
                    <a:pt x="531" y="463"/>
                    <a:pt x="531" y="463"/>
                    <a:pt x="531" y="463"/>
                  </a:cubicBezTo>
                  <a:cubicBezTo>
                    <a:pt x="543" y="463"/>
                    <a:pt x="553" y="453"/>
                    <a:pt x="553" y="441"/>
                  </a:cubicBezTo>
                  <a:cubicBezTo>
                    <a:pt x="553" y="428"/>
                    <a:pt x="543" y="418"/>
                    <a:pt x="531" y="418"/>
                  </a:cubicBezTo>
                  <a:close/>
                  <a:moveTo>
                    <a:pt x="531" y="418"/>
                  </a:moveTo>
                  <a:cubicBezTo>
                    <a:pt x="531" y="418"/>
                    <a:pt x="531" y="418"/>
                    <a:pt x="531" y="418"/>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6AB2"/>
                </a:solidFill>
                <a:effectLst/>
                <a:uLnTx/>
                <a:uFillTx/>
                <a:latin typeface="Calibri"/>
                <a:ea typeface="+mn-ea"/>
                <a:cs typeface="+mn-cs"/>
              </a:endParaRPr>
            </a:p>
          </p:txBody>
        </p:sp>
      </p:grpSp>
      <p:sp>
        <p:nvSpPr>
          <p:cNvPr id="10" name="TextBox 17">
            <a:extLst>
              <a:ext uri="{FF2B5EF4-FFF2-40B4-BE49-F238E27FC236}">
                <a16:creationId xmlns:a16="http://schemas.microsoft.com/office/drawing/2014/main" id="{825EE72D-35AD-354E-78E0-39295C6D24A7}"/>
              </a:ext>
            </a:extLst>
          </p:cNvPr>
          <p:cNvSpPr txBox="1"/>
          <p:nvPr/>
        </p:nvSpPr>
        <p:spPr>
          <a:xfrm>
            <a:off x="985737" y="1127303"/>
            <a:ext cx="10725935" cy="553998"/>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82880" lvl="1" indent="-182880">
              <a:lnSpc>
                <a:spcPct val="100000"/>
              </a:lnSpc>
              <a:spcBef>
                <a:spcPts val="0"/>
              </a:spcBef>
              <a:spcAft>
                <a:spcPts val="300"/>
              </a:spcAft>
              <a:buClrTx/>
              <a:buSzPct val="95000"/>
              <a:buFont typeface="Arial" panose="020B0604020202020204" pitchFamily="34" charset="0"/>
              <a:buChar char="►"/>
              <a:defRPr lang="en-US" sz="1600" dirty="0"/>
            </a:lvl2pPr>
            <a:lvl3pPr marL="365760" lvl="2" indent="-182880">
              <a:lnSpc>
                <a:spcPct val="100000"/>
              </a:lnSpc>
              <a:spcBef>
                <a:spcPts val="0"/>
              </a:spcBef>
              <a:spcAft>
                <a:spcPts val="300"/>
              </a:spcAft>
              <a:buClrTx/>
              <a:buSzPct val="100000"/>
              <a:buFont typeface="Arial" panose="020B0604020202020204" pitchFamily="34" charset="0"/>
              <a:buChar char="•"/>
              <a:defRPr lang="en-US" sz="1600" dirty="0"/>
            </a:lvl3pPr>
            <a:lvl4pPr marL="548640" lvl="3" indent="-182880">
              <a:lnSpc>
                <a:spcPct val="100000"/>
              </a:lnSpc>
              <a:spcBef>
                <a:spcPts val="0"/>
              </a:spcBef>
              <a:spcAft>
                <a:spcPts val="300"/>
              </a:spcAft>
              <a:buClrTx/>
              <a:buSzPct val="100000"/>
              <a:buFont typeface="Arial" panose="020B0604020202020204" pitchFamily="34" charset="0"/>
              <a:buChar char="•"/>
              <a:defRPr lang="en-US" sz="1600" dirty="0"/>
            </a:lvl4pPr>
            <a:lvl5pPr marL="731520" lvl="4" indent="-182880">
              <a:lnSpc>
                <a:spcPct val="100000"/>
              </a:lnSpc>
              <a:spcBef>
                <a:spcPts val="0"/>
              </a:spcBef>
              <a:spcAft>
                <a:spcPts val="300"/>
              </a:spcAft>
              <a:buClrTx/>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600"/>
              </a:spcAft>
              <a:buClr>
                <a:srgbClr val="006AB2"/>
              </a:buClr>
              <a:buSzPct val="100000"/>
              <a:buFont typeface="Segoe UI" panose="020B0502040204020203" pitchFamily="34" charset="0"/>
              <a:buNone/>
              <a:tabLst/>
              <a:defRPr/>
            </a:pPr>
            <a:r>
              <a:rPr lang="fr-FR" sz="1800">
                <a:solidFill>
                  <a:srgbClr val="4D4D4D"/>
                </a:solidFill>
                <a:latin typeface="Arial"/>
                <a:cs typeface="+mn-cs"/>
              </a:rPr>
              <a:t>Choix de reconduire un</a:t>
            </a:r>
            <a:r>
              <a:rPr kumimoji="0" lang="fr-FR" sz="1800" b="1" i="0" u="none" strike="noStrike" kern="1200" cap="none" spc="0" normalizeH="0" baseline="0" noProof="0">
                <a:ln>
                  <a:noFill/>
                </a:ln>
                <a:solidFill>
                  <a:srgbClr val="4D4D4D"/>
                </a:solidFill>
                <a:effectLst/>
                <a:uLnTx/>
                <a:uFillTx/>
                <a:latin typeface="Arial"/>
                <a:ea typeface="+mn-ea"/>
                <a:cs typeface="+mn-cs"/>
              </a:rPr>
              <a:t> </a:t>
            </a:r>
            <a:r>
              <a:rPr kumimoji="0" lang="fr-FR" sz="1800" b="1" i="0" u="none" strike="noStrike" kern="1200" cap="none" spc="0" normalizeH="0" baseline="0" noProof="0">
                <a:ln>
                  <a:noFill/>
                </a:ln>
                <a:solidFill>
                  <a:srgbClr val="006AB2"/>
                </a:solidFill>
                <a:effectLst/>
                <a:uLnTx/>
                <a:uFillTx/>
                <a:latin typeface="Arial"/>
                <a:ea typeface="+mn-ea"/>
                <a:cs typeface="Arial" panose="020B0604020202020204" pitchFamily="34" charset="0"/>
              </a:rPr>
              <a:t>périmètre d’établissements</a:t>
            </a:r>
            <a:r>
              <a:rPr lang="fr-FR" sz="1800" b="1">
                <a:solidFill>
                  <a:srgbClr val="006AB2"/>
                </a:solidFill>
                <a:latin typeface="Arial"/>
              </a:rPr>
              <a:t> </a:t>
            </a:r>
            <a:r>
              <a:rPr lang="fr-FR" sz="1800">
                <a:solidFill>
                  <a:srgbClr val="4D4D4D"/>
                </a:solidFill>
                <a:latin typeface="Arial"/>
                <a:cs typeface="+mn-cs"/>
              </a:rPr>
              <a:t>(éligibles à un financement dans le cadre du SONS en vague 2) </a:t>
            </a:r>
            <a:r>
              <a:rPr lang="fr-FR" sz="1800" b="1">
                <a:solidFill>
                  <a:srgbClr val="006AB2"/>
                </a:solidFill>
                <a:latin typeface="Arial"/>
              </a:rPr>
              <a:t>très proche de celui retenu en vague 1. </a:t>
            </a:r>
          </a:p>
        </p:txBody>
      </p:sp>
      <p:graphicFrame>
        <p:nvGraphicFramePr>
          <p:cNvPr id="13" name="Tableau 8">
            <a:extLst>
              <a:ext uri="{FF2B5EF4-FFF2-40B4-BE49-F238E27FC236}">
                <a16:creationId xmlns:a16="http://schemas.microsoft.com/office/drawing/2014/main" id="{70A9659A-BFD9-A243-BAD6-6351A9F9C8DC}"/>
              </a:ext>
            </a:extLst>
          </p:cNvPr>
          <p:cNvGraphicFramePr>
            <a:graphicFrameLocks noGrp="1"/>
          </p:cNvGraphicFramePr>
          <p:nvPr>
            <p:extLst>
              <p:ext uri="{D42A27DB-BD31-4B8C-83A1-F6EECF244321}">
                <p14:modId xmlns:p14="http://schemas.microsoft.com/office/powerpoint/2010/main" val="233672242"/>
              </p:ext>
            </p:extLst>
          </p:nvPr>
        </p:nvGraphicFramePr>
        <p:xfrm>
          <a:off x="305284" y="2566027"/>
          <a:ext cx="11581432" cy="1771184"/>
        </p:xfrm>
        <a:graphic>
          <a:graphicData uri="http://schemas.openxmlformats.org/drawingml/2006/table">
            <a:tbl>
              <a:tblPr firstRow="1" bandRow="1">
                <a:tableStyleId>{5C22544A-7EE6-4342-B048-85BDC9FD1C3A}</a:tableStyleId>
              </a:tblPr>
              <a:tblGrid>
                <a:gridCol w="3371981">
                  <a:extLst>
                    <a:ext uri="{9D8B030D-6E8A-4147-A177-3AD203B41FA5}">
                      <a16:colId xmlns:a16="http://schemas.microsoft.com/office/drawing/2014/main" val="679475694"/>
                    </a:ext>
                  </a:extLst>
                </a:gridCol>
                <a:gridCol w="2222090">
                  <a:extLst>
                    <a:ext uri="{9D8B030D-6E8A-4147-A177-3AD203B41FA5}">
                      <a16:colId xmlns:a16="http://schemas.microsoft.com/office/drawing/2014/main" val="94579408"/>
                    </a:ext>
                  </a:extLst>
                </a:gridCol>
                <a:gridCol w="5987361">
                  <a:extLst>
                    <a:ext uri="{9D8B030D-6E8A-4147-A177-3AD203B41FA5}">
                      <a16:colId xmlns:a16="http://schemas.microsoft.com/office/drawing/2014/main" val="115125577"/>
                    </a:ext>
                  </a:extLst>
                </a:gridCol>
              </a:tblGrid>
              <a:tr h="819942">
                <a:tc>
                  <a:txBody>
                    <a:bodyPr/>
                    <a:lstStyle/>
                    <a:p>
                      <a:pPr algn="ctr"/>
                      <a:r>
                        <a:rPr lang="fr-FR" sz="1400" b="1"/>
                        <a:t>Sous-domaine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AB2"/>
                    </a:solidFill>
                  </a:tcPr>
                </a:tc>
                <a:tc>
                  <a:txBody>
                    <a:bodyPr/>
                    <a:lstStyle/>
                    <a:p>
                      <a:pPr algn="ctr"/>
                      <a:r>
                        <a:rPr lang="fr-FR" sz="1400"/>
                        <a:t>Catégorie d’établissement </a:t>
                      </a:r>
                    </a:p>
                    <a:p>
                      <a:pPr algn="ctr"/>
                      <a:r>
                        <a:rPr lang="fr-FR" sz="1400" b="0"/>
                        <a:t>(code FINESS)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AB2"/>
                    </a:solidFill>
                  </a:tcPr>
                </a:tc>
                <a:tc>
                  <a:txBody>
                    <a:bodyPr/>
                    <a:lstStyle/>
                    <a:p>
                      <a:pPr algn="ctr"/>
                      <a:r>
                        <a:rPr lang="fr-FR" sz="1400"/>
                        <a:t>Libellé catégorie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6AB2"/>
                    </a:solidFill>
                  </a:tcPr>
                </a:tc>
                <a:extLst>
                  <a:ext uri="{0D108BD9-81ED-4DB2-BD59-A6C34878D82A}">
                    <a16:rowId xmlns:a16="http://schemas.microsoft.com/office/drawing/2014/main" val="130400696"/>
                  </a:ext>
                </a:extLst>
              </a:tr>
              <a:tr h="341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a:solidFill>
                            <a:schemeClr val="accent1">
                              <a:lumMod val="50000"/>
                            </a:schemeClr>
                          </a:solidFill>
                        </a:rPr>
                        <a:t>Domicile (DOM)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b="1">
                          <a:solidFill>
                            <a:schemeClr val="accent1">
                              <a:lumMod val="50000"/>
                            </a:schemeClr>
                          </a:solidFill>
                        </a:rPr>
                        <a:t>640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400">
                          <a:solidFill>
                            <a:schemeClr val="accent1">
                              <a:lumMod val="50000"/>
                            </a:schemeClr>
                          </a:solidFill>
                        </a:rPr>
                        <a:t>Service d'aide et d'accompagnement à domicile aux familles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8717446"/>
                  </a:ext>
                </a:extLst>
              </a:tr>
              <a:tr h="265272">
                <a:tc rowSpan="2">
                  <a:txBody>
                    <a:bodyPr/>
                    <a:lstStyle/>
                    <a:p>
                      <a:pPr algn="ctr">
                        <a:lnSpc>
                          <a:spcPct val="100000"/>
                        </a:lnSpc>
                      </a:pPr>
                      <a:r>
                        <a:rPr lang="fr-FR" sz="1400" b="0">
                          <a:solidFill>
                            <a:schemeClr val="accent1">
                              <a:lumMod val="50000"/>
                            </a:schemeClr>
                          </a:solidFill>
                        </a:rPr>
                        <a:t>Accueil, Hébergement, Insertion (AHI)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b="1">
                          <a:solidFill>
                            <a:schemeClr val="accent1">
                              <a:lumMod val="50000"/>
                            </a:schemeClr>
                          </a:solidFill>
                        </a:rPr>
                        <a:t>214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400">
                          <a:solidFill>
                            <a:schemeClr val="accent1">
                              <a:lumMod val="50000"/>
                            </a:schemeClr>
                          </a:solidFill>
                        </a:rPr>
                        <a:t>Centres d’hébergement et de réinsertion sociale (CHRS)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9878514"/>
                  </a:ext>
                </a:extLst>
              </a:tr>
              <a:tr h="265272">
                <a:tc vMerge="1">
                  <a:txBody>
                    <a:bodyPr/>
                    <a:lstStyle/>
                    <a:p>
                      <a:pPr algn="ctr"/>
                      <a:endParaRPr lang="fr-FR" sz="1050" b="1">
                        <a:solidFill>
                          <a:schemeClr val="accent1">
                            <a:lumMod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fr-FR" sz="1400" b="1">
                          <a:solidFill>
                            <a:schemeClr val="accent1">
                              <a:lumMod val="50000"/>
                            </a:schemeClr>
                          </a:solidFill>
                        </a:rPr>
                        <a:t>219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400">
                          <a:solidFill>
                            <a:schemeClr val="accent1">
                              <a:lumMod val="50000"/>
                            </a:schemeClr>
                          </a:solidFill>
                        </a:rPr>
                        <a:t>Autres Centres d'Accueil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6286152"/>
                  </a:ext>
                </a:extLst>
              </a:tr>
            </a:tbl>
          </a:graphicData>
        </a:graphic>
      </p:graphicFrame>
      <p:sp>
        <p:nvSpPr>
          <p:cNvPr id="14" name="Rectangle 13">
            <a:extLst>
              <a:ext uri="{FF2B5EF4-FFF2-40B4-BE49-F238E27FC236}">
                <a16:creationId xmlns:a16="http://schemas.microsoft.com/office/drawing/2014/main" id="{7A55D53E-F061-D3DC-E5C7-27BDA551B270}"/>
              </a:ext>
            </a:extLst>
          </p:cNvPr>
          <p:cNvSpPr/>
          <p:nvPr/>
        </p:nvSpPr>
        <p:spPr>
          <a:xfrm>
            <a:off x="305284" y="4542181"/>
            <a:ext cx="11581432" cy="2166334"/>
          </a:xfrm>
          <a:prstGeom prst="rect">
            <a:avLst/>
          </a:prstGeom>
          <a:solidFill>
            <a:schemeClr val="bg1"/>
          </a:solidFill>
          <a:ln w="12700">
            <a:solidFill>
              <a:srgbClr val="4472C4"/>
            </a:solidFill>
            <a:prstDash val="sysDot"/>
            <a:miter lim="800000"/>
          </a:ln>
        </p:spPr>
        <p:txBody>
          <a:bodyPr vert="horz" wrap="square" lIns="108000" tIns="0" rIns="108000" bIns="0" numCol="1" spcCol="288000" rtlCol="0" anchor="ctr" anchorCtr="0">
            <a:noAutofit/>
          </a:bodyPr>
          <a:lstStyle/>
          <a:p>
            <a:pPr marL="207450" indent="-171450" algn="just">
              <a:spcBef>
                <a:spcPts val="300"/>
              </a:spcBef>
              <a:spcAft>
                <a:spcPts val="600"/>
              </a:spcAft>
              <a:buFont typeface="Wingdings" panose="05000000000000000000" pitchFamily="2" charset="2"/>
              <a:buChar char="§"/>
            </a:pPr>
            <a:r>
              <a:rPr kumimoji="0" lang="fr-FR" sz="1400" i="0" u="none" strike="noStrike" kern="1200" cap="none" spc="0" normalizeH="0" baseline="0" noProof="0">
                <a:ln>
                  <a:noFill/>
                </a:ln>
                <a:effectLst/>
                <a:uLnTx/>
                <a:uFillTx/>
                <a:latin typeface="Arial"/>
                <a:ea typeface="+mn-ea"/>
                <a:cs typeface="+mn-cs"/>
              </a:rPr>
              <a:t>Ajout de la </a:t>
            </a:r>
            <a:r>
              <a:rPr kumimoji="0" lang="fr-FR" sz="1400" b="1" i="0" u="none" strike="noStrike" kern="1200" cap="none" spc="0" normalizeH="0" baseline="0" noProof="0">
                <a:ln>
                  <a:noFill/>
                </a:ln>
                <a:solidFill>
                  <a:srgbClr val="4472C4"/>
                </a:solidFill>
                <a:effectLst/>
                <a:uLnTx/>
                <a:uFillTx/>
                <a:latin typeface="Arial"/>
                <a:ea typeface="+mn-ea"/>
                <a:cs typeface="+mn-cs"/>
              </a:rPr>
              <a:t>catégorie 640</a:t>
            </a:r>
            <a:r>
              <a:rPr kumimoji="0" lang="fr-FR" sz="1400" i="0" u="none" strike="noStrike" kern="1200" cap="none" spc="0" normalizeH="0" baseline="0" noProof="0">
                <a:ln>
                  <a:noFill/>
                </a:ln>
                <a:effectLst/>
                <a:uLnTx/>
                <a:uFillTx/>
                <a:latin typeface="Arial"/>
                <a:ea typeface="+mn-ea"/>
                <a:cs typeface="+mn-cs"/>
              </a:rPr>
              <a:t> </a:t>
            </a:r>
            <a:r>
              <a:rPr lang="fr-FR" sz="1400">
                <a:latin typeface="Arial"/>
              </a:rPr>
              <a:t>(Service d'aide et d'accompagnement à domicile aux familles) inexistante en </a:t>
            </a:r>
            <a:r>
              <a:rPr kumimoji="0" lang="fr-FR" sz="1400" i="0" u="none" strike="noStrike" kern="1200" cap="none" spc="0" normalizeH="0" baseline="0" noProof="0">
                <a:ln>
                  <a:noFill/>
                </a:ln>
                <a:effectLst/>
                <a:uLnTx/>
                <a:uFillTx/>
                <a:latin typeface="Arial"/>
                <a:ea typeface="+mn-ea"/>
                <a:cs typeface="+mn-cs"/>
              </a:rPr>
              <a:t>vague 1. </a:t>
            </a:r>
          </a:p>
          <a:p>
            <a:pPr marL="207450" indent="-171450" algn="just">
              <a:spcBef>
                <a:spcPts val="300"/>
              </a:spcBef>
              <a:spcAft>
                <a:spcPts val="600"/>
              </a:spcAft>
              <a:buFont typeface="Wingdings" panose="05000000000000000000" pitchFamily="2" charset="2"/>
              <a:buChar char="§"/>
            </a:pPr>
            <a:r>
              <a:rPr kumimoji="0" lang="fr-FR" sz="1400" i="0" u="none" strike="noStrike" kern="1200" cap="none" spc="0" normalizeH="0" baseline="0" noProof="0">
                <a:ln>
                  <a:noFill/>
                </a:ln>
                <a:effectLst/>
                <a:uLnTx/>
                <a:uFillTx/>
                <a:latin typeface="Arial"/>
                <a:ea typeface="+mn-ea"/>
                <a:cs typeface="+mn-cs"/>
              </a:rPr>
              <a:t>Les </a:t>
            </a:r>
            <a:r>
              <a:rPr lang="fr-FR" sz="1400">
                <a:latin typeface="Arial"/>
              </a:rPr>
              <a:t>ESSMS associés au sous-domaine «</a:t>
            </a:r>
            <a:r>
              <a:rPr lang="fr-FR" sz="1400" b="1">
                <a:solidFill>
                  <a:srgbClr val="4472C4"/>
                </a:solidFill>
                <a:latin typeface="Arial"/>
              </a:rPr>
              <a:t> AHI </a:t>
            </a:r>
            <a:r>
              <a:rPr lang="fr-FR" sz="1400">
                <a:latin typeface="Arial"/>
              </a:rPr>
              <a:t>» n’étaient pas éligibles à un financement dans le cadre du SONS vague 1 (absence de dispositif pour ces ESSMS). Le périmètre retenu pour le déploiement du SONS en vague 2 intègre les </a:t>
            </a:r>
            <a:r>
              <a:rPr lang="fr-FR" sz="1400" b="1">
                <a:solidFill>
                  <a:srgbClr val="4472C4"/>
                </a:solidFill>
                <a:latin typeface="Arial"/>
              </a:rPr>
              <a:t>centres d’hébergement et de réinsertion sociale </a:t>
            </a:r>
            <a:r>
              <a:rPr lang="fr-FR" sz="1400">
                <a:latin typeface="Arial"/>
              </a:rPr>
              <a:t>(CHRS) et les </a:t>
            </a:r>
            <a:r>
              <a:rPr lang="fr-FR" sz="1400" b="1">
                <a:solidFill>
                  <a:srgbClr val="4472C4"/>
                </a:solidFill>
                <a:latin typeface="Arial"/>
              </a:rPr>
              <a:t>autres centres d’accueil </a:t>
            </a:r>
            <a:r>
              <a:rPr lang="fr-FR" sz="1400">
                <a:latin typeface="Arial"/>
              </a:rPr>
              <a:t>(ACA), qui sont les deux types de structures du secteur qui accueillent des personnes pouvant avoir accès à Mon espace santé et sont amenées à partager des données de santé</a:t>
            </a:r>
          </a:p>
          <a:p>
            <a:pPr marL="207450" indent="-171450" algn="just">
              <a:spcBef>
                <a:spcPts val="300"/>
              </a:spcBef>
              <a:spcAft>
                <a:spcPts val="600"/>
              </a:spcAft>
              <a:buFont typeface="Wingdings" panose="05000000000000000000" pitchFamily="2" charset="2"/>
              <a:buChar char="§"/>
            </a:pPr>
            <a:r>
              <a:rPr kumimoji="0" lang="fr-FR" sz="1400" i="0" u="none" strike="noStrike" kern="1200" cap="none" spc="0" normalizeH="0" baseline="0" noProof="0">
                <a:ln>
                  <a:noFill/>
                </a:ln>
                <a:effectLst/>
                <a:uLnTx/>
                <a:uFillTx/>
                <a:latin typeface="Arial"/>
                <a:ea typeface="+mn-ea"/>
                <a:cs typeface="+mn-cs"/>
              </a:rPr>
              <a:t>Les </a:t>
            </a:r>
            <a:r>
              <a:rPr lang="fr-FR" sz="1400" b="1">
                <a:solidFill>
                  <a:srgbClr val="4472C4"/>
                </a:solidFill>
                <a:latin typeface="Arial"/>
              </a:rPr>
              <a:t>entreprises adaptées </a:t>
            </a:r>
            <a:r>
              <a:rPr kumimoji="0" lang="fr-FR" sz="1400" i="0" u="none" strike="noStrike" kern="1200" cap="none" spc="0" normalizeH="0" baseline="0" noProof="0">
                <a:ln>
                  <a:noFill/>
                </a:ln>
                <a:effectLst/>
                <a:uLnTx/>
                <a:uFillTx/>
                <a:latin typeface="Arial"/>
                <a:ea typeface="+mn-ea"/>
                <a:cs typeface="+mn-cs"/>
              </a:rPr>
              <a:t>(catégorie 247) sont exclues des ESMS éligibles.</a:t>
            </a:r>
          </a:p>
        </p:txBody>
      </p:sp>
      <p:sp>
        <p:nvSpPr>
          <p:cNvPr id="11" name="ZoneTexte 10">
            <a:extLst>
              <a:ext uri="{FF2B5EF4-FFF2-40B4-BE49-F238E27FC236}">
                <a16:creationId xmlns:a16="http://schemas.microsoft.com/office/drawing/2014/main" id="{9227112A-7940-4002-7D7D-E96EB77746EF}"/>
              </a:ext>
            </a:extLst>
          </p:cNvPr>
          <p:cNvSpPr txBox="1"/>
          <p:nvPr/>
        </p:nvSpPr>
        <p:spPr>
          <a:xfrm>
            <a:off x="907995" y="1987633"/>
            <a:ext cx="10737466" cy="416204"/>
          </a:xfrm>
          <a:prstGeom prst="rect">
            <a:avLst/>
          </a:prstGeom>
          <a:noFill/>
          <a:ln w="6350">
            <a:noFill/>
            <a:miter lim="800000"/>
          </a:ln>
        </p:spPr>
        <p:txBody>
          <a:bodyPr wrap="square">
            <a:spAutoFit/>
          </a:bodyPr>
          <a:lstStyle/>
          <a:p>
            <a:pPr algn="just">
              <a:lnSpc>
                <a:spcPct val="115000"/>
              </a:lnSpc>
              <a:spcBef>
                <a:spcPts val="1200"/>
              </a:spcBef>
              <a:buNone/>
            </a:pPr>
            <a:r>
              <a:rPr lang="fr-FR" sz="2000" b="1">
                <a:solidFill>
                  <a:srgbClr val="4472C4"/>
                </a:solidFill>
                <a:highlight>
                  <a:srgbClr val="DEDEF6"/>
                </a:highlight>
              </a:rPr>
              <a:t>Catégories d’établissements non éligibles en vague 1 et éligibles en vague 2</a:t>
            </a:r>
          </a:p>
        </p:txBody>
      </p:sp>
      <p:grpSp>
        <p:nvGrpSpPr>
          <p:cNvPr id="12" name="Gruppieren 1124">
            <a:extLst>
              <a:ext uri="{FF2B5EF4-FFF2-40B4-BE49-F238E27FC236}">
                <a16:creationId xmlns:a16="http://schemas.microsoft.com/office/drawing/2014/main" id="{45FE277C-2330-BD35-074A-CCA55C51B9DF}"/>
              </a:ext>
            </a:extLst>
          </p:cNvPr>
          <p:cNvGrpSpPr/>
          <p:nvPr/>
        </p:nvGrpSpPr>
        <p:grpSpPr>
          <a:xfrm>
            <a:off x="325342" y="1975019"/>
            <a:ext cx="499442" cy="445032"/>
            <a:chOff x="320675" y="1381125"/>
            <a:chExt cx="779463" cy="692150"/>
          </a:xfrm>
          <a:solidFill>
            <a:schemeClr val="bg1">
              <a:lumMod val="50000"/>
            </a:schemeClr>
          </a:solidFill>
        </p:grpSpPr>
        <p:sp>
          <p:nvSpPr>
            <p:cNvPr id="15" name="Freeform 72">
              <a:extLst>
                <a:ext uri="{FF2B5EF4-FFF2-40B4-BE49-F238E27FC236}">
                  <a16:creationId xmlns:a16="http://schemas.microsoft.com/office/drawing/2014/main" id="{BD2E7958-5877-0851-EC36-526D1DF3FD1D}"/>
                </a:ext>
              </a:extLst>
            </p:cNvPr>
            <p:cNvSpPr>
              <a:spLocks noEditPoints="1"/>
            </p:cNvSpPr>
            <p:nvPr/>
          </p:nvSpPr>
          <p:spPr bwMode="auto">
            <a:xfrm>
              <a:off x="468313" y="1487488"/>
              <a:ext cx="484188" cy="482600"/>
            </a:xfrm>
            <a:custGeom>
              <a:avLst/>
              <a:gdLst>
                <a:gd name="T0" fmla="*/ 270 w 284"/>
                <a:gd name="T1" fmla="*/ 78 h 283"/>
                <a:gd name="T2" fmla="*/ 238 w 284"/>
                <a:gd name="T3" fmla="*/ 81 h 283"/>
                <a:gd name="T4" fmla="*/ 244 w 284"/>
                <a:gd name="T5" fmla="*/ 46 h 283"/>
                <a:gd name="T6" fmla="*/ 209 w 284"/>
                <a:gd name="T7" fmla="*/ 15 h 283"/>
                <a:gd name="T8" fmla="*/ 184 w 284"/>
                <a:gd name="T9" fmla="*/ 36 h 283"/>
                <a:gd name="T10" fmla="*/ 169 w 284"/>
                <a:gd name="T11" fmla="*/ 4 h 283"/>
                <a:gd name="T12" fmla="*/ 122 w 284"/>
                <a:gd name="T13" fmla="*/ 0 h 283"/>
                <a:gd name="T14" fmla="*/ 114 w 284"/>
                <a:gd name="T15" fmla="*/ 32 h 283"/>
                <a:gd name="T16" fmla="*/ 83 w 284"/>
                <a:gd name="T17" fmla="*/ 15 h 283"/>
                <a:gd name="T18" fmla="*/ 43 w 284"/>
                <a:gd name="T19" fmla="*/ 39 h 283"/>
                <a:gd name="T20" fmla="*/ 55 w 284"/>
                <a:gd name="T21" fmla="*/ 69 h 283"/>
                <a:gd name="T22" fmla="*/ 20 w 284"/>
                <a:gd name="T23" fmla="*/ 74 h 283"/>
                <a:gd name="T24" fmla="*/ 1 w 284"/>
                <a:gd name="T25" fmla="*/ 117 h 283"/>
                <a:gd name="T26" fmla="*/ 30 w 284"/>
                <a:gd name="T27" fmla="*/ 134 h 283"/>
                <a:gd name="T28" fmla="*/ 30 w 284"/>
                <a:gd name="T29" fmla="*/ 147 h 283"/>
                <a:gd name="T30" fmla="*/ 1 w 284"/>
                <a:gd name="T31" fmla="*/ 164 h 283"/>
                <a:gd name="T32" fmla="*/ 20 w 284"/>
                <a:gd name="T33" fmla="*/ 208 h 283"/>
                <a:gd name="T34" fmla="*/ 55 w 284"/>
                <a:gd name="T35" fmla="*/ 212 h 283"/>
                <a:gd name="T36" fmla="*/ 42 w 284"/>
                <a:gd name="T37" fmla="*/ 243 h 283"/>
                <a:gd name="T38" fmla="*/ 82 w 284"/>
                <a:gd name="T39" fmla="*/ 267 h 283"/>
                <a:gd name="T40" fmla="*/ 113 w 284"/>
                <a:gd name="T41" fmla="*/ 250 h 283"/>
                <a:gd name="T42" fmla="*/ 121 w 284"/>
                <a:gd name="T43" fmla="*/ 283 h 283"/>
                <a:gd name="T44" fmla="*/ 168 w 284"/>
                <a:gd name="T45" fmla="*/ 278 h 283"/>
                <a:gd name="T46" fmla="*/ 183 w 284"/>
                <a:gd name="T47" fmla="*/ 246 h 283"/>
                <a:gd name="T48" fmla="*/ 208 w 284"/>
                <a:gd name="T49" fmla="*/ 268 h 283"/>
                <a:gd name="T50" fmla="*/ 243 w 284"/>
                <a:gd name="T51" fmla="*/ 237 h 283"/>
                <a:gd name="T52" fmla="*/ 237 w 284"/>
                <a:gd name="T53" fmla="*/ 202 h 283"/>
                <a:gd name="T54" fmla="*/ 270 w 284"/>
                <a:gd name="T55" fmla="*/ 205 h 283"/>
                <a:gd name="T56" fmla="*/ 281 w 284"/>
                <a:gd name="T57" fmla="*/ 159 h 283"/>
                <a:gd name="T58" fmla="*/ 255 w 284"/>
                <a:gd name="T59" fmla="*/ 141 h 283"/>
                <a:gd name="T60" fmla="*/ 281 w 284"/>
                <a:gd name="T61" fmla="*/ 124 h 283"/>
                <a:gd name="T62" fmla="*/ 248 w 284"/>
                <a:gd name="T63" fmla="*/ 127 h 283"/>
                <a:gd name="T64" fmla="*/ 246 w 284"/>
                <a:gd name="T65" fmla="*/ 141 h 283"/>
                <a:gd name="T66" fmla="*/ 248 w 284"/>
                <a:gd name="T67" fmla="*/ 156 h 283"/>
                <a:gd name="T68" fmla="*/ 262 w 284"/>
                <a:gd name="T69" fmla="*/ 198 h 283"/>
                <a:gd name="T70" fmla="*/ 231 w 284"/>
                <a:gd name="T71" fmla="*/ 194 h 283"/>
                <a:gd name="T72" fmla="*/ 219 w 284"/>
                <a:gd name="T73" fmla="*/ 215 h 283"/>
                <a:gd name="T74" fmla="*/ 206 w 284"/>
                <a:gd name="T75" fmla="*/ 258 h 283"/>
                <a:gd name="T76" fmla="*/ 183 w 284"/>
                <a:gd name="T77" fmla="*/ 236 h 283"/>
                <a:gd name="T78" fmla="*/ 161 w 284"/>
                <a:gd name="T79" fmla="*/ 246 h 283"/>
                <a:gd name="T80" fmla="*/ 125 w 284"/>
                <a:gd name="T81" fmla="*/ 273 h 283"/>
                <a:gd name="T82" fmla="*/ 119 w 284"/>
                <a:gd name="T83" fmla="*/ 242 h 283"/>
                <a:gd name="T84" fmla="*/ 96 w 284"/>
                <a:gd name="T85" fmla="*/ 237 h 283"/>
                <a:gd name="T86" fmla="*/ 51 w 284"/>
                <a:gd name="T87" fmla="*/ 238 h 283"/>
                <a:gd name="T88" fmla="*/ 64 w 284"/>
                <a:gd name="T89" fmla="*/ 209 h 283"/>
                <a:gd name="T90" fmla="*/ 48 w 284"/>
                <a:gd name="T91" fmla="*/ 191 h 283"/>
                <a:gd name="T92" fmla="*/ 12 w 284"/>
                <a:gd name="T93" fmla="*/ 165 h 283"/>
                <a:gd name="T94" fmla="*/ 39 w 284"/>
                <a:gd name="T95" fmla="*/ 150 h 283"/>
                <a:gd name="T96" fmla="*/ 39 w 284"/>
                <a:gd name="T97" fmla="*/ 131 h 283"/>
                <a:gd name="T98" fmla="*/ 12 w 284"/>
                <a:gd name="T99" fmla="*/ 116 h 283"/>
                <a:gd name="T100" fmla="*/ 49 w 284"/>
                <a:gd name="T101" fmla="*/ 90 h 283"/>
                <a:gd name="T102" fmla="*/ 65 w 284"/>
                <a:gd name="T103" fmla="*/ 73 h 283"/>
                <a:gd name="T104" fmla="*/ 52 w 284"/>
                <a:gd name="T105" fmla="*/ 44 h 283"/>
                <a:gd name="T106" fmla="*/ 97 w 284"/>
                <a:gd name="T107" fmla="*/ 45 h 283"/>
                <a:gd name="T108" fmla="*/ 120 w 284"/>
                <a:gd name="T109" fmla="*/ 40 h 283"/>
                <a:gd name="T110" fmla="*/ 126 w 284"/>
                <a:gd name="T111" fmla="*/ 9 h 283"/>
                <a:gd name="T112" fmla="*/ 162 w 284"/>
                <a:gd name="T113" fmla="*/ 36 h 283"/>
                <a:gd name="T114" fmla="*/ 183 w 284"/>
                <a:gd name="T115" fmla="*/ 46 h 283"/>
                <a:gd name="T116" fmla="*/ 207 w 284"/>
                <a:gd name="T117" fmla="*/ 25 h 283"/>
                <a:gd name="T118" fmla="*/ 220 w 284"/>
                <a:gd name="T119" fmla="*/ 68 h 283"/>
                <a:gd name="T120" fmla="*/ 231 w 284"/>
                <a:gd name="T121" fmla="*/ 89 h 283"/>
                <a:gd name="T122" fmla="*/ 263 w 284"/>
                <a:gd name="T123" fmla="*/ 85 h 283"/>
                <a:gd name="T124" fmla="*/ 248 w 284"/>
                <a:gd name="T125" fmla="*/ 12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283">
                  <a:moveTo>
                    <a:pt x="284" y="118"/>
                  </a:moveTo>
                  <a:cubicBezTo>
                    <a:pt x="270" y="78"/>
                    <a:pt x="270" y="78"/>
                    <a:pt x="270" y="78"/>
                  </a:cubicBezTo>
                  <a:cubicBezTo>
                    <a:pt x="270" y="75"/>
                    <a:pt x="267" y="74"/>
                    <a:pt x="265" y="75"/>
                  </a:cubicBezTo>
                  <a:cubicBezTo>
                    <a:pt x="238" y="81"/>
                    <a:pt x="238" y="81"/>
                    <a:pt x="238" y="81"/>
                  </a:cubicBezTo>
                  <a:cubicBezTo>
                    <a:pt x="235" y="77"/>
                    <a:pt x="233" y="73"/>
                    <a:pt x="230" y="70"/>
                  </a:cubicBezTo>
                  <a:cubicBezTo>
                    <a:pt x="244" y="46"/>
                    <a:pt x="244" y="46"/>
                    <a:pt x="244" y="46"/>
                  </a:cubicBezTo>
                  <a:cubicBezTo>
                    <a:pt x="246" y="44"/>
                    <a:pt x="245" y="41"/>
                    <a:pt x="243" y="39"/>
                  </a:cubicBezTo>
                  <a:cubicBezTo>
                    <a:pt x="209" y="15"/>
                    <a:pt x="209" y="15"/>
                    <a:pt x="209" y="15"/>
                  </a:cubicBezTo>
                  <a:cubicBezTo>
                    <a:pt x="207" y="13"/>
                    <a:pt x="204" y="13"/>
                    <a:pt x="202" y="15"/>
                  </a:cubicBezTo>
                  <a:cubicBezTo>
                    <a:pt x="184" y="36"/>
                    <a:pt x="184" y="36"/>
                    <a:pt x="184" y="36"/>
                  </a:cubicBezTo>
                  <a:cubicBezTo>
                    <a:pt x="180" y="34"/>
                    <a:pt x="176" y="33"/>
                    <a:pt x="171" y="32"/>
                  </a:cubicBezTo>
                  <a:cubicBezTo>
                    <a:pt x="169" y="4"/>
                    <a:pt x="169" y="4"/>
                    <a:pt x="169" y="4"/>
                  </a:cubicBezTo>
                  <a:cubicBezTo>
                    <a:pt x="168" y="2"/>
                    <a:pt x="166" y="0"/>
                    <a:pt x="164" y="0"/>
                  </a:cubicBezTo>
                  <a:cubicBezTo>
                    <a:pt x="122" y="0"/>
                    <a:pt x="122" y="0"/>
                    <a:pt x="122" y="0"/>
                  </a:cubicBezTo>
                  <a:cubicBezTo>
                    <a:pt x="119" y="0"/>
                    <a:pt x="117" y="2"/>
                    <a:pt x="117" y="4"/>
                  </a:cubicBezTo>
                  <a:cubicBezTo>
                    <a:pt x="114" y="32"/>
                    <a:pt x="114" y="32"/>
                    <a:pt x="114" y="32"/>
                  </a:cubicBezTo>
                  <a:cubicBezTo>
                    <a:pt x="110" y="33"/>
                    <a:pt x="106" y="34"/>
                    <a:pt x="102" y="36"/>
                  </a:cubicBezTo>
                  <a:cubicBezTo>
                    <a:pt x="83" y="15"/>
                    <a:pt x="83" y="15"/>
                    <a:pt x="83" y="15"/>
                  </a:cubicBezTo>
                  <a:cubicBezTo>
                    <a:pt x="81" y="13"/>
                    <a:pt x="79" y="13"/>
                    <a:pt x="77" y="14"/>
                  </a:cubicBezTo>
                  <a:cubicBezTo>
                    <a:pt x="43" y="39"/>
                    <a:pt x="43" y="39"/>
                    <a:pt x="43" y="39"/>
                  </a:cubicBezTo>
                  <a:cubicBezTo>
                    <a:pt x="41" y="40"/>
                    <a:pt x="40" y="43"/>
                    <a:pt x="41" y="45"/>
                  </a:cubicBezTo>
                  <a:cubicBezTo>
                    <a:pt x="55" y="69"/>
                    <a:pt x="55" y="69"/>
                    <a:pt x="55" y="69"/>
                  </a:cubicBezTo>
                  <a:cubicBezTo>
                    <a:pt x="53" y="72"/>
                    <a:pt x="50" y="76"/>
                    <a:pt x="47" y="80"/>
                  </a:cubicBezTo>
                  <a:cubicBezTo>
                    <a:pt x="20" y="74"/>
                    <a:pt x="20" y="74"/>
                    <a:pt x="20" y="74"/>
                  </a:cubicBezTo>
                  <a:cubicBezTo>
                    <a:pt x="18" y="73"/>
                    <a:pt x="15" y="74"/>
                    <a:pt x="14" y="77"/>
                  </a:cubicBezTo>
                  <a:cubicBezTo>
                    <a:pt x="1" y="117"/>
                    <a:pt x="1" y="117"/>
                    <a:pt x="1" y="117"/>
                  </a:cubicBezTo>
                  <a:cubicBezTo>
                    <a:pt x="1" y="119"/>
                    <a:pt x="2" y="122"/>
                    <a:pt x="4" y="123"/>
                  </a:cubicBezTo>
                  <a:cubicBezTo>
                    <a:pt x="30" y="134"/>
                    <a:pt x="30" y="134"/>
                    <a:pt x="30" y="134"/>
                  </a:cubicBezTo>
                  <a:cubicBezTo>
                    <a:pt x="29" y="136"/>
                    <a:pt x="29" y="139"/>
                    <a:pt x="29" y="141"/>
                  </a:cubicBezTo>
                  <a:cubicBezTo>
                    <a:pt x="29" y="143"/>
                    <a:pt x="29" y="145"/>
                    <a:pt x="30" y="147"/>
                  </a:cubicBezTo>
                  <a:cubicBezTo>
                    <a:pt x="4" y="158"/>
                    <a:pt x="4" y="158"/>
                    <a:pt x="4" y="158"/>
                  </a:cubicBezTo>
                  <a:cubicBezTo>
                    <a:pt x="2" y="159"/>
                    <a:pt x="0" y="162"/>
                    <a:pt x="1" y="164"/>
                  </a:cubicBezTo>
                  <a:cubicBezTo>
                    <a:pt x="14" y="204"/>
                    <a:pt x="14" y="204"/>
                    <a:pt x="14" y="204"/>
                  </a:cubicBezTo>
                  <a:cubicBezTo>
                    <a:pt x="15" y="207"/>
                    <a:pt x="17" y="208"/>
                    <a:pt x="20" y="208"/>
                  </a:cubicBezTo>
                  <a:cubicBezTo>
                    <a:pt x="47" y="201"/>
                    <a:pt x="47" y="201"/>
                    <a:pt x="47" y="201"/>
                  </a:cubicBezTo>
                  <a:cubicBezTo>
                    <a:pt x="49" y="205"/>
                    <a:pt x="52" y="209"/>
                    <a:pt x="55" y="212"/>
                  </a:cubicBezTo>
                  <a:cubicBezTo>
                    <a:pt x="40" y="236"/>
                    <a:pt x="40" y="236"/>
                    <a:pt x="40" y="236"/>
                  </a:cubicBezTo>
                  <a:cubicBezTo>
                    <a:pt x="39" y="239"/>
                    <a:pt x="40" y="241"/>
                    <a:pt x="42" y="243"/>
                  </a:cubicBezTo>
                  <a:cubicBezTo>
                    <a:pt x="76" y="268"/>
                    <a:pt x="76" y="268"/>
                    <a:pt x="76" y="268"/>
                  </a:cubicBezTo>
                  <a:cubicBezTo>
                    <a:pt x="78" y="269"/>
                    <a:pt x="81" y="269"/>
                    <a:pt x="82" y="267"/>
                  </a:cubicBezTo>
                  <a:cubicBezTo>
                    <a:pt x="101" y="246"/>
                    <a:pt x="101" y="246"/>
                    <a:pt x="101" y="246"/>
                  </a:cubicBezTo>
                  <a:cubicBezTo>
                    <a:pt x="105" y="248"/>
                    <a:pt x="109" y="249"/>
                    <a:pt x="113" y="250"/>
                  </a:cubicBezTo>
                  <a:cubicBezTo>
                    <a:pt x="116" y="278"/>
                    <a:pt x="116" y="278"/>
                    <a:pt x="116" y="278"/>
                  </a:cubicBezTo>
                  <a:cubicBezTo>
                    <a:pt x="116" y="281"/>
                    <a:pt x="118" y="283"/>
                    <a:pt x="121" y="283"/>
                  </a:cubicBezTo>
                  <a:cubicBezTo>
                    <a:pt x="163" y="283"/>
                    <a:pt x="163" y="283"/>
                    <a:pt x="163" y="283"/>
                  </a:cubicBezTo>
                  <a:cubicBezTo>
                    <a:pt x="165" y="283"/>
                    <a:pt x="168" y="281"/>
                    <a:pt x="168" y="278"/>
                  </a:cubicBezTo>
                  <a:cubicBezTo>
                    <a:pt x="170" y="251"/>
                    <a:pt x="170" y="251"/>
                    <a:pt x="170" y="251"/>
                  </a:cubicBezTo>
                  <a:cubicBezTo>
                    <a:pt x="175" y="249"/>
                    <a:pt x="179" y="248"/>
                    <a:pt x="183" y="246"/>
                  </a:cubicBezTo>
                  <a:cubicBezTo>
                    <a:pt x="202" y="268"/>
                    <a:pt x="202" y="268"/>
                    <a:pt x="202" y="268"/>
                  </a:cubicBezTo>
                  <a:cubicBezTo>
                    <a:pt x="203" y="269"/>
                    <a:pt x="206" y="270"/>
                    <a:pt x="208" y="268"/>
                  </a:cubicBezTo>
                  <a:cubicBezTo>
                    <a:pt x="242" y="243"/>
                    <a:pt x="242" y="243"/>
                    <a:pt x="242" y="243"/>
                  </a:cubicBezTo>
                  <a:cubicBezTo>
                    <a:pt x="244" y="242"/>
                    <a:pt x="245" y="239"/>
                    <a:pt x="243" y="237"/>
                  </a:cubicBezTo>
                  <a:cubicBezTo>
                    <a:pt x="229" y="213"/>
                    <a:pt x="229" y="213"/>
                    <a:pt x="229" y="213"/>
                  </a:cubicBezTo>
                  <a:cubicBezTo>
                    <a:pt x="232" y="210"/>
                    <a:pt x="235" y="206"/>
                    <a:pt x="237" y="202"/>
                  </a:cubicBezTo>
                  <a:cubicBezTo>
                    <a:pt x="265" y="209"/>
                    <a:pt x="265" y="209"/>
                    <a:pt x="265" y="209"/>
                  </a:cubicBezTo>
                  <a:cubicBezTo>
                    <a:pt x="267" y="209"/>
                    <a:pt x="269" y="208"/>
                    <a:pt x="270" y="205"/>
                  </a:cubicBezTo>
                  <a:cubicBezTo>
                    <a:pt x="283" y="165"/>
                    <a:pt x="283" y="165"/>
                    <a:pt x="283" y="165"/>
                  </a:cubicBezTo>
                  <a:cubicBezTo>
                    <a:pt x="284" y="163"/>
                    <a:pt x="283" y="160"/>
                    <a:pt x="281" y="159"/>
                  </a:cubicBezTo>
                  <a:cubicBezTo>
                    <a:pt x="255" y="148"/>
                    <a:pt x="255" y="148"/>
                    <a:pt x="255" y="148"/>
                  </a:cubicBezTo>
                  <a:cubicBezTo>
                    <a:pt x="255" y="146"/>
                    <a:pt x="255" y="143"/>
                    <a:pt x="255" y="141"/>
                  </a:cubicBezTo>
                  <a:cubicBezTo>
                    <a:pt x="255" y="139"/>
                    <a:pt x="255" y="137"/>
                    <a:pt x="255" y="135"/>
                  </a:cubicBezTo>
                  <a:cubicBezTo>
                    <a:pt x="281" y="124"/>
                    <a:pt x="281" y="124"/>
                    <a:pt x="281" y="124"/>
                  </a:cubicBezTo>
                  <a:cubicBezTo>
                    <a:pt x="283" y="123"/>
                    <a:pt x="284" y="120"/>
                    <a:pt x="284" y="118"/>
                  </a:cubicBezTo>
                  <a:close/>
                  <a:moveTo>
                    <a:pt x="248" y="127"/>
                  </a:moveTo>
                  <a:cubicBezTo>
                    <a:pt x="246" y="128"/>
                    <a:pt x="245" y="130"/>
                    <a:pt x="245" y="132"/>
                  </a:cubicBezTo>
                  <a:cubicBezTo>
                    <a:pt x="246" y="135"/>
                    <a:pt x="246" y="138"/>
                    <a:pt x="246" y="141"/>
                  </a:cubicBezTo>
                  <a:cubicBezTo>
                    <a:pt x="246" y="144"/>
                    <a:pt x="246" y="148"/>
                    <a:pt x="245" y="151"/>
                  </a:cubicBezTo>
                  <a:cubicBezTo>
                    <a:pt x="245" y="153"/>
                    <a:pt x="246" y="155"/>
                    <a:pt x="248" y="156"/>
                  </a:cubicBezTo>
                  <a:cubicBezTo>
                    <a:pt x="273" y="166"/>
                    <a:pt x="273" y="166"/>
                    <a:pt x="273" y="166"/>
                  </a:cubicBezTo>
                  <a:cubicBezTo>
                    <a:pt x="262" y="198"/>
                    <a:pt x="262" y="198"/>
                    <a:pt x="262" y="198"/>
                  </a:cubicBezTo>
                  <a:cubicBezTo>
                    <a:pt x="236" y="192"/>
                    <a:pt x="236" y="192"/>
                    <a:pt x="236" y="192"/>
                  </a:cubicBezTo>
                  <a:cubicBezTo>
                    <a:pt x="234" y="192"/>
                    <a:pt x="232" y="193"/>
                    <a:pt x="231" y="194"/>
                  </a:cubicBezTo>
                  <a:cubicBezTo>
                    <a:pt x="228" y="200"/>
                    <a:pt x="224" y="205"/>
                    <a:pt x="220" y="210"/>
                  </a:cubicBezTo>
                  <a:cubicBezTo>
                    <a:pt x="218" y="211"/>
                    <a:pt x="218" y="213"/>
                    <a:pt x="219" y="215"/>
                  </a:cubicBezTo>
                  <a:cubicBezTo>
                    <a:pt x="233" y="238"/>
                    <a:pt x="233" y="238"/>
                    <a:pt x="233" y="238"/>
                  </a:cubicBezTo>
                  <a:cubicBezTo>
                    <a:pt x="206" y="258"/>
                    <a:pt x="206" y="258"/>
                    <a:pt x="206" y="258"/>
                  </a:cubicBezTo>
                  <a:cubicBezTo>
                    <a:pt x="188" y="238"/>
                    <a:pt x="188" y="238"/>
                    <a:pt x="188" y="238"/>
                  </a:cubicBezTo>
                  <a:cubicBezTo>
                    <a:pt x="187" y="236"/>
                    <a:pt x="184" y="236"/>
                    <a:pt x="183" y="236"/>
                  </a:cubicBezTo>
                  <a:cubicBezTo>
                    <a:pt x="177" y="239"/>
                    <a:pt x="171" y="241"/>
                    <a:pt x="165" y="242"/>
                  </a:cubicBezTo>
                  <a:cubicBezTo>
                    <a:pt x="163" y="242"/>
                    <a:pt x="161" y="244"/>
                    <a:pt x="161" y="246"/>
                  </a:cubicBezTo>
                  <a:cubicBezTo>
                    <a:pt x="159" y="273"/>
                    <a:pt x="159" y="273"/>
                    <a:pt x="159" y="273"/>
                  </a:cubicBezTo>
                  <a:cubicBezTo>
                    <a:pt x="125" y="273"/>
                    <a:pt x="125" y="273"/>
                    <a:pt x="125" y="273"/>
                  </a:cubicBezTo>
                  <a:cubicBezTo>
                    <a:pt x="123" y="246"/>
                    <a:pt x="123" y="246"/>
                    <a:pt x="123" y="246"/>
                  </a:cubicBezTo>
                  <a:cubicBezTo>
                    <a:pt x="122" y="244"/>
                    <a:pt x="121" y="242"/>
                    <a:pt x="119" y="242"/>
                  </a:cubicBezTo>
                  <a:cubicBezTo>
                    <a:pt x="113" y="240"/>
                    <a:pt x="107" y="238"/>
                    <a:pt x="101" y="236"/>
                  </a:cubicBezTo>
                  <a:cubicBezTo>
                    <a:pt x="99" y="235"/>
                    <a:pt x="97" y="236"/>
                    <a:pt x="96" y="237"/>
                  </a:cubicBezTo>
                  <a:cubicBezTo>
                    <a:pt x="78" y="257"/>
                    <a:pt x="78" y="257"/>
                    <a:pt x="78" y="257"/>
                  </a:cubicBezTo>
                  <a:cubicBezTo>
                    <a:pt x="51" y="238"/>
                    <a:pt x="51" y="238"/>
                    <a:pt x="51" y="238"/>
                  </a:cubicBezTo>
                  <a:cubicBezTo>
                    <a:pt x="65" y="214"/>
                    <a:pt x="65" y="214"/>
                    <a:pt x="65" y="214"/>
                  </a:cubicBezTo>
                  <a:cubicBezTo>
                    <a:pt x="66" y="213"/>
                    <a:pt x="66" y="210"/>
                    <a:pt x="64" y="209"/>
                  </a:cubicBezTo>
                  <a:cubicBezTo>
                    <a:pt x="60" y="204"/>
                    <a:pt x="56" y="199"/>
                    <a:pt x="53" y="194"/>
                  </a:cubicBezTo>
                  <a:cubicBezTo>
                    <a:pt x="52" y="192"/>
                    <a:pt x="50" y="191"/>
                    <a:pt x="48" y="191"/>
                  </a:cubicBezTo>
                  <a:cubicBezTo>
                    <a:pt x="22" y="197"/>
                    <a:pt x="22" y="197"/>
                    <a:pt x="22" y="197"/>
                  </a:cubicBezTo>
                  <a:cubicBezTo>
                    <a:pt x="12" y="165"/>
                    <a:pt x="12" y="165"/>
                    <a:pt x="12" y="165"/>
                  </a:cubicBezTo>
                  <a:cubicBezTo>
                    <a:pt x="36" y="155"/>
                    <a:pt x="36" y="155"/>
                    <a:pt x="36" y="155"/>
                  </a:cubicBezTo>
                  <a:cubicBezTo>
                    <a:pt x="38" y="154"/>
                    <a:pt x="40" y="152"/>
                    <a:pt x="39" y="150"/>
                  </a:cubicBezTo>
                  <a:cubicBezTo>
                    <a:pt x="39" y="147"/>
                    <a:pt x="39" y="144"/>
                    <a:pt x="39" y="141"/>
                  </a:cubicBezTo>
                  <a:cubicBezTo>
                    <a:pt x="39" y="138"/>
                    <a:pt x="39" y="135"/>
                    <a:pt x="39" y="131"/>
                  </a:cubicBezTo>
                  <a:cubicBezTo>
                    <a:pt x="40" y="129"/>
                    <a:pt x="38" y="127"/>
                    <a:pt x="37" y="126"/>
                  </a:cubicBezTo>
                  <a:cubicBezTo>
                    <a:pt x="12" y="116"/>
                    <a:pt x="12" y="116"/>
                    <a:pt x="12" y="116"/>
                  </a:cubicBezTo>
                  <a:cubicBezTo>
                    <a:pt x="22" y="84"/>
                    <a:pt x="22" y="84"/>
                    <a:pt x="22" y="84"/>
                  </a:cubicBezTo>
                  <a:cubicBezTo>
                    <a:pt x="49" y="90"/>
                    <a:pt x="49" y="90"/>
                    <a:pt x="49" y="90"/>
                  </a:cubicBezTo>
                  <a:cubicBezTo>
                    <a:pt x="51" y="90"/>
                    <a:pt x="53" y="90"/>
                    <a:pt x="54" y="88"/>
                  </a:cubicBezTo>
                  <a:cubicBezTo>
                    <a:pt x="57" y="82"/>
                    <a:pt x="61" y="77"/>
                    <a:pt x="65" y="73"/>
                  </a:cubicBezTo>
                  <a:cubicBezTo>
                    <a:pt x="66" y="71"/>
                    <a:pt x="66" y="69"/>
                    <a:pt x="65" y="67"/>
                  </a:cubicBezTo>
                  <a:cubicBezTo>
                    <a:pt x="52" y="44"/>
                    <a:pt x="52" y="44"/>
                    <a:pt x="52" y="44"/>
                  </a:cubicBezTo>
                  <a:cubicBezTo>
                    <a:pt x="79" y="24"/>
                    <a:pt x="79" y="24"/>
                    <a:pt x="79" y="24"/>
                  </a:cubicBezTo>
                  <a:cubicBezTo>
                    <a:pt x="97" y="45"/>
                    <a:pt x="97" y="45"/>
                    <a:pt x="97" y="45"/>
                  </a:cubicBezTo>
                  <a:cubicBezTo>
                    <a:pt x="98" y="46"/>
                    <a:pt x="100" y="47"/>
                    <a:pt x="102" y="46"/>
                  </a:cubicBezTo>
                  <a:cubicBezTo>
                    <a:pt x="108" y="43"/>
                    <a:pt x="114" y="42"/>
                    <a:pt x="120" y="40"/>
                  </a:cubicBezTo>
                  <a:cubicBezTo>
                    <a:pt x="122" y="40"/>
                    <a:pt x="123" y="38"/>
                    <a:pt x="124" y="36"/>
                  </a:cubicBezTo>
                  <a:cubicBezTo>
                    <a:pt x="126" y="9"/>
                    <a:pt x="126" y="9"/>
                    <a:pt x="126" y="9"/>
                  </a:cubicBezTo>
                  <a:cubicBezTo>
                    <a:pt x="160" y="9"/>
                    <a:pt x="160" y="9"/>
                    <a:pt x="160" y="9"/>
                  </a:cubicBezTo>
                  <a:cubicBezTo>
                    <a:pt x="162" y="36"/>
                    <a:pt x="162" y="36"/>
                    <a:pt x="162" y="36"/>
                  </a:cubicBezTo>
                  <a:cubicBezTo>
                    <a:pt x="162" y="38"/>
                    <a:pt x="164" y="40"/>
                    <a:pt x="166" y="40"/>
                  </a:cubicBezTo>
                  <a:cubicBezTo>
                    <a:pt x="172" y="42"/>
                    <a:pt x="178" y="44"/>
                    <a:pt x="183" y="46"/>
                  </a:cubicBezTo>
                  <a:cubicBezTo>
                    <a:pt x="185" y="47"/>
                    <a:pt x="188" y="47"/>
                    <a:pt x="189" y="45"/>
                  </a:cubicBezTo>
                  <a:cubicBezTo>
                    <a:pt x="207" y="25"/>
                    <a:pt x="207" y="25"/>
                    <a:pt x="207" y="25"/>
                  </a:cubicBezTo>
                  <a:cubicBezTo>
                    <a:pt x="234" y="45"/>
                    <a:pt x="234" y="45"/>
                    <a:pt x="234" y="45"/>
                  </a:cubicBezTo>
                  <a:cubicBezTo>
                    <a:pt x="220" y="68"/>
                    <a:pt x="220" y="68"/>
                    <a:pt x="220" y="68"/>
                  </a:cubicBezTo>
                  <a:cubicBezTo>
                    <a:pt x="219" y="70"/>
                    <a:pt x="219" y="72"/>
                    <a:pt x="220" y="73"/>
                  </a:cubicBezTo>
                  <a:cubicBezTo>
                    <a:pt x="225" y="78"/>
                    <a:pt x="228" y="83"/>
                    <a:pt x="231" y="89"/>
                  </a:cubicBezTo>
                  <a:cubicBezTo>
                    <a:pt x="232" y="90"/>
                    <a:pt x="235" y="91"/>
                    <a:pt x="237" y="91"/>
                  </a:cubicBezTo>
                  <a:cubicBezTo>
                    <a:pt x="263" y="85"/>
                    <a:pt x="263" y="85"/>
                    <a:pt x="263" y="85"/>
                  </a:cubicBezTo>
                  <a:cubicBezTo>
                    <a:pt x="273" y="117"/>
                    <a:pt x="273" y="117"/>
                    <a:pt x="273" y="117"/>
                  </a:cubicBezTo>
                  <a:lnTo>
                    <a:pt x="248" y="12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sp>
          <p:nvSpPr>
            <p:cNvPr id="16" name="Freeform 73">
              <a:extLst>
                <a:ext uri="{FF2B5EF4-FFF2-40B4-BE49-F238E27FC236}">
                  <a16:creationId xmlns:a16="http://schemas.microsoft.com/office/drawing/2014/main" id="{C255B54A-7AD4-6E62-5292-B8A54AC495DD}"/>
                </a:ext>
              </a:extLst>
            </p:cNvPr>
            <p:cNvSpPr>
              <a:spLocks noEditPoints="1"/>
            </p:cNvSpPr>
            <p:nvPr/>
          </p:nvSpPr>
          <p:spPr bwMode="auto">
            <a:xfrm>
              <a:off x="665163" y="1681163"/>
              <a:ext cx="90488" cy="92075"/>
            </a:xfrm>
            <a:custGeom>
              <a:avLst/>
              <a:gdLst>
                <a:gd name="T0" fmla="*/ 27 w 54"/>
                <a:gd name="T1" fmla="*/ 0 h 54"/>
                <a:gd name="T2" fmla="*/ 0 w 54"/>
                <a:gd name="T3" fmla="*/ 27 h 54"/>
                <a:gd name="T4" fmla="*/ 27 w 54"/>
                <a:gd name="T5" fmla="*/ 54 h 54"/>
                <a:gd name="T6" fmla="*/ 54 w 54"/>
                <a:gd name="T7" fmla="*/ 27 h 54"/>
                <a:gd name="T8" fmla="*/ 27 w 54"/>
                <a:gd name="T9" fmla="*/ 0 h 54"/>
                <a:gd name="T10" fmla="*/ 27 w 54"/>
                <a:gd name="T11" fmla="*/ 44 h 54"/>
                <a:gd name="T12" fmla="*/ 10 w 54"/>
                <a:gd name="T13" fmla="*/ 27 h 54"/>
                <a:gd name="T14" fmla="*/ 27 w 54"/>
                <a:gd name="T15" fmla="*/ 10 h 54"/>
                <a:gd name="T16" fmla="*/ 45 w 54"/>
                <a:gd name="T17" fmla="*/ 27 h 54"/>
                <a:gd name="T18" fmla="*/ 27 w 54"/>
                <a:gd name="T1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0"/>
                  </a:moveTo>
                  <a:cubicBezTo>
                    <a:pt x="12" y="0"/>
                    <a:pt x="0" y="12"/>
                    <a:pt x="0" y="27"/>
                  </a:cubicBezTo>
                  <a:cubicBezTo>
                    <a:pt x="0" y="42"/>
                    <a:pt x="12" y="54"/>
                    <a:pt x="27" y="54"/>
                  </a:cubicBezTo>
                  <a:cubicBezTo>
                    <a:pt x="42" y="54"/>
                    <a:pt x="54" y="42"/>
                    <a:pt x="54" y="27"/>
                  </a:cubicBezTo>
                  <a:cubicBezTo>
                    <a:pt x="54" y="12"/>
                    <a:pt x="42" y="0"/>
                    <a:pt x="27" y="0"/>
                  </a:cubicBezTo>
                  <a:close/>
                  <a:moveTo>
                    <a:pt x="27" y="44"/>
                  </a:moveTo>
                  <a:cubicBezTo>
                    <a:pt x="18" y="44"/>
                    <a:pt x="10" y="37"/>
                    <a:pt x="10" y="27"/>
                  </a:cubicBezTo>
                  <a:cubicBezTo>
                    <a:pt x="10" y="18"/>
                    <a:pt x="18" y="10"/>
                    <a:pt x="27" y="10"/>
                  </a:cubicBezTo>
                  <a:cubicBezTo>
                    <a:pt x="37" y="10"/>
                    <a:pt x="45" y="18"/>
                    <a:pt x="45" y="27"/>
                  </a:cubicBezTo>
                  <a:cubicBezTo>
                    <a:pt x="45" y="37"/>
                    <a:pt x="37" y="44"/>
                    <a:pt x="27"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sp>
          <p:nvSpPr>
            <p:cNvPr id="17" name="Freeform 74">
              <a:extLst>
                <a:ext uri="{FF2B5EF4-FFF2-40B4-BE49-F238E27FC236}">
                  <a16:creationId xmlns:a16="http://schemas.microsoft.com/office/drawing/2014/main" id="{8D4D7516-6D28-E202-BAD9-9BF6697D7EA6}"/>
                </a:ext>
              </a:extLst>
            </p:cNvPr>
            <p:cNvSpPr>
              <a:spLocks noEditPoints="1"/>
            </p:cNvSpPr>
            <p:nvPr/>
          </p:nvSpPr>
          <p:spPr bwMode="auto">
            <a:xfrm>
              <a:off x="582613" y="1598613"/>
              <a:ext cx="255588" cy="257175"/>
            </a:xfrm>
            <a:custGeom>
              <a:avLst/>
              <a:gdLst>
                <a:gd name="T0" fmla="*/ 75 w 150"/>
                <a:gd name="T1" fmla="*/ 0 h 150"/>
                <a:gd name="T2" fmla="*/ 0 w 150"/>
                <a:gd name="T3" fmla="*/ 75 h 150"/>
                <a:gd name="T4" fmla="*/ 75 w 150"/>
                <a:gd name="T5" fmla="*/ 150 h 150"/>
                <a:gd name="T6" fmla="*/ 150 w 150"/>
                <a:gd name="T7" fmla="*/ 75 h 150"/>
                <a:gd name="T8" fmla="*/ 75 w 150"/>
                <a:gd name="T9" fmla="*/ 0 h 150"/>
                <a:gd name="T10" fmla="*/ 75 w 150"/>
                <a:gd name="T11" fmla="*/ 141 h 150"/>
                <a:gd name="T12" fmla="*/ 10 w 150"/>
                <a:gd name="T13" fmla="*/ 75 h 150"/>
                <a:gd name="T14" fmla="*/ 75 w 150"/>
                <a:gd name="T15" fmla="*/ 10 h 150"/>
                <a:gd name="T16" fmla="*/ 141 w 150"/>
                <a:gd name="T17" fmla="*/ 75 h 150"/>
                <a:gd name="T18" fmla="*/ 75 w 15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75" y="0"/>
                  </a:moveTo>
                  <a:cubicBezTo>
                    <a:pt x="34" y="0"/>
                    <a:pt x="0" y="34"/>
                    <a:pt x="0" y="75"/>
                  </a:cubicBezTo>
                  <a:cubicBezTo>
                    <a:pt x="0" y="117"/>
                    <a:pt x="34" y="150"/>
                    <a:pt x="75" y="150"/>
                  </a:cubicBezTo>
                  <a:cubicBezTo>
                    <a:pt x="117" y="150"/>
                    <a:pt x="150" y="117"/>
                    <a:pt x="150" y="75"/>
                  </a:cubicBezTo>
                  <a:cubicBezTo>
                    <a:pt x="150" y="34"/>
                    <a:pt x="117" y="0"/>
                    <a:pt x="75" y="0"/>
                  </a:cubicBezTo>
                  <a:close/>
                  <a:moveTo>
                    <a:pt x="75" y="141"/>
                  </a:moveTo>
                  <a:cubicBezTo>
                    <a:pt x="39" y="141"/>
                    <a:pt x="10" y="111"/>
                    <a:pt x="10" y="75"/>
                  </a:cubicBezTo>
                  <a:cubicBezTo>
                    <a:pt x="10" y="39"/>
                    <a:pt x="39" y="10"/>
                    <a:pt x="75" y="10"/>
                  </a:cubicBezTo>
                  <a:cubicBezTo>
                    <a:pt x="111" y="10"/>
                    <a:pt x="141" y="39"/>
                    <a:pt x="141" y="75"/>
                  </a:cubicBezTo>
                  <a:cubicBezTo>
                    <a:pt x="141" y="111"/>
                    <a:pt x="111" y="141"/>
                    <a:pt x="75" y="14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sp>
          <p:nvSpPr>
            <p:cNvPr id="18" name="Freeform 75">
              <a:extLst>
                <a:ext uri="{FF2B5EF4-FFF2-40B4-BE49-F238E27FC236}">
                  <a16:creationId xmlns:a16="http://schemas.microsoft.com/office/drawing/2014/main" id="{525ED126-899B-42EC-18C0-12E7AAFC1C60}"/>
                </a:ext>
              </a:extLst>
            </p:cNvPr>
            <p:cNvSpPr>
              <a:spLocks noEditPoints="1"/>
            </p:cNvSpPr>
            <p:nvPr/>
          </p:nvSpPr>
          <p:spPr bwMode="auto">
            <a:xfrm>
              <a:off x="711200" y="1381125"/>
              <a:ext cx="388938" cy="371475"/>
            </a:xfrm>
            <a:custGeom>
              <a:avLst/>
              <a:gdLst>
                <a:gd name="T0" fmla="*/ 223 w 229"/>
                <a:gd name="T1" fmla="*/ 182 h 218"/>
                <a:gd name="T2" fmla="*/ 203 w 229"/>
                <a:gd name="T3" fmla="*/ 202 h 218"/>
                <a:gd name="T4" fmla="*/ 0 w 229"/>
                <a:gd name="T5" fmla="*/ 0 h 218"/>
                <a:gd name="T6" fmla="*/ 0 w 229"/>
                <a:gd name="T7" fmla="*/ 10 h 218"/>
                <a:gd name="T8" fmla="*/ 193 w 229"/>
                <a:gd name="T9" fmla="*/ 202 h 218"/>
                <a:gd name="T10" fmla="*/ 173 w 229"/>
                <a:gd name="T11" fmla="*/ 182 h 218"/>
                <a:gd name="T12" fmla="*/ 167 w 229"/>
                <a:gd name="T13" fmla="*/ 188 h 218"/>
                <a:gd name="T14" fmla="*/ 195 w 229"/>
                <a:gd name="T15" fmla="*/ 216 h 218"/>
                <a:gd name="T16" fmla="*/ 201 w 229"/>
                <a:gd name="T17" fmla="*/ 216 h 218"/>
                <a:gd name="T18" fmla="*/ 229 w 229"/>
                <a:gd name="T19" fmla="*/ 188 h 218"/>
                <a:gd name="T20" fmla="*/ 223 w 229"/>
                <a:gd name="T21" fmla="*/ 182 h 218"/>
                <a:gd name="T22" fmla="*/ 194 w 229"/>
                <a:gd name="T23" fmla="*/ 203 h 218"/>
                <a:gd name="T24" fmla="*/ 194 w 229"/>
                <a:gd name="T25" fmla="*/ 203 h 218"/>
                <a:gd name="T26" fmla="*/ 196 w 229"/>
                <a:gd name="T27" fmla="*/ 203 h 218"/>
                <a:gd name="T28" fmla="*/ 194 w 229"/>
                <a:gd name="T29"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218">
                  <a:moveTo>
                    <a:pt x="223" y="182"/>
                  </a:moveTo>
                  <a:cubicBezTo>
                    <a:pt x="203" y="202"/>
                    <a:pt x="203" y="202"/>
                    <a:pt x="203" y="202"/>
                  </a:cubicBezTo>
                  <a:cubicBezTo>
                    <a:pt x="203" y="91"/>
                    <a:pt x="112" y="0"/>
                    <a:pt x="0" y="0"/>
                  </a:cubicBezTo>
                  <a:cubicBezTo>
                    <a:pt x="0" y="10"/>
                    <a:pt x="0" y="10"/>
                    <a:pt x="0" y="10"/>
                  </a:cubicBezTo>
                  <a:cubicBezTo>
                    <a:pt x="107" y="10"/>
                    <a:pt x="193" y="96"/>
                    <a:pt x="193" y="202"/>
                  </a:cubicBezTo>
                  <a:cubicBezTo>
                    <a:pt x="173" y="182"/>
                    <a:pt x="173" y="182"/>
                    <a:pt x="173" y="182"/>
                  </a:cubicBezTo>
                  <a:cubicBezTo>
                    <a:pt x="167" y="188"/>
                    <a:pt x="167" y="188"/>
                    <a:pt x="167" y="188"/>
                  </a:cubicBezTo>
                  <a:cubicBezTo>
                    <a:pt x="195" y="216"/>
                    <a:pt x="195" y="216"/>
                    <a:pt x="195" y="216"/>
                  </a:cubicBezTo>
                  <a:cubicBezTo>
                    <a:pt x="197" y="218"/>
                    <a:pt x="200" y="218"/>
                    <a:pt x="201" y="216"/>
                  </a:cubicBezTo>
                  <a:cubicBezTo>
                    <a:pt x="229" y="188"/>
                    <a:pt x="229" y="188"/>
                    <a:pt x="229" y="188"/>
                  </a:cubicBezTo>
                  <a:lnTo>
                    <a:pt x="223" y="182"/>
                  </a:lnTo>
                  <a:close/>
                  <a:moveTo>
                    <a:pt x="194" y="203"/>
                  </a:moveTo>
                  <a:cubicBezTo>
                    <a:pt x="194" y="203"/>
                    <a:pt x="194" y="203"/>
                    <a:pt x="194" y="203"/>
                  </a:cubicBezTo>
                  <a:cubicBezTo>
                    <a:pt x="196" y="203"/>
                    <a:pt x="196" y="203"/>
                    <a:pt x="196" y="203"/>
                  </a:cubicBezTo>
                  <a:lnTo>
                    <a:pt x="194" y="20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sp>
          <p:nvSpPr>
            <p:cNvPr id="19" name="Freeform 76">
              <a:extLst>
                <a:ext uri="{FF2B5EF4-FFF2-40B4-BE49-F238E27FC236}">
                  <a16:creationId xmlns:a16="http://schemas.microsoft.com/office/drawing/2014/main" id="{8FD06C57-6F43-B713-9C7E-8D34784B7B44}"/>
                </a:ext>
              </a:extLst>
            </p:cNvPr>
            <p:cNvSpPr>
              <a:spLocks/>
            </p:cNvSpPr>
            <p:nvPr/>
          </p:nvSpPr>
          <p:spPr bwMode="auto">
            <a:xfrm>
              <a:off x="320675" y="1704975"/>
              <a:ext cx="390525" cy="368300"/>
            </a:xfrm>
            <a:custGeom>
              <a:avLst/>
              <a:gdLst>
                <a:gd name="T0" fmla="*/ 36 w 229"/>
                <a:gd name="T1" fmla="*/ 16 h 216"/>
                <a:gd name="T2" fmla="*/ 56 w 229"/>
                <a:gd name="T3" fmla="*/ 36 h 216"/>
                <a:gd name="T4" fmla="*/ 62 w 229"/>
                <a:gd name="T5" fmla="*/ 30 h 216"/>
                <a:gd name="T6" fmla="*/ 34 w 229"/>
                <a:gd name="T7" fmla="*/ 2 h 216"/>
                <a:gd name="T8" fmla="*/ 28 w 229"/>
                <a:gd name="T9" fmla="*/ 2 h 216"/>
                <a:gd name="T10" fmla="*/ 0 w 229"/>
                <a:gd name="T11" fmla="*/ 30 h 216"/>
                <a:gd name="T12" fmla="*/ 6 w 229"/>
                <a:gd name="T13" fmla="*/ 36 h 216"/>
                <a:gd name="T14" fmla="*/ 27 w 229"/>
                <a:gd name="T15" fmla="*/ 15 h 216"/>
                <a:gd name="T16" fmla="*/ 229 w 229"/>
                <a:gd name="T17" fmla="*/ 216 h 216"/>
                <a:gd name="T18" fmla="*/ 229 w 229"/>
                <a:gd name="T19" fmla="*/ 206 h 216"/>
                <a:gd name="T20" fmla="*/ 36 w 229"/>
                <a:gd name="T21" fmla="*/ 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16">
                  <a:moveTo>
                    <a:pt x="36" y="16"/>
                  </a:moveTo>
                  <a:cubicBezTo>
                    <a:pt x="56" y="36"/>
                    <a:pt x="56" y="36"/>
                    <a:pt x="56" y="36"/>
                  </a:cubicBezTo>
                  <a:cubicBezTo>
                    <a:pt x="62" y="30"/>
                    <a:pt x="62" y="30"/>
                    <a:pt x="62" y="30"/>
                  </a:cubicBezTo>
                  <a:cubicBezTo>
                    <a:pt x="34" y="2"/>
                    <a:pt x="34" y="2"/>
                    <a:pt x="34" y="2"/>
                  </a:cubicBezTo>
                  <a:cubicBezTo>
                    <a:pt x="32" y="0"/>
                    <a:pt x="30" y="0"/>
                    <a:pt x="28" y="2"/>
                  </a:cubicBezTo>
                  <a:cubicBezTo>
                    <a:pt x="0" y="30"/>
                    <a:pt x="0" y="30"/>
                    <a:pt x="0" y="30"/>
                  </a:cubicBezTo>
                  <a:cubicBezTo>
                    <a:pt x="6" y="36"/>
                    <a:pt x="6" y="36"/>
                    <a:pt x="6" y="36"/>
                  </a:cubicBezTo>
                  <a:cubicBezTo>
                    <a:pt x="27" y="15"/>
                    <a:pt x="27" y="15"/>
                    <a:pt x="27" y="15"/>
                  </a:cubicBezTo>
                  <a:cubicBezTo>
                    <a:pt x="28" y="126"/>
                    <a:pt x="118" y="216"/>
                    <a:pt x="229" y="216"/>
                  </a:cubicBezTo>
                  <a:cubicBezTo>
                    <a:pt x="229" y="206"/>
                    <a:pt x="229" y="206"/>
                    <a:pt x="229" y="206"/>
                  </a:cubicBezTo>
                  <a:cubicBezTo>
                    <a:pt x="124" y="206"/>
                    <a:pt x="38" y="121"/>
                    <a:pt x="36"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grpSp>
      <p:pic>
        <p:nvPicPr>
          <p:cNvPr id="21" name="Image 20">
            <a:extLst>
              <a:ext uri="{FF2B5EF4-FFF2-40B4-BE49-F238E27FC236}">
                <a16:creationId xmlns:a16="http://schemas.microsoft.com/office/drawing/2014/main" id="{21CAD6BD-1F2A-1F01-5230-5C53C8CB6B88}"/>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20" name="Image 19">
            <a:extLst>
              <a:ext uri="{FF2B5EF4-FFF2-40B4-BE49-F238E27FC236}">
                <a16:creationId xmlns:a16="http://schemas.microsoft.com/office/drawing/2014/main" id="{65A1055F-14CF-2BE6-885D-1B3C25BA6B10}"/>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02815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96F1-210F-296C-4EDC-FAA5E610E75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0E95ABC-88DC-2B52-3588-C36FF92B52E2}"/>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79B33187-D8D7-6ED2-67CB-7AB7677485A5}"/>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87AACB18-B145-CD48-015E-CF45677B861D}"/>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Périmètre de la Prestation Ségur en vague 2</a:t>
            </a:r>
          </a:p>
        </p:txBody>
      </p:sp>
      <p:graphicFrame>
        <p:nvGraphicFramePr>
          <p:cNvPr id="16" name="Tableau 15">
            <a:extLst>
              <a:ext uri="{FF2B5EF4-FFF2-40B4-BE49-F238E27FC236}">
                <a16:creationId xmlns:a16="http://schemas.microsoft.com/office/drawing/2014/main" id="{8A3E1B3C-08F8-783B-D93C-3257D2801F42}"/>
              </a:ext>
            </a:extLst>
          </p:cNvPr>
          <p:cNvGraphicFramePr>
            <a:graphicFrameLocks noGrp="1"/>
          </p:cNvGraphicFramePr>
          <p:nvPr>
            <p:extLst>
              <p:ext uri="{D42A27DB-BD31-4B8C-83A1-F6EECF244321}">
                <p14:modId xmlns:p14="http://schemas.microsoft.com/office/powerpoint/2010/main" val="1596630838"/>
              </p:ext>
            </p:extLst>
          </p:nvPr>
        </p:nvGraphicFramePr>
        <p:xfrm>
          <a:off x="304801" y="1081482"/>
          <a:ext cx="11344274" cy="5547450"/>
        </p:xfrm>
        <a:graphic>
          <a:graphicData uri="http://schemas.openxmlformats.org/drawingml/2006/table">
            <a:tbl>
              <a:tblPr firstRow="1" bandRow="1">
                <a:tableStyleId>{5C22544A-7EE6-4342-B048-85BDC9FD1C3A}</a:tableStyleId>
              </a:tblPr>
              <a:tblGrid>
                <a:gridCol w="3867149">
                  <a:extLst>
                    <a:ext uri="{9D8B030D-6E8A-4147-A177-3AD203B41FA5}">
                      <a16:colId xmlns:a16="http://schemas.microsoft.com/office/drawing/2014/main" val="3161699008"/>
                    </a:ext>
                  </a:extLst>
                </a:gridCol>
                <a:gridCol w="7477125">
                  <a:extLst>
                    <a:ext uri="{9D8B030D-6E8A-4147-A177-3AD203B41FA5}">
                      <a16:colId xmlns:a16="http://schemas.microsoft.com/office/drawing/2014/main" val="804761354"/>
                    </a:ext>
                  </a:extLst>
                </a:gridCol>
              </a:tblGrid>
              <a:tr h="722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a:solidFill>
                            <a:srgbClr val="4472C4"/>
                          </a:solidFill>
                        </a:rPr>
                        <a:t>Licence d’utilisation</a:t>
                      </a:r>
                      <a:r>
                        <a:rPr lang="fr-FR" sz="1500" b="0">
                          <a:solidFill>
                            <a:srgbClr val="4472C4"/>
                          </a:solidFill>
                        </a:rPr>
                        <a:t> </a:t>
                      </a:r>
                      <a:r>
                        <a:rPr lang="fr-FR" sz="1500" b="0" kern="1200">
                          <a:solidFill>
                            <a:schemeClr val="tx1"/>
                          </a:solidFill>
                          <a:latin typeface="+mn-lt"/>
                          <a:ea typeface="+mn-ea"/>
                          <a:cs typeface="+mn-cs"/>
                        </a:rPr>
                        <a:t>sur 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périmètre couvert par le DSR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lvl="0" algn="just">
                        <a:spcAft>
                          <a:spcPts val="600"/>
                        </a:spcAft>
                      </a:pPr>
                      <a:r>
                        <a:rPr lang="fr-FR" sz="1500" b="0">
                          <a:solidFill>
                            <a:schemeClr val="tx1"/>
                          </a:solidFill>
                        </a:rPr>
                        <a:t>Dans la limite de </a:t>
                      </a:r>
                      <a:r>
                        <a:rPr lang="fr-FR" sz="1500" b="0">
                          <a:solidFill>
                            <a:schemeClr val="bg1"/>
                          </a:solidFill>
                          <a:highlight>
                            <a:srgbClr val="4472C4"/>
                          </a:highlight>
                        </a:rPr>
                        <a:t>cinq années.</a:t>
                      </a:r>
                      <a:r>
                        <a:rPr lang="fr-FR" sz="1500" b="0">
                          <a:solidFill>
                            <a:schemeClr val="bg1"/>
                          </a:solidFill>
                        </a:rPr>
                        <a:t>. </a:t>
                      </a: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6777032"/>
                  </a:ext>
                </a:extLst>
              </a:tr>
              <a:tr h="722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Frais</a:t>
                      </a:r>
                      <a:r>
                        <a:rPr lang="fr-FR" sz="1500">
                          <a:solidFill>
                            <a:srgbClr val="4472C4"/>
                          </a:solidFill>
                        </a:rPr>
                        <a:t> </a:t>
                      </a:r>
                      <a:r>
                        <a:rPr lang="fr-FR" sz="1500" b="0" kern="1200">
                          <a:solidFill>
                            <a:schemeClr val="tx1"/>
                          </a:solidFill>
                          <a:latin typeface="+mn-lt"/>
                          <a:ea typeface="+mn-ea"/>
                          <a:cs typeface="+mn-cs"/>
                        </a:rPr>
                        <a:t>d</a:t>
                      </a:r>
                      <a:r>
                        <a:rPr lang="fr-FR" sz="1500">
                          <a:solidFill>
                            <a:srgbClr val="4472C4"/>
                          </a:solidFill>
                        </a:rPr>
                        <a:t>’</a:t>
                      </a:r>
                      <a:r>
                        <a:rPr lang="fr-FR" sz="1500" b="1">
                          <a:solidFill>
                            <a:srgbClr val="4472C4"/>
                          </a:solidFill>
                        </a:rPr>
                        <a:t>installation</a:t>
                      </a:r>
                      <a:r>
                        <a:rPr lang="fr-FR" sz="1500">
                          <a:solidFill>
                            <a:srgbClr val="4472C4"/>
                          </a:solidFill>
                        </a:rPr>
                        <a:t>, </a:t>
                      </a:r>
                      <a:r>
                        <a:rPr lang="fr-FR" sz="1500" b="0" kern="1200">
                          <a:solidFill>
                            <a:schemeClr val="tx1"/>
                          </a:solidFill>
                          <a:latin typeface="+mn-lt"/>
                          <a:ea typeface="+mn-ea"/>
                          <a:cs typeface="+mn-cs"/>
                        </a:rPr>
                        <a:t>de</a:t>
                      </a:r>
                      <a:r>
                        <a:rPr lang="fr-FR" sz="1500">
                          <a:solidFill>
                            <a:srgbClr val="4472C4"/>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a:solidFill>
                            <a:srgbClr val="4472C4"/>
                          </a:solidFill>
                        </a:rPr>
                        <a:t>configuration</a:t>
                      </a:r>
                      <a:r>
                        <a:rPr lang="fr-FR" sz="1500">
                          <a:solidFill>
                            <a:srgbClr val="4472C4"/>
                          </a:solidFill>
                        </a:rPr>
                        <a:t>, </a:t>
                      </a:r>
                      <a:r>
                        <a:rPr lang="fr-FR" sz="1500" b="0" kern="1200">
                          <a:solidFill>
                            <a:schemeClr val="tx1"/>
                          </a:solidFill>
                          <a:latin typeface="+mn-lt"/>
                          <a:ea typeface="+mn-ea"/>
                          <a:cs typeface="+mn-cs"/>
                        </a:rPr>
                        <a:t>de </a:t>
                      </a:r>
                      <a:r>
                        <a:rPr lang="fr-FR" sz="1500" b="1">
                          <a:solidFill>
                            <a:srgbClr val="4472C4"/>
                          </a:solidFill>
                        </a:rPr>
                        <a:t>qualification</a:t>
                      </a:r>
                      <a:endParaRPr lang="fr-FR" sz="1500">
                        <a:solidFill>
                          <a:srgbClr val="4472C4"/>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just">
                        <a:spcAft>
                          <a:spcPts val="600"/>
                        </a:spcAft>
                      </a:pPr>
                      <a:r>
                        <a:rPr lang="fr-FR" sz="1500" b="0" kern="1200">
                          <a:solidFill>
                            <a:schemeClr val="dk1"/>
                          </a:solidFill>
                          <a:effectLst/>
                          <a:latin typeface="+mn-lt"/>
                          <a:ea typeface="+mn-ea"/>
                          <a:cs typeface="+mn-cs"/>
                        </a:rPr>
                        <a:t>Installation, configuration et qualification du DUI.</a:t>
                      </a: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49444869"/>
                  </a:ext>
                </a:extLst>
              </a:tr>
              <a:tr h="7221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a:solidFill>
                            <a:srgbClr val="4472C4"/>
                          </a:solidFill>
                        </a:rPr>
                        <a:t>Maintenance corrective </a:t>
                      </a:r>
                      <a:r>
                        <a:rPr lang="fr-FR" sz="1500" b="0" kern="1200">
                          <a:solidFill>
                            <a:schemeClr val="tx1"/>
                          </a:solidFill>
                          <a:latin typeface="+mn-lt"/>
                          <a:ea typeface="+mn-ea"/>
                          <a:cs typeface="+mn-cs"/>
                        </a:rPr>
                        <a:t>du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périmètre couvert par le DSR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lvl="0">
                        <a:spcAft>
                          <a:spcPts val="600"/>
                        </a:spcAft>
                      </a:pPr>
                      <a:r>
                        <a:rPr lang="fr-FR" sz="1500" b="0" kern="1200">
                          <a:solidFill>
                            <a:schemeClr val="dk1"/>
                          </a:solidFill>
                          <a:effectLst/>
                          <a:latin typeface="+mn-lt"/>
                          <a:ea typeface="+mn-ea"/>
                          <a:cs typeface="+mn-cs"/>
                        </a:rPr>
                        <a:t>Dans la limite de </a:t>
                      </a:r>
                      <a:r>
                        <a:rPr lang="fr-FR" sz="1500" b="0" kern="1200">
                          <a:solidFill>
                            <a:schemeClr val="bg1"/>
                          </a:solidFill>
                          <a:highlight>
                            <a:srgbClr val="4472C4"/>
                          </a:highlight>
                          <a:latin typeface="+mn-lt"/>
                          <a:ea typeface="+mn-ea"/>
                          <a:cs typeface="+mn-cs"/>
                        </a:rPr>
                        <a:t>cinq années.</a:t>
                      </a:r>
                      <a:endParaRPr lang="fr-FR" sz="1500" b="0" kern="1200">
                        <a:solidFill>
                          <a:schemeClr val="dk1"/>
                        </a:solidFill>
                        <a:effectLst/>
                        <a:latin typeface="+mn-lt"/>
                        <a:ea typeface="+mn-ea"/>
                        <a:cs typeface="+mn-cs"/>
                      </a:endParaRP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88182269"/>
                  </a:ext>
                </a:extLst>
              </a:tr>
              <a:tr h="1023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Accompagnement à </a:t>
                      </a:r>
                      <a:r>
                        <a:rPr lang="fr-FR" sz="1500" b="1">
                          <a:solidFill>
                            <a:srgbClr val="4472C4"/>
                          </a:solidFill>
                        </a:rPr>
                        <a:t>l’obtention d’un certificat logiciel de type organisation</a:t>
                      </a:r>
                      <a:r>
                        <a:rPr lang="fr-FR" sz="1500">
                          <a:solidFill>
                            <a:srgbClr val="4472C4"/>
                          </a:solidFill>
                        </a:rPr>
                        <a:t>, </a:t>
                      </a:r>
                      <a:r>
                        <a:rPr lang="fr-FR" sz="1500" b="0" kern="1200">
                          <a:solidFill>
                            <a:schemeClr val="tx1"/>
                          </a:solidFill>
                          <a:latin typeface="+mn-lt"/>
                          <a:ea typeface="+mn-ea"/>
                          <a:cs typeface="+mn-cs"/>
                        </a:rPr>
                        <a:t>quand nécessaire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just">
                        <a:spcAft>
                          <a:spcPts val="600"/>
                        </a:spcAft>
                      </a:pPr>
                      <a:r>
                        <a:rPr lang="fr-FR" sz="1500" b="0">
                          <a:solidFill>
                            <a:schemeClr val="tx1"/>
                          </a:solidFill>
                        </a:rPr>
                        <a:t>Pour les ESMS n’en disposant pas déjà / dont le certificat est expiré / ne disposant pas du certificat approprié.</a:t>
                      </a: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52325910"/>
                  </a:ext>
                </a:extLst>
              </a:tr>
              <a:tr h="932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a:solidFill>
                            <a:srgbClr val="4472C4"/>
                          </a:solidFill>
                        </a:rPr>
                        <a:t>Formation </a:t>
                      </a:r>
                      <a:r>
                        <a:rPr lang="fr-FR" sz="1500" b="0" kern="1200">
                          <a:solidFill>
                            <a:schemeClr val="tx1"/>
                          </a:solidFill>
                          <a:latin typeface="+mn-lt"/>
                          <a:ea typeface="+mn-ea"/>
                          <a:cs typeface="+mn-cs"/>
                        </a:rPr>
                        <a:t>des professionnels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(utilisateurs du DUI)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lvl="0">
                        <a:spcAft>
                          <a:spcPts val="600"/>
                        </a:spcAft>
                      </a:pPr>
                      <a:r>
                        <a:rPr lang="fr-FR" sz="1500" b="0" kern="1200">
                          <a:solidFill>
                            <a:schemeClr val="dk1"/>
                          </a:solidFill>
                          <a:effectLst/>
                          <a:latin typeface="+mn-lt"/>
                          <a:ea typeface="+mn-ea"/>
                          <a:cs typeface="+mn-cs"/>
                        </a:rPr>
                        <a:t>L’éditeur doit proposer </a:t>
                      </a:r>
                      <a:r>
                        <a:rPr lang="fr-FR" sz="1500" b="0" kern="1200">
                          <a:solidFill>
                            <a:schemeClr val="bg1"/>
                          </a:solidFill>
                          <a:highlight>
                            <a:srgbClr val="4472C4"/>
                          </a:highlight>
                          <a:latin typeface="+mn-lt"/>
                          <a:ea typeface="+mn-ea"/>
                          <a:cs typeface="+mn-cs"/>
                        </a:rPr>
                        <a:t>au moins une séance de formation collective d'une heure </a:t>
                      </a:r>
                      <a:r>
                        <a:rPr lang="fr-FR" sz="1500" b="0" kern="1200">
                          <a:solidFill>
                            <a:schemeClr val="dk1"/>
                          </a:solidFill>
                          <a:effectLst/>
                          <a:latin typeface="+mn-lt"/>
                          <a:ea typeface="+mn-ea"/>
                          <a:cs typeface="+mn-cs"/>
                        </a:rPr>
                        <a:t>à chaque utilisateur de la Solution logicielle (en présentiel ou en distanciel selon l’offre proposée par l’éditeur) et/ou </a:t>
                      </a:r>
                      <a:r>
                        <a:rPr lang="fr-FR" sz="1500" b="0" kern="1200">
                          <a:solidFill>
                            <a:schemeClr val="bg1"/>
                          </a:solidFill>
                          <a:highlight>
                            <a:srgbClr val="4472C4"/>
                          </a:highlight>
                          <a:latin typeface="+mn-lt"/>
                          <a:ea typeface="+mn-ea"/>
                          <a:cs typeface="+mn-cs"/>
                        </a:rPr>
                        <a:t>des parcours individuels de formation en autonomie </a:t>
                      </a:r>
                      <a:r>
                        <a:rPr lang="fr-FR" sz="1500" b="0" kern="1200">
                          <a:solidFill>
                            <a:schemeClr val="dk1"/>
                          </a:solidFill>
                          <a:effectLst/>
                          <a:latin typeface="+mn-lt"/>
                          <a:ea typeface="+mn-ea"/>
                          <a:cs typeface="+mn-cs"/>
                        </a:rPr>
                        <a:t>mis à disposition des utilisateurs </a:t>
                      </a:r>
                      <a:r>
                        <a:rPr lang="fr-FR" sz="1500" b="0" kern="1200">
                          <a:solidFill>
                            <a:schemeClr val="bg1"/>
                          </a:solidFill>
                          <a:highlight>
                            <a:srgbClr val="4472C4"/>
                          </a:highlight>
                          <a:latin typeface="+mn-lt"/>
                          <a:ea typeface="+mn-ea"/>
                          <a:cs typeface="+mn-cs"/>
                        </a:rPr>
                        <a:t>pendant toute la durée de la Prestation Ségur </a:t>
                      </a:r>
                      <a:r>
                        <a:rPr lang="fr-FR" sz="1500" b="0" kern="1200">
                          <a:solidFill>
                            <a:schemeClr val="dk1"/>
                          </a:solidFill>
                          <a:effectLst/>
                          <a:latin typeface="+mn-lt"/>
                          <a:ea typeface="+mn-ea"/>
                          <a:cs typeface="+mn-cs"/>
                        </a:rPr>
                        <a:t>(e-learning ou séries de vidéos courtes de démonstration)</a:t>
                      </a: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22524719"/>
                  </a:ext>
                </a:extLst>
              </a:tr>
              <a:tr h="1123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a:solidFill>
                            <a:srgbClr val="4472C4"/>
                          </a:solidFill>
                        </a:rPr>
                        <a:t>Suivi du projet </a:t>
                      </a:r>
                      <a:r>
                        <a:rPr lang="fr-FR" sz="1500" b="0" kern="1200">
                          <a:solidFill>
                            <a:schemeClr val="tx1"/>
                          </a:solidFill>
                          <a:latin typeface="+mn-lt"/>
                          <a:ea typeface="+mn-ea"/>
                          <a:cs typeface="+mn-cs"/>
                        </a:rPr>
                        <a:t>et livraison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kern="1200">
                          <a:solidFill>
                            <a:schemeClr val="tx1"/>
                          </a:solidFill>
                          <a:latin typeface="+mn-lt"/>
                          <a:ea typeface="+mn-ea"/>
                          <a:cs typeface="+mn-cs"/>
                        </a:rPr>
                        <a:t>de la </a:t>
                      </a:r>
                      <a:r>
                        <a:rPr lang="fr-FR" sz="1500" b="1">
                          <a:solidFill>
                            <a:srgbClr val="4472C4"/>
                          </a:solidFill>
                        </a:rPr>
                        <a:t>documentation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500" b="0"/>
                        <a:t>Suivi de l’ensemble du projet d’installation.</a:t>
                      </a:r>
                      <a:endParaRPr lang="fr-FR" sz="1500" b="0" kern="1200">
                        <a:solidFill>
                          <a:schemeClr val="dk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sz="1500" b="0" kern="1200">
                          <a:solidFill>
                            <a:schemeClr val="dk1"/>
                          </a:solidFill>
                          <a:effectLst/>
                          <a:latin typeface="+mn-lt"/>
                          <a:ea typeface="+mn-ea"/>
                          <a:cs typeface="+mn-cs"/>
                        </a:rPr>
                        <a:t>Livraison de l’ensemble des documents nécessaires (guide utilisateur, guide administrateur, documentation technique).</a:t>
                      </a:r>
                    </a:p>
                  </a:txBody>
                  <a:tcPr marL="28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31973362"/>
                  </a:ext>
                </a:extLst>
              </a:tr>
            </a:tbl>
          </a:graphicData>
        </a:graphic>
      </p:graphicFrame>
      <p:sp>
        <p:nvSpPr>
          <p:cNvPr id="3" name="Triangle isocèle 2">
            <a:extLst>
              <a:ext uri="{FF2B5EF4-FFF2-40B4-BE49-F238E27FC236}">
                <a16:creationId xmlns:a16="http://schemas.microsoft.com/office/drawing/2014/main" id="{CB09E02B-977A-E1B3-55A3-C8801EEDAA4B}"/>
              </a:ext>
            </a:extLst>
          </p:cNvPr>
          <p:cNvSpPr/>
          <p:nvPr/>
        </p:nvSpPr>
        <p:spPr>
          <a:xfrm rot="5400000">
            <a:off x="3947128" y="1342881"/>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riangle isocèle 7">
            <a:extLst>
              <a:ext uri="{FF2B5EF4-FFF2-40B4-BE49-F238E27FC236}">
                <a16:creationId xmlns:a16="http://schemas.microsoft.com/office/drawing/2014/main" id="{EAC05680-F287-9641-299B-0103861CD408}"/>
              </a:ext>
            </a:extLst>
          </p:cNvPr>
          <p:cNvSpPr/>
          <p:nvPr/>
        </p:nvSpPr>
        <p:spPr>
          <a:xfrm rot="5400000">
            <a:off x="3947128" y="2082657"/>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0" name="Triangle isocèle 9">
            <a:extLst>
              <a:ext uri="{FF2B5EF4-FFF2-40B4-BE49-F238E27FC236}">
                <a16:creationId xmlns:a16="http://schemas.microsoft.com/office/drawing/2014/main" id="{B6CB5651-6C64-E283-2DA1-314CA247AED5}"/>
              </a:ext>
            </a:extLst>
          </p:cNvPr>
          <p:cNvSpPr/>
          <p:nvPr/>
        </p:nvSpPr>
        <p:spPr>
          <a:xfrm rot="5400000">
            <a:off x="3947128" y="2792782"/>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1" name="Triangle isocèle 10">
            <a:extLst>
              <a:ext uri="{FF2B5EF4-FFF2-40B4-BE49-F238E27FC236}">
                <a16:creationId xmlns:a16="http://schemas.microsoft.com/office/drawing/2014/main" id="{34551608-118F-D6CC-F182-5C7C35A081F2}"/>
              </a:ext>
            </a:extLst>
          </p:cNvPr>
          <p:cNvSpPr/>
          <p:nvPr/>
        </p:nvSpPr>
        <p:spPr>
          <a:xfrm rot="5400000">
            <a:off x="3947127" y="3665473"/>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2" name="Triangle isocèle 11">
            <a:extLst>
              <a:ext uri="{FF2B5EF4-FFF2-40B4-BE49-F238E27FC236}">
                <a16:creationId xmlns:a16="http://schemas.microsoft.com/office/drawing/2014/main" id="{423DD8B0-1841-08EE-8937-E63998EABCE7}"/>
              </a:ext>
            </a:extLst>
          </p:cNvPr>
          <p:cNvSpPr/>
          <p:nvPr/>
        </p:nvSpPr>
        <p:spPr>
          <a:xfrm rot="5400000">
            <a:off x="3947127" y="4753027"/>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3" name="Triangle isocèle 12">
            <a:extLst>
              <a:ext uri="{FF2B5EF4-FFF2-40B4-BE49-F238E27FC236}">
                <a16:creationId xmlns:a16="http://schemas.microsoft.com/office/drawing/2014/main" id="{C86DB8EA-8995-AAF0-437A-4023B0577259}"/>
              </a:ext>
            </a:extLst>
          </p:cNvPr>
          <p:cNvSpPr/>
          <p:nvPr/>
        </p:nvSpPr>
        <p:spPr>
          <a:xfrm rot="5400000">
            <a:off x="3947126" y="5866114"/>
            <a:ext cx="484568" cy="219075"/>
          </a:xfrm>
          <a:prstGeom prst="triangle">
            <a:avLst>
              <a:gd name="adj" fmla="val 48804"/>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2050" name="Picture 2" descr="nouveau ">
            <a:extLst>
              <a:ext uri="{FF2B5EF4-FFF2-40B4-BE49-F238E27FC236}">
                <a16:creationId xmlns:a16="http://schemas.microsoft.com/office/drawing/2014/main" id="{D714394E-83D7-F6D7-1B8F-38E80E835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40" y="4696480"/>
            <a:ext cx="484569" cy="48456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5D5402DE-AAE2-568B-D15C-7EF7CCC43689}"/>
              </a:ext>
            </a:extLst>
          </p:cNvPr>
          <p:cNvPicPr>
            <a:picLocks noChangeAspect="1"/>
          </p:cNvPicPr>
          <p:nvPr/>
        </p:nvPicPr>
        <p:blipFill>
          <a:blip r:embed="rId5"/>
          <a:srcRect t="1178" b="-4951"/>
          <a:stretch>
            <a:fillRect/>
          </a:stretch>
        </p:blipFill>
        <p:spPr>
          <a:xfrm>
            <a:off x="10250081" y="205118"/>
            <a:ext cx="849328" cy="963663"/>
          </a:xfrm>
          <a:prstGeom prst="rect">
            <a:avLst/>
          </a:prstGeom>
        </p:spPr>
      </p:pic>
      <p:pic>
        <p:nvPicPr>
          <p:cNvPr id="2" name="Image 1">
            <a:extLst>
              <a:ext uri="{FF2B5EF4-FFF2-40B4-BE49-F238E27FC236}">
                <a16:creationId xmlns:a16="http://schemas.microsoft.com/office/drawing/2014/main" id="{16214D9D-E6DA-A3B0-0959-93F4676A1C6E}"/>
              </a:ext>
            </a:extLst>
          </p:cNvPr>
          <p:cNvPicPr>
            <a:picLocks noChangeAspect="1"/>
          </p:cNvPicPr>
          <p:nvPr/>
        </p:nvPicPr>
        <p:blipFill>
          <a:blip r:embed="rId6"/>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63294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D013-37E8-8914-B07D-468E50239AB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FBFCB7A6-D7C1-77D5-2E9F-BFD78FEF5C45}"/>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C0875869-B128-C554-E0D8-1B5BA00B94D3}"/>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E06666E7-4AAE-691C-21AA-11B5A1EB2E59}"/>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Mécanisme de Prestation Ségur vague 1 + vague 2</a:t>
            </a:r>
          </a:p>
        </p:txBody>
      </p:sp>
      <p:sp>
        <p:nvSpPr>
          <p:cNvPr id="16" name="ZoneTexte 15">
            <a:extLst>
              <a:ext uri="{FF2B5EF4-FFF2-40B4-BE49-F238E27FC236}">
                <a16:creationId xmlns:a16="http://schemas.microsoft.com/office/drawing/2014/main" id="{4597698B-F9F7-810E-AF2E-838BA1842E58}"/>
              </a:ext>
            </a:extLst>
          </p:cNvPr>
          <p:cNvSpPr txBox="1"/>
          <p:nvPr/>
        </p:nvSpPr>
        <p:spPr>
          <a:xfrm>
            <a:off x="1016643" y="2813715"/>
            <a:ext cx="10746225" cy="1361911"/>
          </a:xfrm>
          <a:prstGeom prst="rect">
            <a:avLst/>
          </a:prstGeom>
          <a:noFill/>
          <a:ln w="6350">
            <a:noFill/>
            <a:miter lim="800000"/>
          </a:ln>
        </p:spPr>
        <p:txBody>
          <a:bodyPr wrap="square">
            <a:spAutoFit/>
          </a:bodyPr>
          <a:lstStyle/>
          <a:p>
            <a:pPr algn="just">
              <a:spcBef>
                <a:spcPts val="300"/>
              </a:spcBef>
              <a:spcAft>
                <a:spcPts val="600"/>
              </a:spcAft>
            </a:pPr>
            <a:r>
              <a:rPr lang="fr-FR" sz="1500"/>
              <a:t>Cette Prestation Ségur « Vague 1 + Vague 2 » est strictement réservée aux </a:t>
            </a:r>
            <a:r>
              <a:rPr lang="fr-FR" sz="1500" b="1">
                <a:solidFill>
                  <a:srgbClr val="4472C4"/>
                </a:solidFill>
              </a:rPr>
              <a:t>ESMS éligibles n’ayant : </a:t>
            </a:r>
          </a:p>
          <a:p>
            <a:pPr marL="285750" indent="-285750" algn="just">
              <a:spcBef>
                <a:spcPts val="300"/>
              </a:spcBef>
              <a:spcAft>
                <a:spcPts val="600"/>
              </a:spcAft>
              <a:buFont typeface="Wingdings" panose="05000000000000000000" pitchFamily="2" charset="2"/>
              <a:buChar char="§"/>
            </a:pPr>
            <a:r>
              <a:rPr lang="fr-FR" sz="1500" b="1">
                <a:solidFill>
                  <a:srgbClr val="4472C4"/>
                </a:solidFill>
              </a:rPr>
              <a:t>Ni bénéficié d’une Prestation Ségur </a:t>
            </a:r>
            <a:r>
              <a:rPr lang="fr-FR" sz="1500"/>
              <a:t>dans le cadre de la vague 1 (SONS MS1/MS2-DUI-Va1). </a:t>
            </a:r>
          </a:p>
          <a:p>
            <a:pPr marL="285750" indent="-285750" algn="just">
              <a:spcBef>
                <a:spcPts val="300"/>
              </a:spcBef>
              <a:spcAft>
                <a:spcPts val="600"/>
              </a:spcAft>
              <a:buFont typeface="Wingdings" panose="05000000000000000000" pitchFamily="2" charset="2"/>
              <a:buChar char="§"/>
            </a:pPr>
            <a:r>
              <a:rPr lang="fr-FR" sz="1500" b="1">
                <a:solidFill>
                  <a:srgbClr val="4472C4"/>
                </a:solidFill>
              </a:rPr>
              <a:t>Ni bénéficié d’un financement </a:t>
            </a:r>
            <a:r>
              <a:rPr lang="fr-FR" sz="1500"/>
              <a:t>dans le cadre du programme </a:t>
            </a:r>
            <a:r>
              <a:rPr lang="fr-FR" sz="1500" b="1">
                <a:solidFill>
                  <a:srgbClr val="4472C4"/>
                </a:solidFill>
              </a:rPr>
              <a:t>ESMS Numérique. </a:t>
            </a:r>
          </a:p>
          <a:p>
            <a:pPr marL="285750" indent="-285750" algn="just">
              <a:spcBef>
                <a:spcPts val="300"/>
              </a:spcBef>
              <a:spcAft>
                <a:spcPts val="1800"/>
              </a:spcAft>
              <a:buFont typeface="Wingdings" panose="05000000000000000000" pitchFamily="2" charset="2"/>
              <a:buChar char="§"/>
            </a:pPr>
            <a:r>
              <a:rPr lang="fr-FR" sz="1500" b="1">
                <a:solidFill>
                  <a:srgbClr val="4472C4"/>
                </a:solidFill>
              </a:rPr>
              <a:t>Ni financé à leurs frais </a:t>
            </a:r>
            <a:r>
              <a:rPr lang="fr-FR" sz="1500"/>
              <a:t>la mise à jour de leur DUI vers une version référencée vague 1. </a:t>
            </a:r>
          </a:p>
        </p:txBody>
      </p:sp>
      <p:grpSp>
        <p:nvGrpSpPr>
          <p:cNvPr id="20" name="Groupe 19">
            <a:extLst>
              <a:ext uri="{FF2B5EF4-FFF2-40B4-BE49-F238E27FC236}">
                <a16:creationId xmlns:a16="http://schemas.microsoft.com/office/drawing/2014/main" id="{A0C26DDB-EC02-3207-ABD7-90AA112896F8}"/>
              </a:ext>
            </a:extLst>
          </p:cNvPr>
          <p:cNvGrpSpPr/>
          <p:nvPr/>
        </p:nvGrpSpPr>
        <p:grpSpPr>
          <a:xfrm>
            <a:off x="429127" y="1630680"/>
            <a:ext cx="11333744" cy="853440"/>
            <a:chOff x="429127" y="1531620"/>
            <a:chExt cx="11333744" cy="853440"/>
          </a:xfrm>
        </p:grpSpPr>
        <p:grpSp>
          <p:nvGrpSpPr>
            <p:cNvPr id="12" name="Gruppieren 57">
              <a:extLst>
                <a:ext uri="{FF2B5EF4-FFF2-40B4-BE49-F238E27FC236}">
                  <a16:creationId xmlns:a16="http://schemas.microsoft.com/office/drawing/2014/main" id="{2B324D71-EFB1-596A-EF95-EB00F015B139}"/>
                </a:ext>
              </a:extLst>
            </p:cNvPr>
            <p:cNvGrpSpPr>
              <a:grpSpLocks noChangeAspect="1"/>
            </p:cNvGrpSpPr>
            <p:nvPr/>
          </p:nvGrpSpPr>
          <p:grpSpPr>
            <a:xfrm>
              <a:off x="429129" y="1712275"/>
              <a:ext cx="536280" cy="506429"/>
              <a:chOff x="-257176" y="1317626"/>
              <a:chExt cx="1654176" cy="1562100"/>
            </a:xfrm>
            <a:solidFill>
              <a:schemeClr val="bg1">
                <a:lumMod val="50000"/>
              </a:schemeClr>
            </a:solidFill>
          </p:grpSpPr>
          <p:sp>
            <p:nvSpPr>
              <p:cNvPr id="13" name="Freeform 42">
                <a:extLst>
                  <a:ext uri="{FF2B5EF4-FFF2-40B4-BE49-F238E27FC236}">
                    <a16:creationId xmlns:a16="http://schemas.microsoft.com/office/drawing/2014/main" id="{1CC92567-4B3A-6762-5ABC-B3D3C24F51E9}"/>
                  </a:ext>
                </a:extLst>
              </p:cNvPr>
              <p:cNvSpPr>
                <a:spLocks noEditPoints="1"/>
              </p:cNvSpPr>
              <p:nvPr/>
            </p:nvSpPr>
            <p:spPr bwMode="auto">
              <a:xfrm>
                <a:off x="-257176" y="1317626"/>
                <a:ext cx="852488" cy="674688"/>
              </a:xfrm>
              <a:custGeom>
                <a:avLst/>
                <a:gdLst>
                  <a:gd name="T0" fmla="*/ 79 w 200"/>
                  <a:gd name="T1" fmla="*/ 113 h 158"/>
                  <a:gd name="T2" fmla="*/ 95 w 200"/>
                  <a:gd name="T3" fmla="*/ 130 h 158"/>
                  <a:gd name="T4" fmla="*/ 87 w 200"/>
                  <a:gd name="T5" fmla="*/ 144 h 158"/>
                  <a:gd name="T6" fmla="*/ 85 w 200"/>
                  <a:gd name="T7" fmla="*/ 148 h 158"/>
                  <a:gd name="T8" fmla="*/ 85 w 200"/>
                  <a:gd name="T9" fmla="*/ 153 h 158"/>
                  <a:gd name="T10" fmla="*/ 87 w 200"/>
                  <a:gd name="T11" fmla="*/ 156 h 158"/>
                  <a:gd name="T12" fmla="*/ 90 w 200"/>
                  <a:gd name="T13" fmla="*/ 158 h 158"/>
                  <a:gd name="T14" fmla="*/ 147 w 200"/>
                  <a:gd name="T15" fmla="*/ 158 h 158"/>
                  <a:gd name="T16" fmla="*/ 158 w 200"/>
                  <a:gd name="T17" fmla="*/ 147 h 158"/>
                  <a:gd name="T18" fmla="*/ 158 w 200"/>
                  <a:gd name="T19" fmla="*/ 99 h 158"/>
                  <a:gd name="T20" fmla="*/ 174 w 200"/>
                  <a:gd name="T21" fmla="*/ 105 h 158"/>
                  <a:gd name="T22" fmla="*/ 200 w 200"/>
                  <a:gd name="T23" fmla="*/ 79 h 158"/>
                  <a:gd name="T24" fmla="*/ 174 w 200"/>
                  <a:gd name="T25" fmla="*/ 53 h 158"/>
                  <a:gd name="T26" fmla="*/ 158 w 200"/>
                  <a:gd name="T27" fmla="*/ 58 h 158"/>
                  <a:gd name="T28" fmla="*/ 158 w 200"/>
                  <a:gd name="T29" fmla="*/ 10 h 158"/>
                  <a:gd name="T30" fmla="*/ 147 w 200"/>
                  <a:gd name="T31" fmla="*/ 0 h 158"/>
                  <a:gd name="T32" fmla="*/ 10 w 200"/>
                  <a:gd name="T33" fmla="*/ 0 h 158"/>
                  <a:gd name="T34" fmla="*/ 0 w 200"/>
                  <a:gd name="T35" fmla="*/ 10 h 158"/>
                  <a:gd name="T36" fmla="*/ 0 w 200"/>
                  <a:gd name="T37" fmla="*/ 147 h 158"/>
                  <a:gd name="T38" fmla="*/ 10 w 200"/>
                  <a:gd name="T39" fmla="*/ 158 h 158"/>
                  <a:gd name="T40" fmla="*/ 68 w 200"/>
                  <a:gd name="T41" fmla="*/ 158 h 158"/>
                  <a:gd name="T42" fmla="*/ 71 w 200"/>
                  <a:gd name="T43" fmla="*/ 156 h 158"/>
                  <a:gd name="T44" fmla="*/ 73 w 200"/>
                  <a:gd name="T45" fmla="*/ 153 h 158"/>
                  <a:gd name="T46" fmla="*/ 72 w 200"/>
                  <a:gd name="T47" fmla="*/ 148 h 158"/>
                  <a:gd name="T48" fmla="*/ 70 w 200"/>
                  <a:gd name="T49" fmla="*/ 144 h 158"/>
                  <a:gd name="T50" fmla="*/ 62 w 200"/>
                  <a:gd name="T51" fmla="*/ 130 h 158"/>
                  <a:gd name="T52" fmla="*/ 79 w 200"/>
                  <a:gd name="T53" fmla="*/ 113 h 158"/>
                  <a:gd name="T54" fmla="*/ 53 w 200"/>
                  <a:gd name="T55" fmla="*/ 130 h 158"/>
                  <a:gd name="T56" fmla="*/ 60 w 200"/>
                  <a:gd name="T57" fmla="*/ 148 h 158"/>
                  <a:gd name="T58" fmla="*/ 10 w 200"/>
                  <a:gd name="T59" fmla="*/ 148 h 158"/>
                  <a:gd name="T60" fmla="*/ 9 w 200"/>
                  <a:gd name="T61" fmla="*/ 147 h 158"/>
                  <a:gd name="T62" fmla="*/ 9 w 200"/>
                  <a:gd name="T63" fmla="*/ 10 h 158"/>
                  <a:gd name="T64" fmla="*/ 10 w 200"/>
                  <a:gd name="T65" fmla="*/ 9 h 158"/>
                  <a:gd name="T66" fmla="*/ 147 w 200"/>
                  <a:gd name="T67" fmla="*/ 9 h 158"/>
                  <a:gd name="T68" fmla="*/ 148 w 200"/>
                  <a:gd name="T69" fmla="*/ 10 h 158"/>
                  <a:gd name="T70" fmla="*/ 148 w 200"/>
                  <a:gd name="T71" fmla="*/ 68 h 158"/>
                  <a:gd name="T72" fmla="*/ 150 w 200"/>
                  <a:gd name="T73" fmla="*/ 71 h 158"/>
                  <a:gd name="T74" fmla="*/ 153 w 200"/>
                  <a:gd name="T75" fmla="*/ 72 h 158"/>
                  <a:gd name="T76" fmla="*/ 156 w 200"/>
                  <a:gd name="T77" fmla="*/ 72 h 158"/>
                  <a:gd name="T78" fmla="*/ 160 w 200"/>
                  <a:gd name="T79" fmla="*/ 70 h 158"/>
                  <a:gd name="T80" fmla="*/ 174 w 200"/>
                  <a:gd name="T81" fmla="*/ 62 h 158"/>
                  <a:gd name="T82" fmla="*/ 191 w 200"/>
                  <a:gd name="T83" fmla="*/ 79 h 158"/>
                  <a:gd name="T84" fmla="*/ 174 w 200"/>
                  <a:gd name="T85" fmla="*/ 95 h 158"/>
                  <a:gd name="T86" fmla="*/ 160 w 200"/>
                  <a:gd name="T87" fmla="*/ 87 h 158"/>
                  <a:gd name="T88" fmla="*/ 156 w 200"/>
                  <a:gd name="T89" fmla="*/ 85 h 158"/>
                  <a:gd name="T90" fmla="*/ 153 w 200"/>
                  <a:gd name="T91" fmla="*/ 85 h 158"/>
                  <a:gd name="T92" fmla="*/ 150 w 200"/>
                  <a:gd name="T93" fmla="*/ 86 h 158"/>
                  <a:gd name="T94" fmla="*/ 148 w 200"/>
                  <a:gd name="T95" fmla="*/ 90 h 158"/>
                  <a:gd name="T96" fmla="*/ 148 w 200"/>
                  <a:gd name="T97" fmla="*/ 147 h 158"/>
                  <a:gd name="T98" fmla="*/ 147 w 200"/>
                  <a:gd name="T99" fmla="*/ 148 h 158"/>
                  <a:gd name="T100" fmla="*/ 98 w 200"/>
                  <a:gd name="T101" fmla="*/ 148 h 158"/>
                  <a:gd name="T102" fmla="*/ 105 w 200"/>
                  <a:gd name="T103" fmla="*/ 130 h 158"/>
                  <a:gd name="T104" fmla="*/ 79 w 200"/>
                  <a:gd name="T105" fmla="*/ 104 h 158"/>
                  <a:gd name="T106" fmla="*/ 53 w 200"/>
                  <a:gd name="T107"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158">
                    <a:moveTo>
                      <a:pt x="79" y="113"/>
                    </a:moveTo>
                    <a:cubicBezTo>
                      <a:pt x="88" y="113"/>
                      <a:pt x="95" y="121"/>
                      <a:pt x="95" y="130"/>
                    </a:cubicBezTo>
                    <a:cubicBezTo>
                      <a:pt x="95" y="136"/>
                      <a:pt x="92" y="141"/>
                      <a:pt x="87" y="144"/>
                    </a:cubicBezTo>
                    <a:cubicBezTo>
                      <a:pt x="86" y="145"/>
                      <a:pt x="85" y="147"/>
                      <a:pt x="85" y="148"/>
                    </a:cubicBezTo>
                    <a:cubicBezTo>
                      <a:pt x="85" y="153"/>
                      <a:pt x="85" y="153"/>
                      <a:pt x="85" y="153"/>
                    </a:cubicBezTo>
                    <a:cubicBezTo>
                      <a:pt x="85" y="154"/>
                      <a:pt x="86" y="156"/>
                      <a:pt x="87" y="156"/>
                    </a:cubicBezTo>
                    <a:cubicBezTo>
                      <a:pt x="87" y="157"/>
                      <a:pt x="89" y="158"/>
                      <a:pt x="90" y="158"/>
                    </a:cubicBezTo>
                    <a:cubicBezTo>
                      <a:pt x="147" y="158"/>
                      <a:pt x="147" y="158"/>
                      <a:pt x="147" y="158"/>
                    </a:cubicBezTo>
                    <a:cubicBezTo>
                      <a:pt x="153" y="158"/>
                      <a:pt x="158" y="153"/>
                      <a:pt x="158" y="147"/>
                    </a:cubicBezTo>
                    <a:cubicBezTo>
                      <a:pt x="158" y="99"/>
                      <a:pt x="158" y="99"/>
                      <a:pt x="158" y="99"/>
                    </a:cubicBezTo>
                    <a:cubicBezTo>
                      <a:pt x="162" y="103"/>
                      <a:pt x="168" y="105"/>
                      <a:pt x="174" y="105"/>
                    </a:cubicBezTo>
                    <a:cubicBezTo>
                      <a:pt x="188" y="105"/>
                      <a:pt x="200" y="93"/>
                      <a:pt x="200" y="79"/>
                    </a:cubicBezTo>
                    <a:cubicBezTo>
                      <a:pt x="200" y="64"/>
                      <a:pt x="188" y="53"/>
                      <a:pt x="174" y="53"/>
                    </a:cubicBezTo>
                    <a:cubicBezTo>
                      <a:pt x="168" y="53"/>
                      <a:pt x="162" y="54"/>
                      <a:pt x="158" y="58"/>
                    </a:cubicBezTo>
                    <a:cubicBezTo>
                      <a:pt x="158" y="10"/>
                      <a:pt x="158" y="10"/>
                      <a:pt x="158" y="10"/>
                    </a:cubicBezTo>
                    <a:cubicBezTo>
                      <a:pt x="158" y="4"/>
                      <a:pt x="153" y="0"/>
                      <a:pt x="147" y="0"/>
                    </a:cubicBezTo>
                    <a:cubicBezTo>
                      <a:pt x="10" y="0"/>
                      <a:pt x="10" y="0"/>
                      <a:pt x="10" y="0"/>
                    </a:cubicBezTo>
                    <a:cubicBezTo>
                      <a:pt x="5" y="0"/>
                      <a:pt x="0" y="4"/>
                      <a:pt x="0" y="10"/>
                    </a:cubicBezTo>
                    <a:cubicBezTo>
                      <a:pt x="0" y="147"/>
                      <a:pt x="0" y="147"/>
                      <a:pt x="0" y="147"/>
                    </a:cubicBezTo>
                    <a:cubicBezTo>
                      <a:pt x="0" y="153"/>
                      <a:pt x="5" y="158"/>
                      <a:pt x="10" y="158"/>
                    </a:cubicBezTo>
                    <a:cubicBezTo>
                      <a:pt x="68" y="158"/>
                      <a:pt x="68" y="158"/>
                      <a:pt x="68" y="158"/>
                    </a:cubicBezTo>
                    <a:cubicBezTo>
                      <a:pt x="69" y="158"/>
                      <a:pt x="70" y="157"/>
                      <a:pt x="71" y="156"/>
                    </a:cubicBezTo>
                    <a:cubicBezTo>
                      <a:pt x="72" y="156"/>
                      <a:pt x="73" y="154"/>
                      <a:pt x="73" y="153"/>
                    </a:cubicBezTo>
                    <a:cubicBezTo>
                      <a:pt x="72" y="148"/>
                      <a:pt x="72" y="148"/>
                      <a:pt x="72" y="148"/>
                    </a:cubicBezTo>
                    <a:cubicBezTo>
                      <a:pt x="72" y="147"/>
                      <a:pt x="72" y="145"/>
                      <a:pt x="70" y="144"/>
                    </a:cubicBezTo>
                    <a:cubicBezTo>
                      <a:pt x="65" y="141"/>
                      <a:pt x="62" y="136"/>
                      <a:pt x="62" y="130"/>
                    </a:cubicBezTo>
                    <a:cubicBezTo>
                      <a:pt x="62" y="121"/>
                      <a:pt x="70" y="113"/>
                      <a:pt x="79" y="113"/>
                    </a:cubicBezTo>
                    <a:close/>
                    <a:moveTo>
                      <a:pt x="53" y="130"/>
                    </a:moveTo>
                    <a:cubicBezTo>
                      <a:pt x="53" y="137"/>
                      <a:pt x="55" y="143"/>
                      <a:pt x="60" y="148"/>
                    </a:cubicBezTo>
                    <a:cubicBezTo>
                      <a:pt x="10" y="148"/>
                      <a:pt x="10" y="148"/>
                      <a:pt x="10" y="148"/>
                    </a:cubicBezTo>
                    <a:cubicBezTo>
                      <a:pt x="10" y="148"/>
                      <a:pt x="9" y="148"/>
                      <a:pt x="9" y="147"/>
                    </a:cubicBezTo>
                    <a:cubicBezTo>
                      <a:pt x="9" y="10"/>
                      <a:pt x="9" y="10"/>
                      <a:pt x="9" y="10"/>
                    </a:cubicBezTo>
                    <a:cubicBezTo>
                      <a:pt x="9" y="10"/>
                      <a:pt x="10" y="9"/>
                      <a:pt x="10" y="9"/>
                    </a:cubicBezTo>
                    <a:cubicBezTo>
                      <a:pt x="147" y="9"/>
                      <a:pt x="147" y="9"/>
                      <a:pt x="147" y="9"/>
                    </a:cubicBezTo>
                    <a:cubicBezTo>
                      <a:pt x="148" y="9"/>
                      <a:pt x="148" y="10"/>
                      <a:pt x="148" y="10"/>
                    </a:cubicBezTo>
                    <a:cubicBezTo>
                      <a:pt x="148" y="68"/>
                      <a:pt x="148" y="68"/>
                      <a:pt x="148" y="68"/>
                    </a:cubicBezTo>
                    <a:cubicBezTo>
                      <a:pt x="148" y="69"/>
                      <a:pt x="149" y="70"/>
                      <a:pt x="150" y="71"/>
                    </a:cubicBezTo>
                    <a:cubicBezTo>
                      <a:pt x="151" y="72"/>
                      <a:pt x="152" y="72"/>
                      <a:pt x="153" y="72"/>
                    </a:cubicBezTo>
                    <a:cubicBezTo>
                      <a:pt x="156" y="72"/>
                      <a:pt x="156" y="72"/>
                      <a:pt x="156" y="72"/>
                    </a:cubicBezTo>
                    <a:cubicBezTo>
                      <a:pt x="157" y="72"/>
                      <a:pt x="159" y="71"/>
                      <a:pt x="160" y="70"/>
                    </a:cubicBezTo>
                    <a:cubicBezTo>
                      <a:pt x="163" y="65"/>
                      <a:pt x="168" y="62"/>
                      <a:pt x="174" y="62"/>
                    </a:cubicBezTo>
                    <a:cubicBezTo>
                      <a:pt x="183" y="62"/>
                      <a:pt x="191" y="70"/>
                      <a:pt x="191" y="79"/>
                    </a:cubicBezTo>
                    <a:cubicBezTo>
                      <a:pt x="191" y="88"/>
                      <a:pt x="183" y="95"/>
                      <a:pt x="174" y="95"/>
                    </a:cubicBezTo>
                    <a:cubicBezTo>
                      <a:pt x="168" y="95"/>
                      <a:pt x="163" y="92"/>
                      <a:pt x="160" y="87"/>
                    </a:cubicBezTo>
                    <a:cubicBezTo>
                      <a:pt x="159" y="86"/>
                      <a:pt x="157" y="85"/>
                      <a:pt x="156" y="85"/>
                    </a:cubicBezTo>
                    <a:cubicBezTo>
                      <a:pt x="153" y="85"/>
                      <a:pt x="153" y="85"/>
                      <a:pt x="153" y="85"/>
                    </a:cubicBezTo>
                    <a:cubicBezTo>
                      <a:pt x="152" y="85"/>
                      <a:pt x="151" y="86"/>
                      <a:pt x="150" y="86"/>
                    </a:cubicBezTo>
                    <a:cubicBezTo>
                      <a:pt x="149" y="87"/>
                      <a:pt x="148" y="89"/>
                      <a:pt x="148" y="90"/>
                    </a:cubicBezTo>
                    <a:cubicBezTo>
                      <a:pt x="148" y="147"/>
                      <a:pt x="148" y="147"/>
                      <a:pt x="148" y="147"/>
                    </a:cubicBezTo>
                    <a:cubicBezTo>
                      <a:pt x="148" y="148"/>
                      <a:pt x="148" y="148"/>
                      <a:pt x="147" y="148"/>
                    </a:cubicBezTo>
                    <a:cubicBezTo>
                      <a:pt x="98" y="148"/>
                      <a:pt x="98" y="148"/>
                      <a:pt x="98" y="148"/>
                    </a:cubicBezTo>
                    <a:cubicBezTo>
                      <a:pt x="102" y="143"/>
                      <a:pt x="105" y="137"/>
                      <a:pt x="105" y="130"/>
                    </a:cubicBezTo>
                    <a:cubicBezTo>
                      <a:pt x="105" y="116"/>
                      <a:pt x="93" y="104"/>
                      <a:pt x="79" y="104"/>
                    </a:cubicBezTo>
                    <a:cubicBezTo>
                      <a:pt x="64" y="104"/>
                      <a:pt x="53" y="116"/>
                      <a:pt x="53" y="1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sp>
            <p:nvSpPr>
              <p:cNvPr id="14" name="Freeform 43">
                <a:extLst>
                  <a:ext uri="{FF2B5EF4-FFF2-40B4-BE49-F238E27FC236}">
                    <a16:creationId xmlns:a16="http://schemas.microsoft.com/office/drawing/2014/main" id="{61D70B91-B2E6-E5C3-8412-228DB063F067}"/>
                  </a:ext>
                </a:extLst>
              </p:cNvPr>
              <p:cNvSpPr>
                <a:spLocks noEditPoints="1"/>
              </p:cNvSpPr>
              <p:nvPr/>
            </p:nvSpPr>
            <p:spPr bwMode="auto">
              <a:xfrm>
                <a:off x="88900" y="1385888"/>
                <a:ext cx="1308100" cy="1493838"/>
              </a:xfrm>
              <a:custGeom>
                <a:avLst/>
                <a:gdLst>
                  <a:gd name="T0" fmla="*/ 296 w 307"/>
                  <a:gd name="T1" fmla="*/ 42 h 350"/>
                  <a:gd name="T2" fmla="*/ 228 w 307"/>
                  <a:gd name="T3" fmla="*/ 0 h 350"/>
                  <a:gd name="T4" fmla="*/ 159 w 307"/>
                  <a:gd name="T5" fmla="*/ 42 h 350"/>
                  <a:gd name="T6" fmla="*/ 149 w 307"/>
                  <a:gd name="T7" fmla="*/ 53 h 350"/>
                  <a:gd name="T8" fmla="*/ 149 w 307"/>
                  <a:gd name="T9" fmla="*/ 110 h 350"/>
                  <a:gd name="T10" fmla="*/ 156 w 307"/>
                  <a:gd name="T11" fmla="*/ 115 h 350"/>
                  <a:gd name="T12" fmla="*/ 191 w 307"/>
                  <a:gd name="T13" fmla="*/ 121 h 350"/>
                  <a:gd name="T14" fmla="*/ 156 w 307"/>
                  <a:gd name="T15" fmla="*/ 128 h 350"/>
                  <a:gd name="T16" fmla="*/ 149 w 307"/>
                  <a:gd name="T17" fmla="*/ 132 h 350"/>
                  <a:gd name="T18" fmla="*/ 149 w 307"/>
                  <a:gd name="T19" fmla="*/ 190 h 350"/>
                  <a:gd name="T20" fmla="*/ 147 w 307"/>
                  <a:gd name="T21" fmla="*/ 191 h 350"/>
                  <a:gd name="T22" fmla="*/ 79 w 307"/>
                  <a:gd name="T23" fmla="*/ 149 h 350"/>
                  <a:gd name="T24" fmla="*/ 10 w 307"/>
                  <a:gd name="T25" fmla="*/ 191 h 350"/>
                  <a:gd name="T26" fmla="*/ 10 w 307"/>
                  <a:gd name="T27" fmla="*/ 350 h 350"/>
                  <a:gd name="T28" fmla="*/ 159 w 307"/>
                  <a:gd name="T29" fmla="*/ 350 h 350"/>
                  <a:gd name="T30" fmla="*/ 307 w 307"/>
                  <a:gd name="T31" fmla="*/ 282 h 350"/>
                  <a:gd name="T32" fmla="*/ 297 w 307"/>
                  <a:gd name="T33" fmla="*/ 277 h 350"/>
                  <a:gd name="T34" fmla="*/ 262 w 307"/>
                  <a:gd name="T35" fmla="*/ 270 h 350"/>
                  <a:gd name="T36" fmla="*/ 297 w 307"/>
                  <a:gd name="T37" fmla="*/ 264 h 350"/>
                  <a:gd name="T38" fmla="*/ 307 w 307"/>
                  <a:gd name="T39" fmla="*/ 259 h 350"/>
                  <a:gd name="T40" fmla="*/ 307 w 307"/>
                  <a:gd name="T41" fmla="*/ 190 h 350"/>
                  <a:gd name="T42" fmla="*/ 200 w 307"/>
                  <a:gd name="T43" fmla="*/ 121 h 350"/>
                  <a:gd name="T44" fmla="*/ 158 w 307"/>
                  <a:gd name="T45" fmla="*/ 53 h 350"/>
                  <a:gd name="T46" fmla="*/ 217 w 307"/>
                  <a:gd name="T47" fmla="*/ 52 h 350"/>
                  <a:gd name="T48" fmla="*/ 221 w 307"/>
                  <a:gd name="T49" fmla="*/ 47 h 350"/>
                  <a:gd name="T50" fmla="*/ 211 w 307"/>
                  <a:gd name="T51" fmla="*/ 26 h 350"/>
                  <a:gd name="T52" fmla="*/ 236 w 307"/>
                  <a:gd name="T53" fmla="*/ 40 h 350"/>
                  <a:gd name="T54" fmla="*/ 235 w 307"/>
                  <a:gd name="T55" fmla="*/ 50 h 350"/>
                  <a:gd name="T56" fmla="*/ 296 w 307"/>
                  <a:gd name="T57" fmla="*/ 52 h 350"/>
                  <a:gd name="T58" fmla="*/ 297 w 307"/>
                  <a:gd name="T59" fmla="*/ 190 h 350"/>
                  <a:gd name="T60" fmla="*/ 254 w 307"/>
                  <a:gd name="T61" fmla="*/ 175 h 350"/>
                  <a:gd name="T62" fmla="*/ 207 w 307"/>
                  <a:gd name="T63" fmla="*/ 191 h 350"/>
                  <a:gd name="T64" fmla="*/ 158 w 307"/>
                  <a:gd name="T65" fmla="*/ 142 h 350"/>
                  <a:gd name="T66" fmla="*/ 10 w 307"/>
                  <a:gd name="T67" fmla="*/ 340 h 350"/>
                  <a:gd name="T68" fmla="*/ 10 w 307"/>
                  <a:gd name="T69" fmla="*/ 201 h 350"/>
                  <a:gd name="T70" fmla="*/ 73 w 307"/>
                  <a:gd name="T71" fmla="*/ 196 h 350"/>
                  <a:gd name="T72" fmla="*/ 62 w 307"/>
                  <a:gd name="T73" fmla="*/ 175 h 350"/>
                  <a:gd name="T74" fmla="*/ 88 w 307"/>
                  <a:gd name="T75" fmla="*/ 189 h 350"/>
                  <a:gd name="T76" fmla="*/ 87 w 307"/>
                  <a:gd name="T77" fmla="*/ 199 h 350"/>
                  <a:gd name="T78" fmla="*/ 148 w 307"/>
                  <a:gd name="T79" fmla="*/ 202 h 350"/>
                  <a:gd name="T80" fmla="*/ 106 w 307"/>
                  <a:gd name="T81" fmla="*/ 270 h 350"/>
                  <a:gd name="T82" fmla="*/ 148 w 307"/>
                  <a:gd name="T83" fmla="*/ 339 h 350"/>
                  <a:gd name="T84" fmla="*/ 279 w 307"/>
                  <a:gd name="T85" fmla="*/ 244 h 350"/>
                  <a:gd name="T86" fmla="*/ 297 w 307"/>
                  <a:gd name="T87" fmla="*/ 289 h 350"/>
                  <a:gd name="T88" fmla="*/ 159 w 307"/>
                  <a:gd name="T89" fmla="*/ 340 h 350"/>
                  <a:gd name="T90" fmla="*/ 157 w 307"/>
                  <a:gd name="T91" fmla="*/ 278 h 350"/>
                  <a:gd name="T92" fmla="*/ 150 w 307"/>
                  <a:gd name="T93" fmla="*/ 277 h 350"/>
                  <a:gd name="T94" fmla="*/ 116 w 307"/>
                  <a:gd name="T95" fmla="*/ 270 h 350"/>
                  <a:gd name="T96" fmla="*/ 150 w 307"/>
                  <a:gd name="T97" fmla="*/ 264 h 350"/>
                  <a:gd name="T98" fmla="*/ 157 w 307"/>
                  <a:gd name="T99" fmla="*/ 263 h 350"/>
                  <a:gd name="T100" fmla="*/ 159 w 307"/>
                  <a:gd name="T101" fmla="*/ 201 h 350"/>
                  <a:gd name="T102" fmla="*/ 221 w 307"/>
                  <a:gd name="T103" fmla="*/ 196 h 350"/>
                  <a:gd name="T104" fmla="*/ 211 w 307"/>
                  <a:gd name="T105" fmla="*/ 175 h 350"/>
                  <a:gd name="T106" fmla="*/ 236 w 307"/>
                  <a:gd name="T107" fmla="*/ 189 h 350"/>
                  <a:gd name="T108" fmla="*/ 235 w 307"/>
                  <a:gd name="T109" fmla="*/ 199 h 350"/>
                  <a:gd name="T110" fmla="*/ 297 w 307"/>
                  <a:gd name="T111" fmla="*/ 2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350">
                    <a:moveTo>
                      <a:pt x="307" y="53"/>
                    </a:moveTo>
                    <a:cubicBezTo>
                      <a:pt x="307" y="47"/>
                      <a:pt x="302" y="42"/>
                      <a:pt x="296" y="42"/>
                    </a:cubicBezTo>
                    <a:cubicBezTo>
                      <a:pt x="296" y="42"/>
                      <a:pt x="296" y="42"/>
                      <a:pt x="296" y="42"/>
                    </a:cubicBezTo>
                    <a:cubicBezTo>
                      <a:pt x="248" y="42"/>
                      <a:pt x="248" y="42"/>
                      <a:pt x="248" y="42"/>
                    </a:cubicBezTo>
                    <a:cubicBezTo>
                      <a:pt x="252" y="38"/>
                      <a:pt x="254" y="32"/>
                      <a:pt x="254" y="26"/>
                    </a:cubicBezTo>
                    <a:cubicBezTo>
                      <a:pt x="254" y="12"/>
                      <a:pt x="242" y="0"/>
                      <a:pt x="228" y="0"/>
                    </a:cubicBezTo>
                    <a:cubicBezTo>
                      <a:pt x="213" y="0"/>
                      <a:pt x="201" y="12"/>
                      <a:pt x="201" y="26"/>
                    </a:cubicBezTo>
                    <a:cubicBezTo>
                      <a:pt x="201" y="32"/>
                      <a:pt x="203" y="38"/>
                      <a:pt x="207" y="42"/>
                    </a:cubicBezTo>
                    <a:cubicBezTo>
                      <a:pt x="159" y="42"/>
                      <a:pt x="159" y="42"/>
                      <a:pt x="159" y="42"/>
                    </a:cubicBezTo>
                    <a:cubicBezTo>
                      <a:pt x="159" y="42"/>
                      <a:pt x="159" y="42"/>
                      <a:pt x="159" y="42"/>
                    </a:cubicBezTo>
                    <a:cubicBezTo>
                      <a:pt x="159" y="42"/>
                      <a:pt x="159" y="42"/>
                      <a:pt x="159" y="42"/>
                    </a:cubicBezTo>
                    <a:cubicBezTo>
                      <a:pt x="153" y="42"/>
                      <a:pt x="149" y="47"/>
                      <a:pt x="149" y="53"/>
                    </a:cubicBezTo>
                    <a:cubicBezTo>
                      <a:pt x="149" y="110"/>
                      <a:pt x="149" y="110"/>
                      <a:pt x="149" y="110"/>
                    </a:cubicBezTo>
                    <a:cubicBezTo>
                      <a:pt x="149" y="110"/>
                      <a:pt x="149" y="110"/>
                      <a:pt x="149" y="110"/>
                    </a:cubicBezTo>
                    <a:cubicBezTo>
                      <a:pt x="149" y="110"/>
                      <a:pt x="149" y="110"/>
                      <a:pt x="149" y="110"/>
                    </a:cubicBezTo>
                    <a:cubicBezTo>
                      <a:pt x="149" y="111"/>
                      <a:pt x="149" y="113"/>
                      <a:pt x="150" y="114"/>
                    </a:cubicBezTo>
                    <a:cubicBezTo>
                      <a:pt x="151" y="114"/>
                      <a:pt x="152" y="115"/>
                      <a:pt x="153" y="115"/>
                    </a:cubicBezTo>
                    <a:cubicBezTo>
                      <a:pt x="156" y="115"/>
                      <a:pt x="156" y="115"/>
                      <a:pt x="156" y="115"/>
                    </a:cubicBezTo>
                    <a:cubicBezTo>
                      <a:pt x="158" y="115"/>
                      <a:pt x="159" y="114"/>
                      <a:pt x="160" y="113"/>
                    </a:cubicBezTo>
                    <a:cubicBezTo>
                      <a:pt x="163" y="108"/>
                      <a:pt x="168" y="105"/>
                      <a:pt x="174" y="105"/>
                    </a:cubicBezTo>
                    <a:cubicBezTo>
                      <a:pt x="183" y="105"/>
                      <a:pt x="191" y="112"/>
                      <a:pt x="191" y="121"/>
                    </a:cubicBezTo>
                    <a:cubicBezTo>
                      <a:pt x="191" y="130"/>
                      <a:pt x="183" y="138"/>
                      <a:pt x="174" y="138"/>
                    </a:cubicBezTo>
                    <a:cubicBezTo>
                      <a:pt x="168" y="138"/>
                      <a:pt x="163" y="135"/>
                      <a:pt x="160" y="130"/>
                    </a:cubicBezTo>
                    <a:cubicBezTo>
                      <a:pt x="159" y="129"/>
                      <a:pt x="158" y="128"/>
                      <a:pt x="156" y="128"/>
                    </a:cubicBezTo>
                    <a:cubicBezTo>
                      <a:pt x="153" y="128"/>
                      <a:pt x="153" y="128"/>
                      <a:pt x="153" y="128"/>
                    </a:cubicBezTo>
                    <a:cubicBezTo>
                      <a:pt x="152" y="128"/>
                      <a:pt x="151" y="128"/>
                      <a:pt x="150" y="129"/>
                    </a:cubicBezTo>
                    <a:cubicBezTo>
                      <a:pt x="149" y="130"/>
                      <a:pt x="149" y="131"/>
                      <a:pt x="149" y="132"/>
                    </a:cubicBezTo>
                    <a:cubicBezTo>
                      <a:pt x="149" y="132"/>
                      <a:pt x="149" y="132"/>
                      <a:pt x="149" y="132"/>
                    </a:cubicBezTo>
                    <a:cubicBezTo>
                      <a:pt x="149" y="132"/>
                      <a:pt x="149" y="132"/>
                      <a:pt x="149" y="132"/>
                    </a:cubicBezTo>
                    <a:cubicBezTo>
                      <a:pt x="149" y="190"/>
                      <a:pt x="149" y="190"/>
                      <a:pt x="149" y="190"/>
                    </a:cubicBezTo>
                    <a:cubicBezTo>
                      <a:pt x="149" y="190"/>
                      <a:pt x="148" y="191"/>
                      <a:pt x="147" y="191"/>
                    </a:cubicBezTo>
                    <a:cubicBezTo>
                      <a:pt x="147" y="191"/>
                      <a:pt x="147" y="191"/>
                      <a:pt x="147" y="191"/>
                    </a:cubicBezTo>
                    <a:cubicBezTo>
                      <a:pt x="147" y="191"/>
                      <a:pt x="147" y="191"/>
                      <a:pt x="147" y="191"/>
                    </a:cubicBezTo>
                    <a:cubicBezTo>
                      <a:pt x="100" y="191"/>
                      <a:pt x="100" y="191"/>
                      <a:pt x="100" y="191"/>
                    </a:cubicBezTo>
                    <a:cubicBezTo>
                      <a:pt x="103" y="187"/>
                      <a:pt x="105" y="181"/>
                      <a:pt x="105" y="175"/>
                    </a:cubicBezTo>
                    <a:cubicBezTo>
                      <a:pt x="105" y="161"/>
                      <a:pt x="93" y="149"/>
                      <a:pt x="79" y="149"/>
                    </a:cubicBezTo>
                    <a:cubicBezTo>
                      <a:pt x="64" y="149"/>
                      <a:pt x="53" y="161"/>
                      <a:pt x="53" y="175"/>
                    </a:cubicBezTo>
                    <a:cubicBezTo>
                      <a:pt x="53" y="181"/>
                      <a:pt x="55" y="187"/>
                      <a:pt x="58" y="191"/>
                    </a:cubicBezTo>
                    <a:cubicBezTo>
                      <a:pt x="10" y="191"/>
                      <a:pt x="10" y="191"/>
                      <a:pt x="10" y="191"/>
                    </a:cubicBezTo>
                    <a:cubicBezTo>
                      <a:pt x="5" y="191"/>
                      <a:pt x="0" y="196"/>
                      <a:pt x="0" y="202"/>
                    </a:cubicBezTo>
                    <a:cubicBezTo>
                      <a:pt x="0" y="339"/>
                      <a:pt x="0" y="339"/>
                      <a:pt x="0" y="339"/>
                    </a:cubicBezTo>
                    <a:cubicBezTo>
                      <a:pt x="0" y="345"/>
                      <a:pt x="5" y="350"/>
                      <a:pt x="10" y="350"/>
                    </a:cubicBezTo>
                    <a:cubicBezTo>
                      <a:pt x="147" y="350"/>
                      <a:pt x="147" y="350"/>
                      <a:pt x="147" y="350"/>
                    </a:cubicBezTo>
                    <a:cubicBezTo>
                      <a:pt x="149" y="350"/>
                      <a:pt x="152" y="349"/>
                      <a:pt x="153" y="348"/>
                    </a:cubicBezTo>
                    <a:cubicBezTo>
                      <a:pt x="155" y="349"/>
                      <a:pt x="157" y="350"/>
                      <a:pt x="159" y="350"/>
                    </a:cubicBezTo>
                    <a:cubicBezTo>
                      <a:pt x="296" y="350"/>
                      <a:pt x="296" y="350"/>
                      <a:pt x="296" y="350"/>
                    </a:cubicBezTo>
                    <a:cubicBezTo>
                      <a:pt x="302" y="350"/>
                      <a:pt x="307" y="345"/>
                      <a:pt x="307" y="339"/>
                    </a:cubicBezTo>
                    <a:cubicBezTo>
                      <a:pt x="307" y="282"/>
                      <a:pt x="307" y="282"/>
                      <a:pt x="307" y="282"/>
                    </a:cubicBezTo>
                    <a:cubicBezTo>
                      <a:pt x="307" y="280"/>
                      <a:pt x="306" y="279"/>
                      <a:pt x="305" y="278"/>
                    </a:cubicBezTo>
                    <a:cubicBezTo>
                      <a:pt x="304" y="277"/>
                      <a:pt x="303" y="277"/>
                      <a:pt x="302" y="277"/>
                    </a:cubicBezTo>
                    <a:cubicBezTo>
                      <a:pt x="297" y="277"/>
                      <a:pt x="297" y="277"/>
                      <a:pt x="297" y="277"/>
                    </a:cubicBezTo>
                    <a:cubicBezTo>
                      <a:pt x="296" y="277"/>
                      <a:pt x="294" y="278"/>
                      <a:pt x="293" y="279"/>
                    </a:cubicBezTo>
                    <a:cubicBezTo>
                      <a:pt x="290" y="284"/>
                      <a:pt x="285" y="287"/>
                      <a:pt x="279" y="287"/>
                    </a:cubicBezTo>
                    <a:cubicBezTo>
                      <a:pt x="270" y="287"/>
                      <a:pt x="262" y="280"/>
                      <a:pt x="262" y="270"/>
                    </a:cubicBezTo>
                    <a:cubicBezTo>
                      <a:pt x="262" y="261"/>
                      <a:pt x="270" y="254"/>
                      <a:pt x="279" y="254"/>
                    </a:cubicBezTo>
                    <a:cubicBezTo>
                      <a:pt x="285" y="254"/>
                      <a:pt x="290" y="257"/>
                      <a:pt x="293" y="262"/>
                    </a:cubicBezTo>
                    <a:cubicBezTo>
                      <a:pt x="294" y="263"/>
                      <a:pt x="296" y="264"/>
                      <a:pt x="297" y="264"/>
                    </a:cubicBezTo>
                    <a:cubicBezTo>
                      <a:pt x="302" y="264"/>
                      <a:pt x="302" y="264"/>
                      <a:pt x="302" y="264"/>
                    </a:cubicBezTo>
                    <a:cubicBezTo>
                      <a:pt x="303" y="264"/>
                      <a:pt x="304" y="264"/>
                      <a:pt x="305" y="263"/>
                    </a:cubicBezTo>
                    <a:cubicBezTo>
                      <a:pt x="306" y="262"/>
                      <a:pt x="307" y="261"/>
                      <a:pt x="307" y="259"/>
                    </a:cubicBezTo>
                    <a:cubicBezTo>
                      <a:pt x="307" y="202"/>
                      <a:pt x="307" y="202"/>
                      <a:pt x="307" y="202"/>
                    </a:cubicBezTo>
                    <a:cubicBezTo>
                      <a:pt x="307" y="200"/>
                      <a:pt x="306" y="198"/>
                      <a:pt x="305" y="196"/>
                    </a:cubicBezTo>
                    <a:cubicBezTo>
                      <a:pt x="306" y="194"/>
                      <a:pt x="307" y="192"/>
                      <a:pt x="307" y="190"/>
                    </a:cubicBezTo>
                    <a:lnTo>
                      <a:pt x="307" y="53"/>
                    </a:lnTo>
                    <a:close/>
                    <a:moveTo>
                      <a:pt x="174" y="147"/>
                    </a:moveTo>
                    <a:cubicBezTo>
                      <a:pt x="189" y="147"/>
                      <a:pt x="200" y="136"/>
                      <a:pt x="200" y="121"/>
                    </a:cubicBezTo>
                    <a:cubicBezTo>
                      <a:pt x="200" y="107"/>
                      <a:pt x="189" y="95"/>
                      <a:pt x="174" y="95"/>
                    </a:cubicBezTo>
                    <a:cubicBezTo>
                      <a:pt x="168" y="95"/>
                      <a:pt x="163" y="97"/>
                      <a:pt x="158" y="101"/>
                    </a:cubicBezTo>
                    <a:cubicBezTo>
                      <a:pt x="158" y="53"/>
                      <a:pt x="158" y="53"/>
                      <a:pt x="158" y="53"/>
                    </a:cubicBezTo>
                    <a:cubicBezTo>
                      <a:pt x="158" y="52"/>
                      <a:pt x="159" y="52"/>
                      <a:pt x="159" y="52"/>
                    </a:cubicBezTo>
                    <a:cubicBezTo>
                      <a:pt x="216" y="52"/>
                      <a:pt x="216" y="52"/>
                      <a:pt x="216" y="52"/>
                    </a:cubicBezTo>
                    <a:cubicBezTo>
                      <a:pt x="217" y="52"/>
                      <a:pt x="217" y="52"/>
                      <a:pt x="217" y="52"/>
                    </a:cubicBezTo>
                    <a:cubicBezTo>
                      <a:pt x="217" y="52"/>
                      <a:pt x="217" y="52"/>
                      <a:pt x="217" y="52"/>
                    </a:cubicBezTo>
                    <a:cubicBezTo>
                      <a:pt x="218" y="52"/>
                      <a:pt x="219" y="51"/>
                      <a:pt x="220" y="50"/>
                    </a:cubicBezTo>
                    <a:cubicBezTo>
                      <a:pt x="221" y="49"/>
                      <a:pt x="221" y="48"/>
                      <a:pt x="221" y="47"/>
                    </a:cubicBezTo>
                    <a:cubicBezTo>
                      <a:pt x="221" y="44"/>
                      <a:pt x="221" y="44"/>
                      <a:pt x="221" y="44"/>
                    </a:cubicBezTo>
                    <a:cubicBezTo>
                      <a:pt x="221" y="43"/>
                      <a:pt x="220" y="41"/>
                      <a:pt x="219" y="40"/>
                    </a:cubicBezTo>
                    <a:cubicBezTo>
                      <a:pt x="214" y="37"/>
                      <a:pt x="211" y="32"/>
                      <a:pt x="211" y="26"/>
                    </a:cubicBezTo>
                    <a:cubicBezTo>
                      <a:pt x="211" y="17"/>
                      <a:pt x="218" y="10"/>
                      <a:pt x="228" y="10"/>
                    </a:cubicBezTo>
                    <a:cubicBezTo>
                      <a:pt x="237" y="10"/>
                      <a:pt x="244" y="17"/>
                      <a:pt x="244" y="26"/>
                    </a:cubicBezTo>
                    <a:cubicBezTo>
                      <a:pt x="244" y="32"/>
                      <a:pt x="241" y="37"/>
                      <a:pt x="236" y="40"/>
                    </a:cubicBezTo>
                    <a:cubicBezTo>
                      <a:pt x="235" y="41"/>
                      <a:pt x="234" y="43"/>
                      <a:pt x="234" y="44"/>
                    </a:cubicBezTo>
                    <a:cubicBezTo>
                      <a:pt x="234" y="47"/>
                      <a:pt x="234" y="47"/>
                      <a:pt x="234" y="47"/>
                    </a:cubicBezTo>
                    <a:cubicBezTo>
                      <a:pt x="234" y="48"/>
                      <a:pt x="234" y="49"/>
                      <a:pt x="235" y="50"/>
                    </a:cubicBezTo>
                    <a:cubicBezTo>
                      <a:pt x="236" y="51"/>
                      <a:pt x="237" y="52"/>
                      <a:pt x="239" y="52"/>
                    </a:cubicBezTo>
                    <a:cubicBezTo>
                      <a:pt x="239" y="52"/>
                      <a:pt x="239" y="52"/>
                      <a:pt x="239" y="52"/>
                    </a:cubicBezTo>
                    <a:cubicBezTo>
                      <a:pt x="296" y="52"/>
                      <a:pt x="296" y="52"/>
                      <a:pt x="296" y="52"/>
                    </a:cubicBezTo>
                    <a:cubicBezTo>
                      <a:pt x="297" y="52"/>
                      <a:pt x="297" y="52"/>
                      <a:pt x="297" y="53"/>
                    </a:cubicBezTo>
                    <a:cubicBezTo>
                      <a:pt x="297" y="53"/>
                      <a:pt x="297" y="53"/>
                      <a:pt x="297" y="53"/>
                    </a:cubicBezTo>
                    <a:cubicBezTo>
                      <a:pt x="297" y="190"/>
                      <a:pt x="297" y="190"/>
                      <a:pt x="297" y="190"/>
                    </a:cubicBezTo>
                    <a:cubicBezTo>
                      <a:pt x="297" y="190"/>
                      <a:pt x="297" y="191"/>
                      <a:pt x="296" y="191"/>
                    </a:cubicBezTo>
                    <a:cubicBezTo>
                      <a:pt x="249" y="191"/>
                      <a:pt x="249" y="191"/>
                      <a:pt x="249" y="191"/>
                    </a:cubicBezTo>
                    <a:cubicBezTo>
                      <a:pt x="252" y="186"/>
                      <a:pt x="254" y="181"/>
                      <a:pt x="254" y="175"/>
                    </a:cubicBezTo>
                    <a:cubicBezTo>
                      <a:pt x="254" y="161"/>
                      <a:pt x="242" y="149"/>
                      <a:pt x="228" y="149"/>
                    </a:cubicBezTo>
                    <a:cubicBezTo>
                      <a:pt x="213" y="149"/>
                      <a:pt x="201" y="161"/>
                      <a:pt x="201" y="175"/>
                    </a:cubicBezTo>
                    <a:cubicBezTo>
                      <a:pt x="201" y="181"/>
                      <a:pt x="203" y="186"/>
                      <a:pt x="207" y="191"/>
                    </a:cubicBezTo>
                    <a:cubicBezTo>
                      <a:pt x="159" y="191"/>
                      <a:pt x="159" y="191"/>
                      <a:pt x="159" y="191"/>
                    </a:cubicBezTo>
                    <a:cubicBezTo>
                      <a:pt x="159" y="191"/>
                      <a:pt x="158" y="190"/>
                      <a:pt x="158" y="190"/>
                    </a:cubicBezTo>
                    <a:cubicBezTo>
                      <a:pt x="158" y="142"/>
                      <a:pt x="158" y="142"/>
                      <a:pt x="158" y="142"/>
                    </a:cubicBezTo>
                    <a:cubicBezTo>
                      <a:pt x="163" y="146"/>
                      <a:pt x="168" y="147"/>
                      <a:pt x="174" y="147"/>
                    </a:cubicBezTo>
                    <a:close/>
                    <a:moveTo>
                      <a:pt x="147" y="340"/>
                    </a:moveTo>
                    <a:cubicBezTo>
                      <a:pt x="10" y="340"/>
                      <a:pt x="10" y="340"/>
                      <a:pt x="10" y="340"/>
                    </a:cubicBezTo>
                    <a:cubicBezTo>
                      <a:pt x="10" y="340"/>
                      <a:pt x="9" y="339"/>
                      <a:pt x="9" y="339"/>
                    </a:cubicBezTo>
                    <a:cubicBezTo>
                      <a:pt x="9" y="202"/>
                      <a:pt x="9" y="202"/>
                      <a:pt x="9" y="202"/>
                    </a:cubicBezTo>
                    <a:cubicBezTo>
                      <a:pt x="9" y="201"/>
                      <a:pt x="10" y="201"/>
                      <a:pt x="10" y="201"/>
                    </a:cubicBezTo>
                    <a:cubicBezTo>
                      <a:pt x="68" y="201"/>
                      <a:pt x="68" y="201"/>
                      <a:pt x="68" y="201"/>
                    </a:cubicBezTo>
                    <a:cubicBezTo>
                      <a:pt x="69" y="201"/>
                      <a:pt x="70" y="200"/>
                      <a:pt x="71" y="199"/>
                    </a:cubicBezTo>
                    <a:cubicBezTo>
                      <a:pt x="72" y="199"/>
                      <a:pt x="73" y="197"/>
                      <a:pt x="73" y="196"/>
                    </a:cubicBezTo>
                    <a:cubicBezTo>
                      <a:pt x="73" y="194"/>
                      <a:pt x="73" y="194"/>
                      <a:pt x="73" y="194"/>
                    </a:cubicBezTo>
                    <a:cubicBezTo>
                      <a:pt x="72" y="192"/>
                      <a:pt x="72" y="190"/>
                      <a:pt x="70" y="189"/>
                    </a:cubicBezTo>
                    <a:cubicBezTo>
                      <a:pt x="65" y="186"/>
                      <a:pt x="62" y="181"/>
                      <a:pt x="62" y="175"/>
                    </a:cubicBezTo>
                    <a:cubicBezTo>
                      <a:pt x="62" y="166"/>
                      <a:pt x="70" y="159"/>
                      <a:pt x="79" y="159"/>
                    </a:cubicBezTo>
                    <a:cubicBezTo>
                      <a:pt x="88" y="159"/>
                      <a:pt x="95" y="166"/>
                      <a:pt x="95" y="175"/>
                    </a:cubicBezTo>
                    <a:cubicBezTo>
                      <a:pt x="95" y="181"/>
                      <a:pt x="92" y="186"/>
                      <a:pt x="88" y="189"/>
                    </a:cubicBezTo>
                    <a:cubicBezTo>
                      <a:pt x="86" y="190"/>
                      <a:pt x="85" y="192"/>
                      <a:pt x="85" y="194"/>
                    </a:cubicBezTo>
                    <a:cubicBezTo>
                      <a:pt x="85" y="196"/>
                      <a:pt x="85" y="196"/>
                      <a:pt x="85" y="196"/>
                    </a:cubicBezTo>
                    <a:cubicBezTo>
                      <a:pt x="85" y="197"/>
                      <a:pt x="86" y="199"/>
                      <a:pt x="87" y="199"/>
                    </a:cubicBezTo>
                    <a:cubicBezTo>
                      <a:pt x="87" y="200"/>
                      <a:pt x="89" y="201"/>
                      <a:pt x="90" y="201"/>
                    </a:cubicBezTo>
                    <a:cubicBezTo>
                      <a:pt x="147" y="201"/>
                      <a:pt x="147" y="201"/>
                      <a:pt x="147" y="201"/>
                    </a:cubicBezTo>
                    <a:cubicBezTo>
                      <a:pt x="148" y="201"/>
                      <a:pt x="148" y="201"/>
                      <a:pt x="148" y="202"/>
                    </a:cubicBezTo>
                    <a:cubicBezTo>
                      <a:pt x="148" y="250"/>
                      <a:pt x="148" y="250"/>
                      <a:pt x="148" y="250"/>
                    </a:cubicBezTo>
                    <a:cubicBezTo>
                      <a:pt x="144" y="246"/>
                      <a:pt x="138" y="244"/>
                      <a:pt x="132" y="244"/>
                    </a:cubicBezTo>
                    <a:cubicBezTo>
                      <a:pt x="118" y="244"/>
                      <a:pt x="106" y="256"/>
                      <a:pt x="106" y="270"/>
                    </a:cubicBezTo>
                    <a:cubicBezTo>
                      <a:pt x="106" y="285"/>
                      <a:pt x="118" y="297"/>
                      <a:pt x="132" y="297"/>
                    </a:cubicBezTo>
                    <a:cubicBezTo>
                      <a:pt x="138" y="297"/>
                      <a:pt x="144" y="295"/>
                      <a:pt x="148" y="291"/>
                    </a:cubicBezTo>
                    <a:cubicBezTo>
                      <a:pt x="148" y="339"/>
                      <a:pt x="148" y="339"/>
                      <a:pt x="148" y="339"/>
                    </a:cubicBezTo>
                    <a:cubicBezTo>
                      <a:pt x="148" y="339"/>
                      <a:pt x="148" y="340"/>
                      <a:pt x="147" y="340"/>
                    </a:cubicBezTo>
                    <a:close/>
                    <a:moveTo>
                      <a:pt x="297" y="252"/>
                    </a:moveTo>
                    <a:cubicBezTo>
                      <a:pt x="292" y="247"/>
                      <a:pt x="286" y="244"/>
                      <a:pt x="279" y="244"/>
                    </a:cubicBezTo>
                    <a:cubicBezTo>
                      <a:pt x="265" y="244"/>
                      <a:pt x="253" y="256"/>
                      <a:pt x="253" y="270"/>
                    </a:cubicBezTo>
                    <a:cubicBezTo>
                      <a:pt x="253" y="285"/>
                      <a:pt x="265" y="297"/>
                      <a:pt x="279" y="297"/>
                    </a:cubicBezTo>
                    <a:cubicBezTo>
                      <a:pt x="286" y="297"/>
                      <a:pt x="292" y="294"/>
                      <a:pt x="297" y="289"/>
                    </a:cubicBezTo>
                    <a:cubicBezTo>
                      <a:pt x="297" y="339"/>
                      <a:pt x="297" y="339"/>
                      <a:pt x="297" y="339"/>
                    </a:cubicBezTo>
                    <a:cubicBezTo>
                      <a:pt x="297" y="339"/>
                      <a:pt x="297" y="340"/>
                      <a:pt x="296" y="340"/>
                    </a:cubicBezTo>
                    <a:cubicBezTo>
                      <a:pt x="159" y="340"/>
                      <a:pt x="159" y="340"/>
                      <a:pt x="159" y="340"/>
                    </a:cubicBezTo>
                    <a:cubicBezTo>
                      <a:pt x="159" y="340"/>
                      <a:pt x="158" y="339"/>
                      <a:pt x="158" y="339"/>
                    </a:cubicBezTo>
                    <a:cubicBezTo>
                      <a:pt x="158" y="282"/>
                      <a:pt x="158" y="282"/>
                      <a:pt x="158" y="282"/>
                    </a:cubicBezTo>
                    <a:cubicBezTo>
                      <a:pt x="158" y="280"/>
                      <a:pt x="158" y="279"/>
                      <a:pt x="157" y="278"/>
                    </a:cubicBezTo>
                    <a:cubicBezTo>
                      <a:pt x="156" y="277"/>
                      <a:pt x="155" y="277"/>
                      <a:pt x="153" y="277"/>
                    </a:cubicBezTo>
                    <a:cubicBezTo>
                      <a:pt x="153" y="277"/>
                      <a:pt x="153" y="277"/>
                      <a:pt x="153" y="277"/>
                    </a:cubicBezTo>
                    <a:cubicBezTo>
                      <a:pt x="150" y="277"/>
                      <a:pt x="150" y="277"/>
                      <a:pt x="150" y="277"/>
                    </a:cubicBezTo>
                    <a:cubicBezTo>
                      <a:pt x="149" y="277"/>
                      <a:pt x="147" y="278"/>
                      <a:pt x="146" y="279"/>
                    </a:cubicBezTo>
                    <a:cubicBezTo>
                      <a:pt x="143" y="284"/>
                      <a:pt x="138" y="287"/>
                      <a:pt x="132" y="287"/>
                    </a:cubicBezTo>
                    <a:cubicBezTo>
                      <a:pt x="123" y="287"/>
                      <a:pt x="116" y="280"/>
                      <a:pt x="116" y="270"/>
                    </a:cubicBezTo>
                    <a:cubicBezTo>
                      <a:pt x="116" y="261"/>
                      <a:pt x="123" y="254"/>
                      <a:pt x="132" y="254"/>
                    </a:cubicBezTo>
                    <a:cubicBezTo>
                      <a:pt x="138" y="254"/>
                      <a:pt x="143" y="257"/>
                      <a:pt x="146" y="262"/>
                    </a:cubicBezTo>
                    <a:cubicBezTo>
                      <a:pt x="147" y="263"/>
                      <a:pt x="149" y="264"/>
                      <a:pt x="150" y="264"/>
                    </a:cubicBezTo>
                    <a:cubicBezTo>
                      <a:pt x="153" y="264"/>
                      <a:pt x="153" y="264"/>
                      <a:pt x="153" y="264"/>
                    </a:cubicBezTo>
                    <a:cubicBezTo>
                      <a:pt x="153" y="264"/>
                      <a:pt x="153" y="264"/>
                      <a:pt x="153" y="264"/>
                    </a:cubicBezTo>
                    <a:cubicBezTo>
                      <a:pt x="155" y="264"/>
                      <a:pt x="156" y="264"/>
                      <a:pt x="157" y="263"/>
                    </a:cubicBezTo>
                    <a:cubicBezTo>
                      <a:pt x="158" y="262"/>
                      <a:pt x="158" y="261"/>
                      <a:pt x="158" y="259"/>
                    </a:cubicBezTo>
                    <a:cubicBezTo>
                      <a:pt x="158" y="202"/>
                      <a:pt x="158" y="202"/>
                      <a:pt x="158" y="202"/>
                    </a:cubicBezTo>
                    <a:cubicBezTo>
                      <a:pt x="158" y="201"/>
                      <a:pt x="159" y="201"/>
                      <a:pt x="159" y="201"/>
                    </a:cubicBezTo>
                    <a:cubicBezTo>
                      <a:pt x="216" y="201"/>
                      <a:pt x="216" y="201"/>
                      <a:pt x="216" y="201"/>
                    </a:cubicBezTo>
                    <a:cubicBezTo>
                      <a:pt x="218" y="201"/>
                      <a:pt x="219" y="200"/>
                      <a:pt x="220" y="199"/>
                    </a:cubicBezTo>
                    <a:cubicBezTo>
                      <a:pt x="221" y="199"/>
                      <a:pt x="221" y="197"/>
                      <a:pt x="221" y="196"/>
                    </a:cubicBezTo>
                    <a:cubicBezTo>
                      <a:pt x="221" y="194"/>
                      <a:pt x="221" y="194"/>
                      <a:pt x="221" y="194"/>
                    </a:cubicBezTo>
                    <a:cubicBezTo>
                      <a:pt x="221" y="192"/>
                      <a:pt x="220" y="190"/>
                      <a:pt x="219" y="189"/>
                    </a:cubicBezTo>
                    <a:cubicBezTo>
                      <a:pt x="214" y="186"/>
                      <a:pt x="211" y="181"/>
                      <a:pt x="211" y="175"/>
                    </a:cubicBezTo>
                    <a:cubicBezTo>
                      <a:pt x="211" y="166"/>
                      <a:pt x="218" y="159"/>
                      <a:pt x="228" y="159"/>
                    </a:cubicBezTo>
                    <a:cubicBezTo>
                      <a:pt x="237" y="159"/>
                      <a:pt x="244" y="166"/>
                      <a:pt x="244" y="175"/>
                    </a:cubicBezTo>
                    <a:cubicBezTo>
                      <a:pt x="244" y="181"/>
                      <a:pt x="241" y="186"/>
                      <a:pt x="236" y="189"/>
                    </a:cubicBezTo>
                    <a:cubicBezTo>
                      <a:pt x="235" y="190"/>
                      <a:pt x="234" y="192"/>
                      <a:pt x="234" y="194"/>
                    </a:cubicBezTo>
                    <a:cubicBezTo>
                      <a:pt x="234" y="196"/>
                      <a:pt x="234" y="196"/>
                      <a:pt x="234" y="196"/>
                    </a:cubicBezTo>
                    <a:cubicBezTo>
                      <a:pt x="234" y="197"/>
                      <a:pt x="234" y="199"/>
                      <a:pt x="235" y="199"/>
                    </a:cubicBezTo>
                    <a:cubicBezTo>
                      <a:pt x="236" y="200"/>
                      <a:pt x="237" y="201"/>
                      <a:pt x="239" y="201"/>
                    </a:cubicBezTo>
                    <a:cubicBezTo>
                      <a:pt x="296" y="201"/>
                      <a:pt x="296" y="201"/>
                      <a:pt x="296" y="201"/>
                    </a:cubicBezTo>
                    <a:cubicBezTo>
                      <a:pt x="297" y="201"/>
                      <a:pt x="297" y="201"/>
                      <a:pt x="297" y="202"/>
                    </a:cubicBezTo>
                    <a:lnTo>
                      <a:pt x="297" y="25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03091" rtl="0" eaLnBrk="1" fontAlgn="auto" latinLnBrk="0" hangingPunct="1">
                  <a:lnSpc>
                    <a:spcPct val="100000"/>
                  </a:lnSpc>
                  <a:spcBef>
                    <a:spcPts val="0"/>
                  </a:spcBef>
                  <a:spcAft>
                    <a:spcPts val="0"/>
                  </a:spcAft>
                  <a:buClrTx/>
                  <a:buSzTx/>
                  <a:buFontTx/>
                  <a:buNone/>
                  <a:tabLst/>
                  <a:defRPr/>
                </a:pPr>
                <a:endParaRPr kumimoji="0" lang="de-DE" sz="1814" b="0" i="0" u="none" strike="noStrike" kern="1200" cap="none" spc="0" normalizeH="0" baseline="0" noProof="0">
                  <a:ln>
                    <a:noFill/>
                  </a:ln>
                  <a:effectLst/>
                  <a:uLnTx/>
                  <a:uFillTx/>
                  <a:latin typeface="Arial"/>
                  <a:ea typeface="+mn-ea"/>
                  <a:cs typeface="+mn-cs"/>
                </a:endParaRPr>
              </a:p>
            </p:txBody>
          </p:sp>
        </p:grpSp>
        <p:sp>
          <p:nvSpPr>
            <p:cNvPr id="15" name="ZoneTexte 14">
              <a:extLst>
                <a:ext uri="{FF2B5EF4-FFF2-40B4-BE49-F238E27FC236}">
                  <a16:creationId xmlns:a16="http://schemas.microsoft.com/office/drawing/2014/main" id="{92CF70F2-73F8-958F-499D-4C41F2F23F1E}"/>
                </a:ext>
              </a:extLst>
            </p:cNvPr>
            <p:cNvSpPr txBox="1"/>
            <p:nvPr/>
          </p:nvSpPr>
          <p:spPr>
            <a:xfrm>
              <a:off x="1016646" y="1666380"/>
              <a:ext cx="10746225" cy="584775"/>
            </a:xfrm>
            <a:prstGeom prst="rect">
              <a:avLst/>
            </a:prstGeom>
            <a:noFill/>
            <a:ln w="6350">
              <a:noFill/>
              <a:miter lim="800000"/>
            </a:ln>
          </p:spPr>
          <p:txBody>
            <a:bodyPr wrap="square">
              <a:spAutoFit/>
            </a:bodyPr>
            <a:lstStyle/>
            <a:p>
              <a:pPr algn="just">
                <a:spcBef>
                  <a:spcPts val="300"/>
                </a:spcBef>
                <a:spcAft>
                  <a:spcPts val="1800"/>
                </a:spcAft>
              </a:pPr>
              <a:r>
                <a:rPr lang="fr-FR" sz="1600"/>
                <a:t>Mise en œuvre d’un </a:t>
              </a:r>
              <a:r>
                <a:rPr lang="fr-FR" sz="1600" b="1">
                  <a:solidFill>
                    <a:srgbClr val="4472C4"/>
                  </a:solidFill>
                </a:rPr>
                <a:t>financement pour les ESMS non financés dans le cadre de la vague 1</a:t>
              </a:r>
              <a:r>
                <a:rPr lang="fr-FR" sz="1600"/>
                <a:t> (soit par le SONS vague 1, soit par le programme ESMS Numérique). </a:t>
              </a:r>
            </a:p>
          </p:txBody>
        </p:sp>
        <p:cxnSp>
          <p:nvCxnSpPr>
            <p:cNvPr id="18" name="Connecteur droit 17">
              <a:extLst>
                <a:ext uri="{FF2B5EF4-FFF2-40B4-BE49-F238E27FC236}">
                  <a16:creationId xmlns:a16="http://schemas.microsoft.com/office/drawing/2014/main" id="{A87B3D27-CF3E-BE42-2781-1C0F6F285970}"/>
                </a:ext>
              </a:extLst>
            </p:cNvPr>
            <p:cNvCxnSpPr>
              <a:cxnSpLocks/>
            </p:cNvCxnSpPr>
            <p:nvPr/>
          </p:nvCxnSpPr>
          <p:spPr>
            <a:xfrm>
              <a:off x="429127" y="2385060"/>
              <a:ext cx="11333742" cy="0"/>
            </a:xfrm>
            <a:prstGeom prst="line">
              <a:avLst/>
            </a:prstGeom>
            <a:ln w="19050" cap="flat">
              <a:solidFill>
                <a:srgbClr val="4472C4"/>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DB30748-B14E-DE5F-E3B3-72A9E85D4CE7}"/>
                </a:ext>
              </a:extLst>
            </p:cNvPr>
            <p:cNvCxnSpPr>
              <a:cxnSpLocks/>
            </p:cNvCxnSpPr>
            <p:nvPr/>
          </p:nvCxnSpPr>
          <p:spPr>
            <a:xfrm>
              <a:off x="429127" y="1531620"/>
              <a:ext cx="11333742" cy="0"/>
            </a:xfrm>
            <a:prstGeom prst="line">
              <a:avLst/>
            </a:prstGeom>
            <a:ln w="19050" cap="flat">
              <a:solidFill>
                <a:srgbClr val="4472C4"/>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8F954C12-E50D-E26B-292F-7CB963DA71C1}"/>
              </a:ext>
            </a:extLst>
          </p:cNvPr>
          <p:cNvSpPr txBox="1"/>
          <p:nvPr/>
        </p:nvSpPr>
        <p:spPr>
          <a:xfrm>
            <a:off x="429127" y="5078098"/>
            <a:ext cx="11333741" cy="504000"/>
          </a:xfrm>
          <a:prstGeom prst="rect">
            <a:avLst/>
          </a:prstGeom>
          <a:solidFill>
            <a:srgbClr val="F2F2FC"/>
          </a:solidFill>
          <a:ln w="6350">
            <a:noFill/>
            <a:miter lim="800000"/>
          </a:ln>
        </p:spPr>
        <p:txBody>
          <a:bodyPr wrap="square" anchor="ctr" anchorCtr="0">
            <a:noAutofit/>
          </a:bodyPr>
          <a:lstStyle/>
          <a:p>
            <a:pPr algn="ctr">
              <a:spcBef>
                <a:spcPts val="300"/>
              </a:spcBef>
              <a:spcAft>
                <a:spcPts val="1800"/>
              </a:spcAft>
            </a:pPr>
            <a:r>
              <a:rPr lang="fr-FR" sz="1600"/>
              <a:t>Objectif : permettre à l’ensemble des ESMS éligibles de s’équiper d’un DUI « référencé Ségur » Vague 2. </a:t>
            </a:r>
          </a:p>
        </p:txBody>
      </p:sp>
      <p:grpSp>
        <p:nvGrpSpPr>
          <p:cNvPr id="2" name="Gruppieren 3152">
            <a:extLst>
              <a:ext uri="{FF2B5EF4-FFF2-40B4-BE49-F238E27FC236}">
                <a16:creationId xmlns:a16="http://schemas.microsoft.com/office/drawing/2014/main" id="{6B903455-A419-D8A4-3DEE-4231E406D9D4}"/>
              </a:ext>
            </a:extLst>
          </p:cNvPr>
          <p:cNvGrpSpPr>
            <a:grpSpLocks noChangeAspect="1"/>
          </p:cNvGrpSpPr>
          <p:nvPr/>
        </p:nvGrpSpPr>
        <p:grpSpPr>
          <a:xfrm>
            <a:off x="450218" y="5078098"/>
            <a:ext cx="670227" cy="448973"/>
            <a:chOff x="-2143125" y="3471863"/>
            <a:chExt cx="1481138" cy="992188"/>
          </a:xfrm>
          <a:solidFill>
            <a:schemeClr val="bg1">
              <a:lumMod val="50000"/>
            </a:schemeClr>
          </a:solidFill>
        </p:grpSpPr>
        <p:sp>
          <p:nvSpPr>
            <p:cNvPr id="3" name="Freeform 221">
              <a:extLst>
                <a:ext uri="{FF2B5EF4-FFF2-40B4-BE49-F238E27FC236}">
                  <a16:creationId xmlns:a16="http://schemas.microsoft.com/office/drawing/2014/main" id="{62C08831-A777-6E54-20B0-FEB3410B30A2}"/>
                </a:ext>
              </a:extLst>
            </p:cNvPr>
            <p:cNvSpPr>
              <a:spLocks/>
            </p:cNvSpPr>
            <p:nvPr/>
          </p:nvSpPr>
          <p:spPr bwMode="auto">
            <a:xfrm>
              <a:off x="-1947863" y="3471863"/>
              <a:ext cx="990600" cy="992188"/>
            </a:xfrm>
            <a:custGeom>
              <a:avLst/>
              <a:gdLst>
                <a:gd name="T0" fmla="*/ 555 w 1110"/>
                <a:gd name="T1" fmla="*/ 1111 h 1111"/>
                <a:gd name="T2" fmla="*/ 0 w 1110"/>
                <a:gd name="T3" fmla="*/ 555 h 1111"/>
                <a:gd name="T4" fmla="*/ 555 w 1110"/>
                <a:gd name="T5" fmla="*/ 0 h 1111"/>
                <a:gd name="T6" fmla="*/ 1109 w 1110"/>
                <a:gd name="T7" fmla="*/ 512 h 1111"/>
                <a:gd name="T8" fmla="*/ 1093 w 1110"/>
                <a:gd name="T9" fmla="*/ 530 h 1111"/>
                <a:gd name="T10" fmla="*/ 1075 w 1110"/>
                <a:gd name="T11" fmla="*/ 515 h 1111"/>
                <a:gd name="T12" fmla="*/ 555 w 1110"/>
                <a:gd name="T13" fmla="*/ 34 h 1111"/>
                <a:gd name="T14" fmla="*/ 34 w 1110"/>
                <a:gd name="T15" fmla="*/ 555 h 1111"/>
                <a:gd name="T16" fmla="*/ 555 w 1110"/>
                <a:gd name="T17" fmla="*/ 1077 h 1111"/>
                <a:gd name="T18" fmla="*/ 1075 w 1110"/>
                <a:gd name="T19" fmla="*/ 595 h 1111"/>
                <a:gd name="T20" fmla="*/ 1093 w 1110"/>
                <a:gd name="T21" fmla="*/ 580 h 1111"/>
                <a:gd name="T22" fmla="*/ 1109 w 1110"/>
                <a:gd name="T23" fmla="*/ 598 h 1111"/>
                <a:gd name="T24" fmla="*/ 555 w 1110"/>
                <a:gd name="T25"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0" h="1111">
                  <a:moveTo>
                    <a:pt x="555" y="1111"/>
                  </a:moveTo>
                  <a:cubicBezTo>
                    <a:pt x="249" y="1111"/>
                    <a:pt x="0" y="861"/>
                    <a:pt x="0" y="555"/>
                  </a:cubicBezTo>
                  <a:cubicBezTo>
                    <a:pt x="0" y="249"/>
                    <a:pt x="249" y="0"/>
                    <a:pt x="555" y="0"/>
                  </a:cubicBezTo>
                  <a:cubicBezTo>
                    <a:pt x="844" y="0"/>
                    <a:pt x="1087" y="225"/>
                    <a:pt x="1109" y="512"/>
                  </a:cubicBezTo>
                  <a:cubicBezTo>
                    <a:pt x="1110" y="522"/>
                    <a:pt x="1103" y="530"/>
                    <a:pt x="1093" y="530"/>
                  </a:cubicBezTo>
                  <a:cubicBezTo>
                    <a:pt x="1084" y="531"/>
                    <a:pt x="1076" y="524"/>
                    <a:pt x="1075" y="515"/>
                  </a:cubicBezTo>
                  <a:cubicBezTo>
                    <a:pt x="1054" y="245"/>
                    <a:pt x="826" y="34"/>
                    <a:pt x="555" y="34"/>
                  </a:cubicBezTo>
                  <a:cubicBezTo>
                    <a:pt x="268" y="34"/>
                    <a:pt x="34" y="268"/>
                    <a:pt x="34" y="555"/>
                  </a:cubicBezTo>
                  <a:cubicBezTo>
                    <a:pt x="34" y="843"/>
                    <a:pt x="268" y="1077"/>
                    <a:pt x="555" y="1077"/>
                  </a:cubicBezTo>
                  <a:cubicBezTo>
                    <a:pt x="826" y="1077"/>
                    <a:pt x="1055" y="865"/>
                    <a:pt x="1075" y="595"/>
                  </a:cubicBezTo>
                  <a:cubicBezTo>
                    <a:pt x="1076" y="586"/>
                    <a:pt x="1084" y="579"/>
                    <a:pt x="1093" y="580"/>
                  </a:cubicBezTo>
                  <a:cubicBezTo>
                    <a:pt x="1103" y="580"/>
                    <a:pt x="1110" y="589"/>
                    <a:pt x="1109" y="598"/>
                  </a:cubicBezTo>
                  <a:cubicBezTo>
                    <a:pt x="1087" y="885"/>
                    <a:pt x="844" y="1111"/>
                    <a:pt x="555" y="1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4" name="Freeform 222">
              <a:extLst>
                <a:ext uri="{FF2B5EF4-FFF2-40B4-BE49-F238E27FC236}">
                  <a16:creationId xmlns:a16="http://schemas.microsoft.com/office/drawing/2014/main" id="{DE07F70D-DC27-98C0-443A-5481BA40ED74}"/>
                </a:ext>
              </a:extLst>
            </p:cNvPr>
            <p:cNvSpPr>
              <a:spLocks/>
            </p:cNvSpPr>
            <p:nvPr/>
          </p:nvSpPr>
          <p:spPr bwMode="auto">
            <a:xfrm>
              <a:off x="-1814513" y="3605213"/>
              <a:ext cx="723900" cy="725488"/>
            </a:xfrm>
            <a:custGeom>
              <a:avLst/>
              <a:gdLst>
                <a:gd name="T0" fmla="*/ 406 w 811"/>
                <a:gd name="T1" fmla="*/ 813 h 813"/>
                <a:gd name="T2" fmla="*/ 0 w 811"/>
                <a:gd name="T3" fmla="*/ 406 h 813"/>
                <a:gd name="T4" fmla="*/ 406 w 811"/>
                <a:gd name="T5" fmla="*/ 0 h 813"/>
                <a:gd name="T6" fmla="*/ 810 w 811"/>
                <a:gd name="T7" fmla="*/ 363 h 813"/>
                <a:gd name="T8" fmla="*/ 795 w 811"/>
                <a:gd name="T9" fmla="*/ 381 h 813"/>
                <a:gd name="T10" fmla="*/ 777 w 811"/>
                <a:gd name="T11" fmla="*/ 366 h 813"/>
                <a:gd name="T12" fmla="*/ 406 w 811"/>
                <a:gd name="T13" fmla="*/ 34 h 813"/>
                <a:gd name="T14" fmla="*/ 34 w 811"/>
                <a:gd name="T15" fmla="*/ 406 h 813"/>
                <a:gd name="T16" fmla="*/ 406 w 811"/>
                <a:gd name="T17" fmla="*/ 779 h 813"/>
                <a:gd name="T18" fmla="*/ 776 w 811"/>
                <a:gd name="T19" fmla="*/ 448 h 813"/>
                <a:gd name="T20" fmla="*/ 795 w 811"/>
                <a:gd name="T21" fmla="*/ 433 h 813"/>
                <a:gd name="T22" fmla="*/ 810 w 811"/>
                <a:gd name="T23" fmla="*/ 451 h 813"/>
                <a:gd name="T24" fmla="*/ 406 w 811"/>
                <a:gd name="T25"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813">
                  <a:moveTo>
                    <a:pt x="406" y="813"/>
                  </a:moveTo>
                  <a:cubicBezTo>
                    <a:pt x="182" y="813"/>
                    <a:pt x="0" y="630"/>
                    <a:pt x="0" y="406"/>
                  </a:cubicBezTo>
                  <a:cubicBezTo>
                    <a:pt x="0" y="182"/>
                    <a:pt x="182" y="0"/>
                    <a:pt x="406" y="0"/>
                  </a:cubicBezTo>
                  <a:cubicBezTo>
                    <a:pt x="615" y="0"/>
                    <a:pt x="788" y="156"/>
                    <a:pt x="810" y="363"/>
                  </a:cubicBezTo>
                  <a:cubicBezTo>
                    <a:pt x="811" y="372"/>
                    <a:pt x="805" y="380"/>
                    <a:pt x="795" y="381"/>
                  </a:cubicBezTo>
                  <a:cubicBezTo>
                    <a:pt x="786" y="382"/>
                    <a:pt x="778" y="376"/>
                    <a:pt x="777" y="366"/>
                  </a:cubicBezTo>
                  <a:cubicBezTo>
                    <a:pt x="756" y="177"/>
                    <a:pt x="597" y="34"/>
                    <a:pt x="406" y="34"/>
                  </a:cubicBezTo>
                  <a:cubicBezTo>
                    <a:pt x="201" y="34"/>
                    <a:pt x="34" y="201"/>
                    <a:pt x="34" y="406"/>
                  </a:cubicBezTo>
                  <a:cubicBezTo>
                    <a:pt x="34" y="612"/>
                    <a:pt x="201" y="779"/>
                    <a:pt x="406" y="779"/>
                  </a:cubicBezTo>
                  <a:cubicBezTo>
                    <a:pt x="596" y="779"/>
                    <a:pt x="755" y="636"/>
                    <a:pt x="776" y="448"/>
                  </a:cubicBezTo>
                  <a:cubicBezTo>
                    <a:pt x="778" y="438"/>
                    <a:pt x="786" y="432"/>
                    <a:pt x="795" y="433"/>
                  </a:cubicBezTo>
                  <a:cubicBezTo>
                    <a:pt x="805" y="434"/>
                    <a:pt x="811" y="442"/>
                    <a:pt x="810" y="451"/>
                  </a:cubicBezTo>
                  <a:cubicBezTo>
                    <a:pt x="787" y="657"/>
                    <a:pt x="614" y="813"/>
                    <a:pt x="406" y="8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8" name="Freeform 223">
              <a:extLst>
                <a:ext uri="{FF2B5EF4-FFF2-40B4-BE49-F238E27FC236}">
                  <a16:creationId xmlns:a16="http://schemas.microsoft.com/office/drawing/2014/main" id="{0067568E-94A0-A4A3-49DB-894A9E1BFC5F}"/>
                </a:ext>
              </a:extLst>
            </p:cNvPr>
            <p:cNvSpPr>
              <a:spLocks/>
            </p:cNvSpPr>
            <p:nvPr/>
          </p:nvSpPr>
          <p:spPr bwMode="auto">
            <a:xfrm>
              <a:off x="-1682750" y="3736976"/>
              <a:ext cx="458788" cy="460375"/>
            </a:xfrm>
            <a:custGeom>
              <a:avLst/>
              <a:gdLst>
                <a:gd name="T0" fmla="*/ 258 w 513"/>
                <a:gd name="T1" fmla="*/ 516 h 516"/>
                <a:gd name="T2" fmla="*/ 0 w 513"/>
                <a:gd name="T3" fmla="*/ 258 h 516"/>
                <a:gd name="T4" fmla="*/ 258 w 513"/>
                <a:gd name="T5" fmla="*/ 0 h 516"/>
                <a:gd name="T6" fmla="*/ 512 w 513"/>
                <a:gd name="T7" fmla="*/ 212 h 516"/>
                <a:gd name="T8" fmla="*/ 498 w 513"/>
                <a:gd name="T9" fmla="*/ 231 h 516"/>
                <a:gd name="T10" fmla="*/ 478 w 513"/>
                <a:gd name="T11" fmla="*/ 218 h 516"/>
                <a:gd name="T12" fmla="*/ 258 w 513"/>
                <a:gd name="T13" fmla="*/ 34 h 516"/>
                <a:gd name="T14" fmla="*/ 34 w 513"/>
                <a:gd name="T15" fmla="*/ 258 h 516"/>
                <a:gd name="T16" fmla="*/ 258 w 513"/>
                <a:gd name="T17" fmla="*/ 482 h 516"/>
                <a:gd name="T18" fmla="*/ 478 w 513"/>
                <a:gd name="T19" fmla="*/ 301 h 516"/>
                <a:gd name="T20" fmla="*/ 498 w 513"/>
                <a:gd name="T21" fmla="*/ 287 h 516"/>
                <a:gd name="T22" fmla="*/ 511 w 513"/>
                <a:gd name="T23" fmla="*/ 307 h 516"/>
                <a:gd name="T24" fmla="*/ 258 w 513"/>
                <a:gd name="T25"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3" h="516">
                  <a:moveTo>
                    <a:pt x="258" y="516"/>
                  </a:moveTo>
                  <a:cubicBezTo>
                    <a:pt x="116" y="516"/>
                    <a:pt x="0" y="400"/>
                    <a:pt x="0" y="258"/>
                  </a:cubicBezTo>
                  <a:cubicBezTo>
                    <a:pt x="0" y="116"/>
                    <a:pt x="116" y="0"/>
                    <a:pt x="258" y="0"/>
                  </a:cubicBezTo>
                  <a:cubicBezTo>
                    <a:pt x="383" y="0"/>
                    <a:pt x="489" y="89"/>
                    <a:pt x="512" y="212"/>
                  </a:cubicBezTo>
                  <a:cubicBezTo>
                    <a:pt x="513" y="221"/>
                    <a:pt x="507" y="230"/>
                    <a:pt x="498" y="231"/>
                  </a:cubicBezTo>
                  <a:cubicBezTo>
                    <a:pt x="489" y="233"/>
                    <a:pt x="480" y="227"/>
                    <a:pt x="478" y="218"/>
                  </a:cubicBezTo>
                  <a:cubicBezTo>
                    <a:pt x="459" y="112"/>
                    <a:pt x="366" y="34"/>
                    <a:pt x="258" y="34"/>
                  </a:cubicBezTo>
                  <a:cubicBezTo>
                    <a:pt x="135" y="34"/>
                    <a:pt x="34" y="135"/>
                    <a:pt x="34" y="258"/>
                  </a:cubicBezTo>
                  <a:cubicBezTo>
                    <a:pt x="34" y="382"/>
                    <a:pt x="135" y="482"/>
                    <a:pt x="258" y="482"/>
                  </a:cubicBezTo>
                  <a:cubicBezTo>
                    <a:pt x="365" y="482"/>
                    <a:pt x="457" y="406"/>
                    <a:pt x="478" y="301"/>
                  </a:cubicBezTo>
                  <a:cubicBezTo>
                    <a:pt x="480" y="292"/>
                    <a:pt x="489" y="286"/>
                    <a:pt x="498" y="287"/>
                  </a:cubicBezTo>
                  <a:cubicBezTo>
                    <a:pt x="507" y="289"/>
                    <a:pt x="513" y="298"/>
                    <a:pt x="511" y="307"/>
                  </a:cubicBezTo>
                  <a:cubicBezTo>
                    <a:pt x="488" y="428"/>
                    <a:pt x="381" y="516"/>
                    <a:pt x="258" y="5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0" name="Freeform 224">
              <a:extLst>
                <a:ext uri="{FF2B5EF4-FFF2-40B4-BE49-F238E27FC236}">
                  <a16:creationId xmlns:a16="http://schemas.microsoft.com/office/drawing/2014/main" id="{086AD76A-E821-AC67-D1B3-F3F478C34CE9}"/>
                </a:ext>
              </a:extLst>
            </p:cNvPr>
            <p:cNvSpPr>
              <a:spLocks/>
            </p:cNvSpPr>
            <p:nvPr/>
          </p:nvSpPr>
          <p:spPr bwMode="auto">
            <a:xfrm>
              <a:off x="-1549400" y="3870326"/>
              <a:ext cx="188913" cy="193675"/>
            </a:xfrm>
            <a:custGeom>
              <a:avLst/>
              <a:gdLst>
                <a:gd name="T0" fmla="*/ 109 w 211"/>
                <a:gd name="T1" fmla="*/ 218 h 218"/>
                <a:gd name="T2" fmla="*/ 0 w 211"/>
                <a:gd name="T3" fmla="*/ 109 h 218"/>
                <a:gd name="T4" fmla="*/ 109 w 211"/>
                <a:gd name="T5" fmla="*/ 0 h 218"/>
                <a:gd name="T6" fmla="*/ 207 w 211"/>
                <a:gd name="T7" fmla="*/ 61 h 218"/>
                <a:gd name="T8" fmla="*/ 199 w 211"/>
                <a:gd name="T9" fmla="*/ 84 h 218"/>
                <a:gd name="T10" fmla="*/ 176 w 211"/>
                <a:gd name="T11" fmla="*/ 76 h 218"/>
                <a:gd name="T12" fmla="*/ 109 w 211"/>
                <a:gd name="T13" fmla="*/ 34 h 218"/>
                <a:gd name="T14" fmla="*/ 34 w 211"/>
                <a:gd name="T15" fmla="*/ 109 h 218"/>
                <a:gd name="T16" fmla="*/ 109 w 211"/>
                <a:gd name="T17" fmla="*/ 184 h 218"/>
                <a:gd name="T18" fmla="*/ 177 w 211"/>
                <a:gd name="T19" fmla="*/ 141 h 218"/>
                <a:gd name="T20" fmla="*/ 199 w 211"/>
                <a:gd name="T21" fmla="*/ 133 h 218"/>
                <a:gd name="T22" fmla="*/ 207 w 211"/>
                <a:gd name="T23" fmla="*/ 156 h 218"/>
                <a:gd name="T24" fmla="*/ 109 w 211"/>
                <a:gd name="T25"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218">
                  <a:moveTo>
                    <a:pt x="109" y="218"/>
                  </a:moveTo>
                  <a:cubicBezTo>
                    <a:pt x="49" y="218"/>
                    <a:pt x="0" y="169"/>
                    <a:pt x="0" y="109"/>
                  </a:cubicBezTo>
                  <a:cubicBezTo>
                    <a:pt x="0" y="49"/>
                    <a:pt x="49" y="0"/>
                    <a:pt x="109" y="0"/>
                  </a:cubicBezTo>
                  <a:cubicBezTo>
                    <a:pt x="150" y="0"/>
                    <a:pt x="189" y="24"/>
                    <a:pt x="207" y="61"/>
                  </a:cubicBezTo>
                  <a:cubicBezTo>
                    <a:pt x="211" y="70"/>
                    <a:pt x="208" y="80"/>
                    <a:pt x="199" y="84"/>
                  </a:cubicBezTo>
                  <a:cubicBezTo>
                    <a:pt x="191" y="88"/>
                    <a:pt x="181" y="85"/>
                    <a:pt x="176" y="76"/>
                  </a:cubicBezTo>
                  <a:cubicBezTo>
                    <a:pt x="164" y="51"/>
                    <a:pt x="138" y="34"/>
                    <a:pt x="109" y="34"/>
                  </a:cubicBezTo>
                  <a:cubicBezTo>
                    <a:pt x="68" y="34"/>
                    <a:pt x="34" y="68"/>
                    <a:pt x="34" y="109"/>
                  </a:cubicBezTo>
                  <a:cubicBezTo>
                    <a:pt x="34" y="150"/>
                    <a:pt x="68" y="184"/>
                    <a:pt x="109" y="184"/>
                  </a:cubicBezTo>
                  <a:cubicBezTo>
                    <a:pt x="138" y="184"/>
                    <a:pt x="164" y="167"/>
                    <a:pt x="177" y="141"/>
                  </a:cubicBezTo>
                  <a:cubicBezTo>
                    <a:pt x="181" y="133"/>
                    <a:pt x="191" y="129"/>
                    <a:pt x="199" y="133"/>
                  </a:cubicBezTo>
                  <a:cubicBezTo>
                    <a:pt x="208" y="138"/>
                    <a:pt x="211" y="148"/>
                    <a:pt x="207" y="156"/>
                  </a:cubicBezTo>
                  <a:cubicBezTo>
                    <a:pt x="189" y="194"/>
                    <a:pt x="151" y="218"/>
                    <a:pt x="109"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1" name="Freeform 225">
              <a:extLst>
                <a:ext uri="{FF2B5EF4-FFF2-40B4-BE49-F238E27FC236}">
                  <a16:creationId xmlns:a16="http://schemas.microsoft.com/office/drawing/2014/main" id="{5B978EEB-F7E3-179D-8003-CD38A272D15A}"/>
                </a:ext>
              </a:extLst>
            </p:cNvPr>
            <p:cNvSpPr>
              <a:spLocks/>
            </p:cNvSpPr>
            <p:nvPr/>
          </p:nvSpPr>
          <p:spPr bwMode="auto">
            <a:xfrm>
              <a:off x="-1470025" y="3884613"/>
              <a:ext cx="808038" cy="163513"/>
            </a:xfrm>
            <a:custGeom>
              <a:avLst/>
              <a:gdLst>
                <a:gd name="T0" fmla="*/ 887 w 904"/>
                <a:gd name="T1" fmla="*/ 76 h 183"/>
                <a:gd name="T2" fmla="*/ 802 w 904"/>
                <a:gd name="T3" fmla="*/ 76 h 183"/>
                <a:gd name="T4" fmla="*/ 855 w 904"/>
                <a:gd name="T5" fmla="*/ 24 h 183"/>
                <a:gd name="T6" fmla="*/ 831 w 904"/>
                <a:gd name="T7" fmla="*/ 0 h 183"/>
                <a:gd name="T8" fmla="*/ 754 w 904"/>
                <a:gd name="T9" fmla="*/ 76 h 183"/>
                <a:gd name="T10" fmla="*/ 682 w 904"/>
                <a:gd name="T11" fmla="*/ 76 h 183"/>
                <a:gd name="T12" fmla="*/ 734 w 904"/>
                <a:gd name="T13" fmla="*/ 24 h 183"/>
                <a:gd name="T14" fmla="*/ 710 w 904"/>
                <a:gd name="T15" fmla="*/ 0 h 183"/>
                <a:gd name="T16" fmla="*/ 634 w 904"/>
                <a:gd name="T17" fmla="*/ 76 h 183"/>
                <a:gd name="T18" fmla="*/ 17 w 904"/>
                <a:gd name="T19" fmla="*/ 76 h 183"/>
                <a:gd name="T20" fmla="*/ 0 w 904"/>
                <a:gd name="T21" fmla="*/ 93 h 183"/>
                <a:gd name="T22" fmla="*/ 17 w 904"/>
                <a:gd name="T23" fmla="*/ 110 h 183"/>
                <a:gd name="T24" fmla="*/ 637 w 904"/>
                <a:gd name="T25" fmla="*/ 110 h 183"/>
                <a:gd name="T26" fmla="*/ 710 w 904"/>
                <a:gd name="T27" fmla="*/ 183 h 183"/>
                <a:gd name="T28" fmla="*/ 734 w 904"/>
                <a:gd name="T29" fmla="*/ 159 h 183"/>
                <a:gd name="T30" fmla="*/ 685 w 904"/>
                <a:gd name="T31" fmla="*/ 110 h 183"/>
                <a:gd name="T32" fmla="*/ 758 w 904"/>
                <a:gd name="T33" fmla="*/ 110 h 183"/>
                <a:gd name="T34" fmla="*/ 831 w 904"/>
                <a:gd name="T35" fmla="*/ 183 h 183"/>
                <a:gd name="T36" fmla="*/ 855 w 904"/>
                <a:gd name="T37" fmla="*/ 159 h 183"/>
                <a:gd name="T38" fmla="*/ 806 w 904"/>
                <a:gd name="T39" fmla="*/ 110 h 183"/>
                <a:gd name="T40" fmla="*/ 887 w 904"/>
                <a:gd name="T41" fmla="*/ 110 h 183"/>
                <a:gd name="T42" fmla="*/ 904 w 904"/>
                <a:gd name="T43" fmla="*/ 93 h 183"/>
                <a:gd name="T44" fmla="*/ 887 w 904"/>
                <a:gd name="T45" fmla="*/ 7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4" h="183">
                  <a:moveTo>
                    <a:pt x="887" y="76"/>
                  </a:moveTo>
                  <a:cubicBezTo>
                    <a:pt x="802" y="76"/>
                    <a:pt x="802" y="76"/>
                    <a:pt x="802" y="76"/>
                  </a:cubicBezTo>
                  <a:cubicBezTo>
                    <a:pt x="855" y="24"/>
                    <a:pt x="855" y="24"/>
                    <a:pt x="855" y="24"/>
                  </a:cubicBezTo>
                  <a:cubicBezTo>
                    <a:pt x="831" y="0"/>
                    <a:pt x="831" y="0"/>
                    <a:pt x="831" y="0"/>
                  </a:cubicBezTo>
                  <a:cubicBezTo>
                    <a:pt x="754" y="76"/>
                    <a:pt x="754" y="76"/>
                    <a:pt x="754" y="76"/>
                  </a:cubicBezTo>
                  <a:cubicBezTo>
                    <a:pt x="682" y="76"/>
                    <a:pt x="682" y="76"/>
                    <a:pt x="682" y="76"/>
                  </a:cubicBezTo>
                  <a:cubicBezTo>
                    <a:pt x="734" y="24"/>
                    <a:pt x="734" y="24"/>
                    <a:pt x="734" y="24"/>
                  </a:cubicBezTo>
                  <a:cubicBezTo>
                    <a:pt x="710" y="0"/>
                    <a:pt x="710" y="0"/>
                    <a:pt x="710" y="0"/>
                  </a:cubicBezTo>
                  <a:cubicBezTo>
                    <a:pt x="634" y="76"/>
                    <a:pt x="634" y="76"/>
                    <a:pt x="634" y="76"/>
                  </a:cubicBezTo>
                  <a:cubicBezTo>
                    <a:pt x="17" y="76"/>
                    <a:pt x="17" y="76"/>
                    <a:pt x="17" y="76"/>
                  </a:cubicBezTo>
                  <a:cubicBezTo>
                    <a:pt x="7" y="76"/>
                    <a:pt x="0" y="84"/>
                    <a:pt x="0" y="93"/>
                  </a:cubicBezTo>
                  <a:cubicBezTo>
                    <a:pt x="0" y="103"/>
                    <a:pt x="7" y="110"/>
                    <a:pt x="17" y="110"/>
                  </a:cubicBezTo>
                  <a:cubicBezTo>
                    <a:pt x="637" y="110"/>
                    <a:pt x="637" y="110"/>
                    <a:pt x="637" y="110"/>
                  </a:cubicBezTo>
                  <a:cubicBezTo>
                    <a:pt x="710" y="183"/>
                    <a:pt x="710" y="183"/>
                    <a:pt x="710" y="183"/>
                  </a:cubicBezTo>
                  <a:cubicBezTo>
                    <a:pt x="734" y="159"/>
                    <a:pt x="734" y="159"/>
                    <a:pt x="734" y="159"/>
                  </a:cubicBezTo>
                  <a:cubicBezTo>
                    <a:pt x="685" y="110"/>
                    <a:pt x="685" y="110"/>
                    <a:pt x="685" y="110"/>
                  </a:cubicBezTo>
                  <a:cubicBezTo>
                    <a:pt x="758" y="110"/>
                    <a:pt x="758" y="110"/>
                    <a:pt x="758" y="110"/>
                  </a:cubicBezTo>
                  <a:cubicBezTo>
                    <a:pt x="831" y="183"/>
                    <a:pt x="831" y="183"/>
                    <a:pt x="831" y="183"/>
                  </a:cubicBezTo>
                  <a:cubicBezTo>
                    <a:pt x="855" y="159"/>
                    <a:pt x="855" y="159"/>
                    <a:pt x="855" y="159"/>
                  </a:cubicBezTo>
                  <a:cubicBezTo>
                    <a:pt x="806" y="110"/>
                    <a:pt x="806" y="110"/>
                    <a:pt x="806" y="110"/>
                  </a:cubicBezTo>
                  <a:cubicBezTo>
                    <a:pt x="887" y="110"/>
                    <a:pt x="887" y="110"/>
                    <a:pt x="887" y="110"/>
                  </a:cubicBezTo>
                  <a:cubicBezTo>
                    <a:pt x="897" y="110"/>
                    <a:pt x="904" y="103"/>
                    <a:pt x="904" y="93"/>
                  </a:cubicBezTo>
                  <a:cubicBezTo>
                    <a:pt x="904" y="84"/>
                    <a:pt x="897" y="76"/>
                    <a:pt x="88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7" name="Freeform 226">
              <a:extLst>
                <a:ext uri="{FF2B5EF4-FFF2-40B4-BE49-F238E27FC236}">
                  <a16:creationId xmlns:a16="http://schemas.microsoft.com/office/drawing/2014/main" id="{4B070F2F-A7C7-21AA-B6FC-4AFC66BE9CA6}"/>
                </a:ext>
              </a:extLst>
            </p:cNvPr>
            <p:cNvSpPr>
              <a:spLocks/>
            </p:cNvSpPr>
            <p:nvPr/>
          </p:nvSpPr>
          <p:spPr bwMode="auto">
            <a:xfrm>
              <a:off x="-2143125" y="3884613"/>
              <a:ext cx="222250" cy="163513"/>
            </a:xfrm>
            <a:custGeom>
              <a:avLst/>
              <a:gdLst>
                <a:gd name="T0" fmla="*/ 232 w 249"/>
                <a:gd name="T1" fmla="*/ 75 h 183"/>
                <a:gd name="T2" fmla="*/ 60 w 249"/>
                <a:gd name="T3" fmla="*/ 75 h 183"/>
                <a:gd name="T4" fmla="*/ 110 w 249"/>
                <a:gd name="T5" fmla="*/ 24 h 183"/>
                <a:gd name="T6" fmla="*/ 86 w 249"/>
                <a:gd name="T7" fmla="*/ 0 h 183"/>
                <a:gd name="T8" fmla="*/ 7 w 249"/>
                <a:gd name="T9" fmla="*/ 79 h 183"/>
                <a:gd name="T10" fmla="*/ 7 w 249"/>
                <a:gd name="T11" fmla="*/ 104 h 183"/>
                <a:gd name="T12" fmla="*/ 86 w 249"/>
                <a:gd name="T13" fmla="*/ 183 h 183"/>
                <a:gd name="T14" fmla="*/ 110 w 249"/>
                <a:gd name="T15" fmla="*/ 159 h 183"/>
                <a:gd name="T16" fmla="*/ 60 w 249"/>
                <a:gd name="T17" fmla="*/ 109 h 183"/>
                <a:gd name="T18" fmla="*/ 232 w 249"/>
                <a:gd name="T19" fmla="*/ 109 h 183"/>
                <a:gd name="T20" fmla="*/ 249 w 249"/>
                <a:gd name="T21" fmla="*/ 92 h 183"/>
                <a:gd name="T22" fmla="*/ 232 w 249"/>
                <a:gd name="T23" fmla="*/ 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183">
                  <a:moveTo>
                    <a:pt x="232" y="75"/>
                  </a:moveTo>
                  <a:cubicBezTo>
                    <a:pt x="60" y="75"/>
                    <a:pt x="60" y="75"/>
                    <a:pt x="60" y="75"/>
                  </a:cubicBezTo>
                  <a:cubicBezTo>
                    <a:pt x="110" y="24"/>
                    <a:pt x="110" y="24"/>
                    <a:pt x="110" y="24"/>
                  </a:cubicBezTo>
                  <a:cubicBezTo>
                    <a:pt x="86" y="0"/>
                    <a:pt x="86" y="0"/>
                    <a:pt x="86" y="0"/>
                  </a:cubicBezTo>
                  <a:cubicBezTo>
                    <a:pt x="7" y="79"/>
                    <a:pt x="7" y="79"/>
                    <a:pt x="7" y="79"/>
                  </a:cubicBezTo>
                  <a:cubicBezTo>
                    <a:pt x="0" y="86"/>
                    <a:pt x="0" y="97"/>
                    <a:pt x="7" y="104"/>
                  </a:cubicBezTo>
                  <a:cubicBezTo>
                    <a:pt x="86" y="183"/>
                    <a:pt x="86" y="183"/>
                    <a:pt x="86" y="183"/>
                  </a:cubicBezTo>
                  <a:cubicBezTo>
                    <a:pt x="110" y="159"/>
                    <a:pt x="110" y="159"/>
                    <a:pt x="110" y="159"/>
                  </a:cubicBezTo>
                  <a:cubicBezTo>
                    <a:pt x="60" y="109"/>
                    <a:pt x="60" y="109"/>
                    <a:pt x="60" y="109"/>
                  </a:cubicBezTo>
                  <a:cubicBezTo>
                    <a:pt x="232" y="109"/>
                    <a:pt x="232" y="109"/>
                    <a:pt x="232" y="109"/>
                  </a:cubicBezTo>
                  <a:cubicBezTo>
                    <a:pt x="241" y="109"/>
                    <a:pt x="249" y="101"/>
                    <a:pt x="249" y="92"/>
                  </a:cubicBezTo>
                  <a:cubicBezTo>
                    <a:pt x="249" y="82"/>
                    <a:pt x="241" y="75"/>
                    <a:pt x="23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grpSp>
      <p:sp>
        <p:nvSpPr>
          <p:cNvPr id="25" name="Flèche : virage 24">
            <a:extLst>
              <a:ext uri="{FF2B5EF4-FFF2-40B4-BE49-F238E27FC236}">
                <a16:creationId xmlns:a16="http://schemas.microsoft.com/office/drawing/2014/main" id="{F91832F5-48C8-A443-1888-F1952D4D8F9D}"/>
              </a:ext>
            </a:extLst>
          </p:cNvPr>
          <p:cNvSpPr/>
          <p:nvPr/>
        </p:nvSpPr>
        <p:spPr>
          <a:xfrm flipV="1">
            <a:off x="605255" y="2515808"/>
            <a:ext cx="360154" cy="595235"/>
          </a:xfrm>
          <a:prstGeom prst="bentArrow">
            <a:avLst>
              <a:gd name="adj1" fmla="val 25000"/>
              <a:gd name="adj2" fmla="val 36872"/>
              <a:gd name="adj3" fmla="val 50000"/>
              <a:gd name="adj4" fmla="val 83737"/>
            </a:avLst>
          </a:prstGeom>
          <a:solidFill>
            <a:srgbClr val="4472C4"/>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24" name="Image 23">
            <a:extLst>
              <a:ext uri="{FF2B5EF4-FFF2-40B4-BE49-F238E27FC236}">
                <a16:creationId xmlns:a16="http://schemas.microsoft.com/office/drawing/2014/main" id="{0C3F685E-D9F9-E210-00B7-FC5C5457FF7B}"/>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21" name="Image 20">
            <a:extLst>
              <a:ext uri="{FF2B5EF4-FFF2-40B4-BE49-F238E27FC236}">
                <a16:creationId xmlns:a16="http://schemas.microsoft.com/office/drawing/2014/main" id="{7511039B-834C-1AE8-3804-8ED899337019}"/>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07115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E299-3C35-0A11-D344-1B1F4EB4C565}"/>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08B803B-1C61-5720-1256-AB26AE0C7415}"/>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BE5D05F1-ED6C-2FFF-9A9D-6FF69CC497C5}"/>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8D24E0D8-FE08-E54E-C619-289772758FA5}"/>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Barèmes de financement de la Prestation Ségur</a:t>
            </a:r>
          </a:p>
        </p:txBody>
      </p:sp>
      <p:sp>
        <p:nvSpPr>
          <p:cNvPr id="20" name="ZoneTexte 19">
            <a:extLst>
              <a:ext uri="{FF2B5EF4-FFF2-40B4-BE49-F238E27FC236}">
                <a16:creationId xmlns:a16="http://schemas.microsoft.com/office/drawing/2014/main" id="{E7B66BFC-2CAA-0049-3937-9D5526324B4C}"/>
              </a:ext>
            </a:extLst>
          </p:cNvPr>
          <p:cNvSpPr txBox="1"/>
          <p:nvPr/>
        </p:nvSpPr>
        <p:spPr>
          <a:xfrm>
            <a:off x="358740" y="1126521"/>
            <a:ext cx="11489392" cy="1269578"/>
          </a:xfrm>
          <a:prstGeom prst="rect">
            <a:avLst/>
          </a:prstGeom>
          <a:noFill/>
          <a:ln w="6350">
            <a:noFill/>
            <a:miter lim="800000"/>
          </a:ln>
        </p:spPr>
        <p:txBody>
          <a:bodyPr wrap="square">
            <a:spAutoFit/>
          </a:bodyPr>
          <a:lstStyle/>
          <a:p>
            <a:pPr algn="just">
              <a:spcBef>
                <a:spcPts val="300"/>
              </a:spcBef>
              <a:spcAft>
                <a:spcPts val="1200"/>
              </a:spcAft>
            </a:pPr>
            <a:r>
              <a:rPr lang="fr-FR" sz="1600"/>
              <a:t>Le barème présenté ci-dessous correspond au montant de la prestation Ségur qui sera reversé aux éditeurs à la suite de l’installation des solutions référencées Vague 2.</a:t>
            </a:r>
          </a:p>
          <a:p>
            <a:pPr algn="just">
              <a:spcBef>
                <a:spcPts val="300"/>
              </a:spcBef>
              <a:spcAft>
                <a:spcPts val="1200"/>
              </a:spcAft>
            </a:pPr>
            <a:r>
              <a:rPr lang="fr-FR" sz="1600"/>
              <a:t>Le </a:t>
            </a:r>
            <a:r>
              <a:rPr lang="fr-FR" sz="1600" b="1">
                <a:solidFill>
                  <a:srgbClr val="4472C4"/>
                </a:solidFill>
                <a:highlight>
                  <a:srgbClr val="DEDEF6"/>
                </a:highlight>
              </a:rPr>
              <a:t>prix unitaire par ESMS </a:t>
            </a:r>
            <a:r>
              <a:rPr lang="fr-FR" sz="1600"/>
              <a:t>est défini en fonction du </a:t>
            </a:r>
            <a:r>
              <a:rPr lang="fr-FR" sz="1600" b="1">
                <a:solidFill>
                  <a:srgbClr val="4472C4"/>
                </a:solidFill>
                <a:highlight>
                  <a:srgbClr val="DEDEF6"/>
                </a:highlight>
              </a:rPr>
              <a:t>nombre d’ESMS </a:t>
            </a:r>
            <a:r>
              <a:rPr lang="fr-FR" sz="1600"/>
              <a:t>effectivement</a:t>
            </a:r>
            <a:r>
              <a:rPr lang="fr-FR" sz="1600" b="1">
                <a:solidFill>
                  <a:srgbClr val="4472C4"/>
                </a:solidFill>
                <a:highlight>
                  <a:srgbClr val="DEDEF6"/>
                </a:highlight>
              </a:rPr>
              <a:t> rattachés à la prestation </a:t>
            </a:r>
            <a:r>
              <a:rPr lang="fr-FR" sz="1600"/>
              <a:t>(dans le bon de commande). </a:t>
            </a:r>
          </a:p>
        </p:txBody>
      </p:sp>
      <p:grpSp>
        <p:nvGrpSpPr>
          <p:cNvPr id="21" name="Groupe 20">
            <a:extLst>
              <a:ext uri="{FF2B5EF4-FFF2-40B4-BE49-F238E27FC236}">
                <a16:creationId xmlns:a16="http://schemas.microsoft.com/office/drawing/2014/main" id="{7E16C623-36B4-2C24-B1A2-853CFD776663}"/>
              </a:ext>
            </a:extLst>
          </p:cNvPr>
          <p:cNvGrpSpPr/>
          <p:nvPr/>
        </p:nvGrpSpPr>
        <p:grpSpPr>
          <a:xfrm>
            <a:off x="386849" y="2875447"/>
            <a:ext cx="11418302" cy="3400263"/>
            <a:chOff x="350390" y="2810888"/>
            <a:chExt cx="11418302" cy="3400263"/>
          </a:xfrm>
        </p:grpSpPr>
        <p:pic>
          <p:nvPicPr>
            <p:cNvPr id="17" name="Image 16">
              <a:extLst>
                <a:ext uri="{FF2B5EF4-FFF2-40B4-BE49-F238E27FC236}">
                  <a16:creationId xmlns:a16="http://schemas.microsoft.com/office/drawing/2014/main" id="{CEE4E985-1A8A-D266-409E-97A7E1A5AA12}"/>
                </a:ext>
              </a:extLst>
            </p:cNvPr>
            <p:cNvPicPr>
              <a:picLocks noChangeAspect="1"/>
            </p:cNvPicPr>
            <p:nvPr/>
          </p:nvPicPr>
          <p:blipFill>
            <a:blip r:embed="rId4"/>
            <a:stretch>
              <a:fillRect/>
            </a:stretch>
          </p:blipFill>
          <p:spPr>
            <a:xfrm>
              <a:off x="350390" y="2838830"/>
              <a:ext cx="8726118" cy="3372321"/>
            </a:xfrm>
            <a:prstGeom prst="rect">
              <a:avLst/>
            </a:prstGeom>
          </p:spPr>
        </p:pic>
        <p:pic>
          <p:nvPicPr>
            <p:cNvPr id="15" name="Image 14">
              <a:extLst>
                <a:ext uri="{FF2B5EF4-FFF2-40B4-BE49-F238E27FC236}">
                  <a16:creationId xmlns:a16="http://schemas.microsoft.com/office/drawing/2014/main" id="{655E0D0F-A7DC-A6C5-F8B7-A28B6F7DA82C}"/>
                </a:ext>
              </a:extLst>
            </p:cNvPr>
            <p:cNvPicPr>
              <a:picLocks noChangeAspect="1"/>
            </p:cNvPicPr>
            <p:nvPr/>
          </p:nvPicPr>
          <p:blipFill>
            <a:blip r:embed="rId5"/>
            <a:srcRect l="66832"/>
            <a:stretch>
              <a:fillRect/>
            </a:stretch>
          </p:blipFill>
          <p:spPr>
            <a:xfrm>
              <a:off x="9027460" y="2810888"/>
              <a:ext cx="2741232" cy="3384000"/>
            </a:xfrm>
            <a:prstGeom prst="rect">
              <a:avLst/>
            </a:prstGeom>
          </p:spPr>
        </p:pic>
      </p:grpSp>
      <p:sp>
        <p:nvSpPr>
          <p:cNvPr id="22" name="Rectangle 21">
            <a:extLst>
              <a:ext uri="{FF2B5EF4-FFF2-40B4-BE49-F238E27FC236}">
                <a16:creationId xmlns:a16="http://schemas.microsoft.com/office/drawing/2014/main" id="{029DF2D0-1A4B-58E3-A638-4C4C649E5CAC}"/>
              </a:ext>
            </a:extLst>
          </p:cNvPr>
          <p:cNvSpPr/>
          <p:nvPr/>
        </p:nvSpPr>
        <p:spPr>
          <a:xfrm>
            <a:off x="6531312" y="2336801"/>
            <a:ext cx="2232000" cy="566588"/>
          </a:xfrm>
          <a:prstGeom prst="rect">
            <a:avLst/>
          </a:prstGeom>
          <a:solidFill>
            <a:srgbClr val="4472C4"/>
          </a:solidFill>
          <a:ln w="6350">
            <a:noFill/>
            <a:miter lim="800000"/>
          </a:ln>
        </p:spPr>
        <p:txBody>
          <a:bodyPr vert="horz" wrap="square" lIns="72000" tIns="0" rIns="7200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r>
              <a:rPr kumimoji="0" lang="fr-FR" sz="1600" b="1" i="0" u="none" strike="noStrike" kern="1200" cap="none" spc="0" normalizeH="0" baseline="0" noProof="0">
                <a:ln>
                  <a:noFill/>
                </a:ln>
                <a:solidFill>
                  <a:srgbClr val="FFFFFF"/>
                </a:solidFill>
                <a:effectLst/>
                <a:uLnTx/>
                <a:uFillTx/>
                <a:latin typeface="Arial"/>
                <a:ea typeface="+mn-ea"/>
                <a:cs typeface="+mn-cs"/>
              </a:rPr>
              <a:t>Prestation Ségur Vague 2</a:t>
            </a:r>
          </a:p>
        </p:txBody>
      </p:sp>
      <p:sp>
        <p:nvSpPr>
          <p:cNvPr id="23" name="Rectangle 22">
            <a:extLst>
              <a:ext uri="{FF2B5EF4-FFF2-40B4-BE49-F238E27FC236}">
                <a16:creationId xmlns:a16="http://schemas.microsoft.com/office/drawing/2014/main" id="{21608EE0-CCCD-2542-A559-8B5B3B94A115}"/>
              </a:ext>
            </a:extLst>
          </p:cNvPr>
          <p:cNvSpPr/>
          <p:nvPr/>
        </p:nvSpPr>
        <p:spPr>
          <a:xfrm>
            <a:off x="9318535" y="2336801"/>
            <a:ext cx="2232000" cy="566588"/>
          </a:xfrm>
          <a:prstGeom prst="rect">
            <a:avLst/>
          </a:prstGeom>
          <a:solidFill>
            <a:srgbClr val="4AA7B7"/>
          </a:solidFill>
          <a:ln w="6350">
            <a:noFill/>
            <a:miter lim="800000"/>
          </a:ln>
        </p:spPr>
        <p:txBody>
          <a:bodyPr vert="horz" wrap="square" lIns="72000" tIns="0" rIns="72000" bIns="0" rtlCol="0" anchor="ctr" anchorCtr="0">
            <a:noAutofit/>
          </a:bodyPr>
          <a:lstStyle/>
          <a:p>
            <a:pPr marL="0" marR="0" indent="0" algn="ctr" defTabSz="914400" rtl="0" eaLnBrk="1" fontAlgn="auto" latinLnBrk="0" hangingPunct="1">
              <a:lnSpc>
                <a:spcPct val="100000"/>
              </a:lnSpc>
              <a:buClrTx/>
              <a:buSzTx/>
              <a:buFontTx/>
              <a:buNone/>
              <a:tabLst/>
            </a:pPr>
            <a:r>
              <a:rPr kumimoji="0" lang="fr-FR" sz="1600" b="1" i="0" u="none" strike="noStrike" kern="1200" cap="none" spc="0" normalizeH="0" baseline="0" noProof="0">
                <a:ln>
                  <a:noFill/>
                </a:ln>
                <a:solidFill>
                  <a:srgbClr val="FFFFFF"/>
                </a:solidFill>
                <a:effectLst/>
                <a:uLnTx/>
                <a:uFillTx/>
                <a:latin typeface="Arial"/>
                <a:ea typeface="+mn-ea"/>
                <a:cs typeface="+mn-cs"/>
              </a:rPr>
              <a:t>Prestation Ségur </a:t>
            </a:r>
          </a:p>
          <a:p>
            <a:pPr marL="0" marR="0" indent="0" algn="ctr" defTabSz="914400" rtl="0" eaLnBrk="1" fontAlgn="auto" latinLnBrk="0" hangingPunct="1">
              <a:lnSpc>
                <a:spcPct val="100000"/>
              </a:lnSpc>
              <a:buClrTx/>
              <a:buSzTx/>
              <a:buFontTx/>
              <a:buNone/>
              <a:tabLst/>
            </a:pPr>
            <a:r>
              <a:rPr kumimoji="0" lang="fr-FR" sz="1600" b="1" i="0" u="none" strike="noStrike" kern="1200" cap="none" spc="0" normalizeH="0" baseline="0" noProof="0">
                <a:ln>
                  <a:noFill/>
                </a:ln>
                <a:solidFill>
                  <a:srgbClr val="FFFFFF"/>
                </a:solidFill>
                <a:effectLst/>
                <a:uLnTx/>
                <a:uFillTx/>
                <a:latin typeface="Arial"/>
                <a:ea typeface="+mn-ea"/>
                <a:cs typeface="+mn-cs"/>
              </a:rPr>
              <a:t>Vague 1 +Vague 2</a:t>
            </a:r>
          </a:p>
        </p:txBody>
      </p:sp>
      <p:pic>
        <p:nvPicPr>
          <p:cNvPr id="2" name="Image 1">
            <a:extLst>
              <a:ext uri="{FF2B5EF4-FFF2-40B4-BE49-F238E27FC236}">
                <a16:creationId xmlns:a16="http://schemas.microsoft.com/office/drawing/2014/main" id="{9E1BB1EF-C26B-0C5E-B72F-A32DA5A25874}"/>
              </a:ext>
            </a:extLst>
          </p:cNvPr>
          <p:cNvPicPr>
            <a:picLocks noChangeAspect="1"/>
          </p:cNvPicPr>
          <p:nvPr/>
        </p:nvPicPr>
        <p:blipFill>
          <a:blip r:embed="rId6"/>
          <a:srcRect t="1178" b="-4951"/>
          <a:stretch>
            <a:fillRect/>
          </a:stretch>
        </p:blipFill>
        <p:spPr>
          <a:xfrm>
            <a:off x="10250081" y="205118"/>
            <a:ext cx="849328" cy="963663"/>
          </a:xfrm>
          <a:prstGeom prst="rect">
            <a:avLst/>
          </a:prstGeom>
        </p:spPr>
      </p:pic>
      <p:pic>
        <p:nvPicPr>
          <p:cNvPr id="4" name="Image 3">
            <a:extLst>
              <a:ext uri="{FF2B5EF4-FFF2-40B4-BE49-F238E27FC236}">
                <a16:creationId xmlns:a16="http://schemas.microsoft.com/office/drawing/2014/main" id="{0DC35D49-D029-098A-2849-31A0A0B8B1DF}"/>
              </a:ext>
            </a:extLst>
          </p:cNvPr>
          <p:cNvPicPr>
            <a:picLocks noChangeAspect="1"/>
          </p:cNvPicPr>
          <p:nvPr/>
        </p:nvPicPr>
        <p:blipFill>
          <a:blip r:embed="rId7"/>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729213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DF78-25E5-1705-FEB0-930CEC8BE4B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46A35B2-80FD-4AF3-1FDC-D73E1C59F68C}"/>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14CE19A9-3C9C-0B39-2538-A656E19FBE74}"/>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FD5D3AF2-4367-2549-65B1-78A8F085D571}"/>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Périmètre pilote</a:t>
            </a:r>
          </a:p>
        </p:txBody>
      </p:sp>
      <p:sp>
        <p:nvSpPr>
          <p:cNvPr id="12" name="ZoneTexte 11">
            <a:extLst>
              <a:ext uri="{FF2B5EF4-FFF2-40B4-BE49-F238E27FC236}">
                <a16:creationId xmlns:a16="http://schemas.microsoft.com/office/drawing/2014/main" id="{0D333692-FC2D-79F6-B77E-167903C2FE81}"/>
              </a:ext>
            </a:extLst>
          </p:cNvPr>
          <p:cNvSpPr txBox="1"/>
          <p:nvPr/>
        </p:nvSpPr>
        <p:spPr>
          <a:xfrm>
            <a:off x="429128" y="2315889"/>
            <a:ext cx="11333742" cy="2308324"/>
          </a:xfrm>
          <a:prstGeom prst="rect">
            <a:avLst/>
          </a:prstGeom>
          <a:solidFill>
            <a:srgbClr val="DEDEF6"/>
          </a:solidFill>
          <a:ln w="6350">
            <a:noFill/>
            <a:miter lim="800000"/>
          </a:ln>
        </p:spPr>
        <p:txBody>
          <a:bodyPr wrap="square" lIns="72000" rIns="72000">
            <a:spAutoFit/>
          </a:bodyPr>
          <a:lstStyle/>
          <a:p>
            <a:r>
              <a:rPr lang="fr-FR" sz="1600"/>
              <a:t>Afin de confirmer la stabilité de la Solution logicielle, l’éditeur doit justifier de la </a:t>
            </a:r>
            <a:r>
              <a:rPr lang="fr-FR" sz="1600" b="1">
                <a:solidFill>
                  <a:srgbClr val="4472C4"/>
                </a:solidFill>
              </a:rPr>
              <a:t>réalisation complète et conforme de premières Prestations Ségur auprès de 3 Clients appelés « pilotes »</a:t>
            </a:r>
            <a:r>
              <a:rPr lang="fr-FR" sz="1600">
                <a:solidFill>
                  <a:srgbClr val="4472C4"/>
                </a:solidFill>
              </a:rPr>
              <a:t>. </a:t>
            </a:r>
          </a:p>
          <a:p>
            <a:r>
              <a:rPr lang="fr-FR" sz="1600">
                <a:sym typeface="Wingdings" panose="05000000000000000000" pitchFamily="2" charset="2"/>
              </a:rPr>
              <a:t> </a:t>
            </a:r>
            <a:r>
              <a:rPr lang="fr-FR" sz="1600"/>
              <a:t>Cela représente un prérequis au déploiement généralisé du DUI référencé Vague 2.</a:t>
            </a:r>
          </a:p>
          <a:p>
            <a:endParaRPr lang="fr-FR" sz="1600"/>
          </a:p>
          <a:p>
            <a:r>
              <a:rPr lang="fr-FR" sz="1600"/>
              <a:t>Un procès-verbal d’installation pilote sera établi pour justifier de la bonne réalisation du pilote. Le PV d’installation pilote fait office de vérification d’aptitude. </a:t>
            </a:r>
          </a:p>
          <a:p>
            <a:endParaRPr lang="fr-FR" sz="1600"/>
          </a:p>
          <a:p>
            <a:r>
              <a:rPr lang="fr-FR" sz="1600"/>
              <a:t>Une fois les 3 PV d’installation pilote validés, l’éditeur pourra démarrer le déploiement de sa solution auprès de l’ensemble de ses clients. </a:t>
            </a:r>
          </a:p>
        </p:txBody>
      </p:sp>
      <p:pic>
        <p:nvPicPr>
          <p:cNvPr id="4" name="Picture 2" descr="nouveau ">
            <a:extLst>
              <a:ext uri="{FF2B5EF4-FFF2-40B4-BE49-F238E27FC236}">
                <a16:creationId xmlns:a16="http://schemas.microsoft.com/office/drawing/2014/main" id="{26080047-680E-CCFD-27D1-4B92A49EE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0430"/>
            <a:ext cx="484569" cy="4845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AE68337-A475-37B3-24A0-AB602214099A}"/>
              </a:ext>
            </a:extLst>
          </p:cNvPr>
          <p:cNvPicPr>
            <a:picLocks noChangeAspect="1"/>
          </p:cNvPicPr>
          <p:nvPr/>
        </p:nvPicPr>
        <p:blipFill>
          <a:blip r:embed="rId5"/>
          <a:srcRect t="1178" b="-4951"/>
          <a:stretch>
            <a:fillRect/>
          </a:stretch>
        </p:blipFill>
        <p:spPr>
          <a:xfrm>
            <a:off x="10250081" y="205118"/>
            <a:ext cx="849328" cy="963663"/>
          </a:xfrm>
          <a:prstGeom prst="rect">
            <a:avLst/>
          </a:prstGeom>
        </p:spPr>
      </p:pic>
      <p:pic>
        <p:nvPicPr>
          <p:cNvPr id="2" name="Image 1">
            <a:extLst>
              <a:ext uri="{FF2B5EF4-FFF2-40B4-BE49-F238E27FC236}">
                <a16:creationId xmlns:a16="http://schemas.microsoft.com/office/drawing/2014/main" id="{2EE82935-B504-F1BE-AB61-72D8C672665E}"/>
              </a:ext>
            </a:extLst>
          </p:cNvPr>
          <p:cNvPicPr>
            <a:picLocks noChangeAspect="1"/>
          </p:cNvPicPr>
          <p:nvPr/>
        </p:nvPicPr>
        <p:blipFill>
          <a:blip r:embed="rId6"/>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1647023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D4739-CF78-A05F-128D-90B412843563}"/>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484F7E41-E51B-30F5-6F98-3443C8E83549}"/>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94E849C9-B084-36FE-FED4-901F8B9A5BBF}"/>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107EBE07-52F7-82AF-9478-CE1879F5F3A7}"/>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Les prérequis pour une structure médico-sociale</a:t>
            </a:r>
          </a:p>
        </p:txBody>
      </p:sp>
      <p:sp>
        <p:nvSpPr>
          <p:cNvPr id="41" name="ZoneTexte 11">
            <a:extLst>
              <a:ext uri="{FF2B5EF4-FFF2-40B4-BE49-F238E27FC236}">
                <a16:creationId xmlns:a16="http://schemas.microsoft.com/office/drawing/2014/main" id="{4DAB4F47-6E3A-4438-550B-82C2A464EE93}"/>
              </a:ext>
            </a:extLst>
          </p:cNvPr>
          <p:cNvSpPr txBox="1"/>
          <p:nvPr/>
        </p:nvSpPr>
        <p:spPr>
          <a:xfrm>
            <a:off x="626464" y="3400636"/>
            <a:ext cx="11465123" cy="1463223"/>
          </a:xfrm>
          <a:prstGeom prst="rect">
            <a:avLst/>
          </a:prstGeom>
          <a:noFill/>
          <a:ln w="6350">
            <a:noFill/>
            <a:miter lim="800000"/>
          </a:ln>
        </p:spPr>
        <p:txBody>
          <a:bodyPr vert="horz" wrap="square" lIns="108000" tIns="0" rIns="108000" bIns="0" rtlCol="0" anchor="ctr">
            <a:noAutofit/>
          </a:bodyPr>
          <a:lstStyle/>
          <a:p>
            <a:pPr algn="just" eaLnBrk="0" fontAlgn="base" hangingPunct="0">
              <a:spcBef>
                <a:spcPct val="30000"/>
              </a:spcBef>
              <a:spcAft>
                <a:spcPct val="0"/>
              </a:spcAft>
              <a:defRPr/>
            </a:pPr>
            <a:r>
              <a:rPr lang="fr-FR" sz="1400">
                <a:solidFill>
                  <a:srgbClr val="374C62"/>
                </a:solidFill>
                <a:cs typeface="Arial"/>
              </a:rPr>
              <a:t>Pour les </a:t>
            </a:r>
            <a:r>
              <a:rPr lang="fr-FR" sz="1400" b="1">
                <a:solidFill>
                  <a:srgbClr val="374C62"/>
                </a:solidFill>
                <a:cs typeface="Arial"/>
              </a:rPr>
              <a:t>structures ayant déjà contractualisé avec l’ANS : </a:t>
            </a:r>
          </a:p>
          <a:p>
            <a:pPr marL="285750" indent="-2857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Assurez que vos certificats sont établis au niveau du </a:t>
            </a:r>
            <a:r>
              <a:rPr lang="fr-FR" sz="1400" b="1">
                <a:solidFill>
                  <a:srgbClr val="374C62"/>
                </a:solidFill>
                <a:cs typeface="Arial"/>
              </a:rPr>
              <a:t>FINESS EJ. </a:t>
            </a:r>
            <a:r>
              <a:rPr lang="fr-FR" sz="1400">
                <a:solidFill>
                  <a:srgbClr val="374C62"/>
                </a:solidFill>
                <a:cs typeface="Arial"/>
              </a:rPr>
              <a:t>Si ce n’est pas le cas, il sera nécessaire de contractualiser à nouveau avec l’ANS en veillant </a:t>
            </a:r>
            <a:r>
              <a:rPr lang="fr-FR" sz="1400" b="1">
                <a:solidFill>
                  <a:srgbClr val="C00000"/>
                </a:solidFill>
                <a:cs typeface="Arial"/>
              </a:rPr>
              <a:t>à établir le contrat sur le FINESS EJ afin que vous, ou votre administrateur technique, puissiez retirer les certificats au niveau EJ. </a:t>
            </a:r>
            <a:endParaRPr lang="fr-FR" sz="1400" b="1">
              <a:solidFill>
                <a:srgbClr val="374C62"/>
              </a:solidFill>
              <a:cs typeface="Arial"/>
            </a:endParaRPr>
          </a:p>
          <a:p>
            <a:pPr marL="285750" indent="-2857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Anticipez </a:t>
            </a:r>
            <a:r>
              <a:rPr lang="fr-FR" sz="1400" b="1">
                <a:solidFill>
                  <a:srgbClr val="374C62"/>
                </a:solidFill>
                <a:cs typeface="Arial"/>
              </a:rPr>
              <a:t>le renouvellement des certificats.</a:t>
            </a:r>
            <a:endParaRPr lang="fr-FR" sz="1400" b="1">
              <a:solidFill>
                <a:srgbClr val="374C62"/>
              </a:solidFill>
              <a:highlight>
                <a:srgbClr val="FFFF00"/>
              </a:highlight>
              <a:cs typeface="Arial"/>
            </a:endParaRPr>
          </a:p>
        </p:txBody>
      </p:sp>
      <p:grpSp>
        <p:nvGrpSpPr>
          <p:cNvPr id="44" name="Groupe 43">
            <a:extLst>
              <a:ext uri="{FF2B5EF4-FFF2-40B4-BE49-F238E27FC236}">
                <a16:creationId xmlns:a16="http://schemas.microsoft.com/office/drawing/2014/main" id="{B0E1EF94-D34A-00B1-2A2B-70E82EA9241B}"/>
              </a:ext>
            </a:extLst>
          </p:cNvPr>
          <p:cNvGrpSpPr/>
          <p:nvPr/>
        </p:nvGrpSpPr>
        <p:grpSpPr>
          <a:xfrm>
            <a:off x="150214" y="3655915"/>
            <a:ext cx="400050" cy="295274"/>
            <a:chOff x="2105025" y="3695737"/>
            <a:chExt cx="400050" cy="295274"/>
          </a:xfrm>
        </p:grpSpPr>
        <p:sp>
          <p:nvSpPr>
            <p:cNvPr id="45" name="Losange 44">
              <a:extLst>
                <a:ext uri="{FF2B5EF4-FFF2-40B4-BE49-F238E27FC236}">
                  <a16:creationId xmlns:a16="http://schemas.microsoft.com/office/drawing/2014/main" id="{5B7B4598-ECAC-27E6-0F03-14201B96C556}"/>
                </a:ext>
              </a:extLst>
            </p:cNvPr>
            <p:cNvSpPr/>
            <p:nvPr/>
          </p:nvSpPr>
          <p:spPr>
            <a:xfrm>
              <a:off x="2181225" y="3695737"/>
              <a:ext cx="323850" cy="295274"/>
            </a:xfrm>
            <a:prstGeom prst="diamond">
              <a:avLst/>
            </a:prstGeom>
            <a:solidFill>
              <a:srgbClr val="27ACAA"/>
            </a:solidFill>
            <a:ln w="2540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6" name="Losange 45">
              <a:extLst>
                <a:ext uri="{FF2B5EF4-FFF2-40B4-BE49-F238E27FC236}">
                  <a16:creationId xmlns:a16="http://schemas.microsoft.com/office/drawing/2014/main" id="{523C4CD8-77E9-9BE2-510A-4488852FA95D}"/>
                </a:ext>
              </a:extLst>
            </p:cNvPr>
            <p:cNvSpPr/>
            <p:nvPr/>
          </p:nvSpPr>
          <p:spPr>
            <a:xfrm>
              <a:off x="2105025" y="3695737"/>
              <a:ext cx="323850" cy="295274"/>
            </a:xfrm>
            <a:prstGeom prst="diamond">
              <a:avLst/>
            </a:prstGeom>
            <a:noFill/>
            <a:ln w="635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grpSp>
      <p:sp>
        <p:nvSpPr>
          <p:cNvPr id="2" name="ZoneTexte 11">
            <a:extLst>
              <a:ext uri="{FF2B5EF4-FFF2-40B4-BE49-F238E27FC236}">
                <a16:creationId xmlns:a16="http://schemas.microsoft.com/office/drawing/2014/main" id="{5806309F-128D-DA18-37AE-2247629F8E3C}"/>
              </a:ext>
            </a:extLst>
          </p:cNvPr>
          <p:cNvSpPr txBox="1"/>
          <p:nvPr/>
        </p:nvSpPr>
        <p:spPr>
          <a:xfrm>
            <a:off x="550264" y="1505312"/>
            <a:ext cx="11415322" cy="1643836"/>
          </a:xfrm>
          <a:prstGeom prst="rect">
            <a:avLst/>
          </a:prstGeom>
          <a:noFill/>
          <a:ln w="6350">
            <a:noFill/>
            <a:miter lim="800000"/>
          </a:ln>
        </p:spPr>
        <p:txBody>
          <a:bodyPr vert="horz" wrap="square" lIns="108000" tIns="0" rIns="108000" bIns="0" rtlCol="0" anchor="ctr">
            <a:noAutofit/>
          </a:bodyPr>
          <a:lstStyle/>
          <a:p>
            <a:pPr algn="just" eaLnBrk="0" fontAlgn="base" hangingPunct="0">
              <a:spcBef>
                <a:spcPct val="30000"/>
              </a:spcBef>
              <a:spcAft>
                <a:spcPct val="0"/>
              </a:spcAft>
              <a:defRPr/>
            </a:pPr>
            <a:r>
              <a:rPr lang="fr-FR" sz="1400">
                <a:solidFill>
                  <a:srgbClr val="374C62"/>
                </a:solidFill>
                <a:cs typeface="Arial"/>
              </a:rPr>
              <a:t>Pour les </a:t>
            </a:r>
            <a:r>
              <a:rPr lang="fr-FR" sz="1400" b="1">
                <a:solidFill>
                  <a:srgbClr val="374C62"/>
                </a:solidFill>
                <a:cs typeface="Arial"/>
              </a:rPr>
              <a:t>structures n’ayant pas encore contractualisé avec l’ANS : </a:t>
            </a:r>
          </a:p>
          <a:p>
            <a:pPr marL="285750" indent="-285750" algn="just" eaLnBrk="0" fontAlgn="base" hangingPunct="0">
              <a:spcBef>
                <a:spcPct val="30000"/>
              </a:spcBef>
              <a:spcAft>
                <a:spcPct val="0"/>
              </a:spcAft>
              <a:buFont typeface="Arial" panose="020B0604020202020204" pitchFamily="34" charset="0"/>
              <a:buChar char="•"/>
              <a:defRPr/>
            </a:pPr>
            <a:r>
              <a:rPr lang="fr-FR" sz="1400" b="1">
                <a:solidFill>
                  <a:srgbClr val="374C62"/>
                </a:solidFill>
                <a:cs typeface="Arial"/>
              </a:rPr>
              <a:t>Contractualiser au plus tôt avec l’ANS </a:t>
            </a:r>
            <a:r>
              <a:rPr lang="fr-FR" sz="1400">
                <a:solidFill>
                  <a:srgbClr val="374C62"/>
                </a:solidFill>
                <a:cs typeface="Arial"/>
              </a:rPr>
              <a:t>(les démarches pouvant être longues). </a:t>
            </a:r>
          </a:p>
          <a:p>
            <a:pPr marL="742950" lvl="1" indent="-2857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Il est important que </a:t>
            </a:r>
            <a:r>
              <a:rPr lang="fr-FR" sz="1400" b="1">
                <a:solidFill>
                  <a:srgbClr val="C00000"/>
                </a:solidFill>
                <a:cs typeface="Arial"/>
              </a:rPr>
              <a:t>votre contrat soit réalisé sur le FINESS EJ</a:t>
            </a:r>
          </a:p>
          <a:p>
            <a:pPr marL="285750" indent="-285750" algn="just" eaLnBrk="0" fontAlgn="base" hangingPunct="0">
              <a:spcBef>
                <a:spcPct val="30000"/>
              </a:spcBef>
              <a:spcAft>
                <a:spcPct val="0"/>
              </a:spcAft>
              <a:buFont typeface="Arial" panose="020B0604020202020204" pitchFamily="34" charset="0"/>
              <a:buChar char="•"/>
              <a:defRPr/>
            </a:pPr>
            <a:r>
              <a:rPr lang="fr-FR" sz="1400" b="1">
                <a:solidFill>
                  <a:srgbClr val="374C62"/>
                </a:solidFill>
                <a:cs typeface="Arial"/>
              </a:rPr>
              <a:t>Commander vos cartes / certificats </a:t>
            </a:r>
            <a:r>
              <a:rPr lang="fr-FR" sz="1400">
                <a:solidFill>
                  <a:srgbClr val="374C62"/>
                </a:solidFill>
                <a:cs typeface="Arial"/>
              </a:rPr>
              <a:t>afin de bénéficier de moyens d’identification électronique vous permettant </a:t>
            </a:r>
            <a:r>
              <a:rPr lang="fr-FR" sz="1400" b="1">
                <a:solidFill>
                  <a:srgbClr val="374C62"/>
                </a:solidFill>
                <a:cs typeface="Arial"/>
              </a:rPr>
              <a:t>d’utiliser les services et référentiels socles.</a:t>
            </a:r>
          </a:p>
        </p:txBody>
      </p:sp>
      <p:grpSp>
        <p:nvGrpSpPr>
          <p:cNvPr id="3" name="Groupe 2">
            <a:extLst>
              <a:ext uri="{FF2B5EF4-FFF2-40B4-BE49-F238E27FC236}">
                <a16:creationId xmlns:a16="http://schemas.microsoft.com/office/drawing/2014/main" id="{2AAC9F64-971F-1161-607F-DFD0FFD80601}"/>
              </a:ext>
            </a:extLst>
          </p:cNvPr>
          <p:cNvGrpSpPr/>
          <p:nvPr/>
        </p:nvGrpSpPr>
        <p:grpSpPr>
          <a:xfrm>
            <a:off x="150214" y="1579109"/>
            <a:ext cx="400050" cy="295274"/>
            <a:chOff x="2105025" y="3695737"/>
            <a:chExt cx="400050" cy="295274"/>
          </a:xfrm>
        </p:grpSpPr>
        <p:sp>
          <p:nvSpPr>
            <p:cNvPr id="4" name="Losange 3">
              <a:extLst>
                <a:ext uri="{FF2B5EF4-FFF2-40B4-BE49-F238E27FC236}">
                  <a16:creationId xmlns:a16="http://schemas.microsoft.com/office/drawing/2014/main" id="{573F0FD6-26D1-37EA-1B25-2C53C101EE22}"/>
                </a:ext>
              </a:extLst>
            </p:cNvPr>
            <p:cNvSpPr/>
            <p:nvPr/>
          </p:nvSpPr>
          <p:spPr>
            <a:xfrm>
              <a:off x="2181225" y="3695737"/>
              <a:ext cx="323850" cy="295274"/>
            </a:xfrm>
            <a:prstGeom prst="diamond">
              <a:avLst/>
            </a:prstGeom>
            <a:solidFill>
              <a:srgbClr val="27ACAA"/>
            </a:solidFill>
            <a:ln w="2540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8" name="Losange 7">
              <a:extLst>
                <a:ext uri="{FF2B5EF4-FFF2-40B4-BE49-F238E27FC236}">
                  <a16:creationId xmlns:a16="http://schemas.microsoft.com/office/drawing/2014/main" id="{F80FC3CF-33A3-D441-FA5A-E86861BC0F29}"/>
                </a:ext>
              </a:extLst>
            </p:cNvPr>
            <p:cNvSpPr/>
            <p:nvPr/>
          </p:nvSpPr>
          <p:spPr>
            <a:xfrm>
              <a:off x="2105025" y="3695737"/>
              <a:ext cx="323850" cy="295274"/>
            </a:xfrm>
            <a:prstGeom prst="diamond">
              <a:avLst/>
            </a:prstGeom>
            <a:noFill/>
            <a:ln w="635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10" name="Picture 2" descr="sélectionner ">
            <a:extLst>
              <a:ext uri="{FF2B5EF4-FFF2-40B4-BE49-F238E27FC236}">
                <a16:creationId xmlns:a16="http://schemas.microsoft.com/office/drawing/2014/main" id="{6744E02B-971A-101B-5EDD-56908B1CC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4219" y="4609859"/>
            <a:ext cx="490888" cy="49088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hlinkClick r:id="rId5"/>
            <a:extLst>
              <a:ext uri="{FF2B5EF4-FFF2-40B4-BE49-F238E27FC236}">
                <a16:creationId xmlns:a16="http://schemas.microsoft.com/office/drawing/2014/main" id="{335971B6-5B49-BD26-9F61-82A547FA3F6F}"/>
              </a:ext>
            </a:extLst>
          </p:cNvPr>
          <p:cNvSpPr txBox="1"/>
          <p:nvPr/>
        </p:nvSpPr>
        <p:spPr>
          <a:xfrm>
            <a:off x="9325107" y="4609859"/>
            <a:ext cx="2667187" cy="616429"/>
          </a:xfrm>
          <a:prstGeom prst="rect">
            <a:avLst/>
          </a:prstGeom>
          <a:noFill/>
          <a:ln w="6350">
            <a:noFill/>
            <a:miter lim="800000"/>
          </a:ln>
        </p:spPr>
        <p:txBody>
          <a:bodyPr vert="horz" wrap="square" lIns="108000" tIns="0" rIns="108000" bIns="0" rtlCol="0" anchor="ctr">
            <a:noAutofit/>
          </a:bodyPr>
          <a:lstStyle/>
          <a:p>
            <a:pPr marL="0" marR="0" lvl="0" indent="0" defTabSz="914400" eaLnBrk="0" fontAlgn="base" latinLnBrk="0" hangingPunct="0">
              <a:lnSpc>
                <a:spcPct val="100000"/>
              </a:lnSpc>
              <a:spcBef>
                <a:spcPct val="30000"/>
              </a:spcBef>
              <a:spcAft>
                <a:spcPct val="0"/>
              </a:spcAft>
              <a:buClrTx/>
              <a:buSzTx/>
              <a:buFontTx/>
              <a:buNone/>
              <a:tabLst/>
              <a:defRPr/>
            </a:pPr>
            <a:r>
              <a:rPr kumimoji="0" lang="fr-FR" sz="1050" b="0" i="0" u="none" strike="noStrike" kern="0" cap="none" spc="0" normalizeH="0" baseline="0" noProof="0">
                <a:ln>
                  <a:noFill/>
                </a:ln>
                <a:solidFill>
                  <a:srgbClr val="000000"/>
                </a:solidFill>
                <a:effectLst/>
                <a:uLnTx/>
                <a:uFillTx/>
                <a:hlinkClick r:id="rId5"/>
              </a:rPr>
              <a:t>Découvrez votre parcours guidé ESMS | Agence du Numérique en Santé</a:t>
            </a:r>
            <a:endParaRPr kumimoji="0" lang="fr-FR" sz="1050" b="1" i="1" u="none" strike="noStrike" kern="0" cap="none" spc="0" normalizeH="0" baseline="0" noProof="0">
              <a:ln>
                <a:noFill/>
              </a:ln>
              <a:solidFill>
                <a:srgbClr val="374C62"/>
              </a:solidFill>
              <a:effectLst/>
              <a:uLnTx/>
              <a:uFillTx/>
              <a:cs typeface="Arial"/>
            </a:endParaRPr>
          </a:p>
        </p:txBody>
      </p:sp>
      <p:pic>
        <p:nvPicPr>
          <p:cNvPr id="14" name="Image 13">
            <a:extLst>
              <a:ext uri="{FF2B5EF4-FFF2-40B4-BE49-F238E27FC236}">
                <a16:creationId xmlns:a16="http://schemas.microsoft.com/office/drawing/2014/main" id="{800598B3-48E3-C35F-1D60-7B769C452DFE}"/>
              </a:ext>
            </a:extLst>
          </p:cNvPr>
          <p:cNvPicPr>
            <a:picLocks noChangeAspect="1"/>
          </p:cNvPicPr>
          <p:nvPr/>
        </p:nvPicPr>
        <p:blipFill>
          <a:blip r:embed="rId6"/>
          <a:srcRect t="1178" b="-4951"/>
          <a:stretch>
            <a:fillRect/>
          </a:stretch>
        </p:blipFill>
        <p:spPr>
          <a:xfrm>
            <a:off x="10250081" y="205118"/>
            <a:ext cx="849328" cy="963663"/>
          </a:xfrm>
          <a:prstGeom prst="rect">
            <a:avLst/>
          </a:prstGeom>
        </p:spPr>
      </p:pic>
      <p:pic>
        <p:nvPicPr>
          <p:cNvPr id="12" name="Picture 11">
            <a:extLst>
              <a:ext uri="{FF2B5EF4-FFF2-40B4-BE49-F238E27FC236}">
                <a16:creationId xmlns:a16="http://schemas.microsoft.com/office/drawing/2014/main" id="{3E475272-D1F5-F310-656E-8E1BAF05D666}"/>
              </a:ext>
            </a:extLst>
          </p:cNvPr>
          <p:cNvPicPr>
            <a:picLocks noChangeAspect="1"/>
          </p:cNvPicPr>
          <p:nvPr/>
        </p:nvPicPr>
        <p:blipFill>
          <a:blip r:embed="rId7"/>
          <a:stretch>
            <a:fillRect/>
          </a:stretch>
        </p:blipFill>
        <p:spPr>
          <a:xfrm>
            <a:off x="10115379" y="5100594"/>
            <a:ext cx="988540" cy="988540"/>
          </a:xfrm>
          <a:prstGeom prst="rect">
            <a:avLst/>
          </a:prstGeom>
        </p:spPr>
      </p:pic>
      <p:pic>
        <p:nvPicPr>
          <p:cNvPr id="13" name="Image 12">
            <a:extLst>
              <a:ext uri="{FF2B5EF4-FFF2-40B4-BE49-F238E27FC236}">
                <a16:creationId xmlns:a16="http://schemas.microsoft.com/office/drawing/2014/main" id="{DAAD98B3-7E8C-E4A2-7500-3B42D401F767}"/>
              </a:ext>
            </a:extLst>
          </p:cNvPr>
          <p:cNvPicPr>
            <a:picLocks noChangeAspect="1"/>
          </p:cNvPicPr>
          <p:nvPr/>
        </p:nvPicPr>
        <p:blipFill>
          <a:blip r:embed="rId8"/>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586039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CE69-D186-063F-9775-CDD4D98D4707}"/>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366EFEC8-6FD5-777D-F503-F5CD82C4AC11}"/>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90CC5627-ED23-E1A7-EE63-352C2BE47A3A}"/>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3F478551-B7CF-59E9-F294-392F72F0FB3B}"/>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Les prérequis pour une structure médico-sociale</a:t>
            </a:r>
          </a:p>
        </p:txBody>
      </p:sp>
      <p:pic>
        <p:nvPicPr>
          <p:cNvPr id="2" name="Image 1">
            <a:extLst>
              <a:ext uri="{FF2B5EF4-FFF2-40B4-BE49-F238E27FC236}">
                <a16:creationId xmlns:a16="http://schemas.microsoft.com/office/drawing/2014/main" id="{AE0333D1-874A-319A-76A5-AF6293F824AA}"/>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42" name="Image 41">
            <a:extLst>
              <a:ext uri="{FF2B5EF4-FFF2-40B4-BE49-F238E27FC236}">
                <a16:creationId xmlns:a16="http://schemas.microsoft.com/office/drawing/2014/main" id="{036596B8-2FBC-A499-5760-875065938DF4}"/>
              </a:ext>
            </a:extLst>
          </p:cNvPr>
          <p:cNvPicPr>
            <a:picLocks noChangeAspect="1"/>
          </p:cNvPicPr>
          <p:nvPr/>
        </p:nvPicPr>
        <p:blipFill>
          <a:blip r:embed="rId5"/>
          <a:stretch>
            <a:fillRect/>
          </a:stretch>
        </p:blipFill>
        <p:spPr>
          <a:xfrm>
            <a:off x="1558546" y="2613759"/>
            <a:ext cx="5097947" cy="2510715"/>
          </a:xfrm>
          <a:prstGeom prst="rect">
            <a:avLst/>
          </a:prstGeom>
        </p:spPr>
      </p:pic>
      <p:sp>
        <p:nvSpPr>
          <p:cNvPr id="47" name="ZoneTexte 11">
            <a:extLst>
              <a:ext uri="{FF2B5EF4-FFF2-40B4-BE49-F238E27FC236}">
                <a16:creationId xmlns:a16="http://schemas.microsoft.com/office/drawing/2014/main" id="{86D9E1B3-F702-A105-D71A-EDEFCFD4575F}"/>
              </a:ext>
            </a:extLst>
          </p:cNvPr>
          <p:cNvSpPr txBox="1"/>
          <p:nvPr/>
        </p:nvSpPr>
        <p:spPr>
          <a:xfrm>
            <a:off x="722391" y="1607657"/>
            <a:ext cx="11068591" cy="794580"/>
          </a:xfrm>
          <a:prstGeom prst="rect">
            <a:avLst/>
          </a:prstGeom>
          <a:noFill/>
          <a:ln w="6350">
            <a:noFill/>
            <a:miter lim="800000"/>
          </a:ln>
        </p:spPr>
        <p:txBody>
          <a:bodyPr vert="horz" wrap="square" lIns="108000" tIns="0" rIns="108000" bIns="0" rtlCol="0" anchor="ctr">
            <a:noAutofit/>
          </a:bodyPr>
          <a:lstStyle/>
          <a:p>
            <a:pPr algn="just" eaLnBrk="0" fontAlgn="base" hangingPunct="0">
              <a:spcBef>
                <a:spcPct val="30000"/>
              </a:spcBef>
              <a:spcAft>
                <a:spcPct val="0"/>
              </a:spcAft>
              <a:defRPr/>
            </a:pPr>
            <a:r>
              <a:rPr lang="fr-FR" sz="1400">
                <a:solidFill>
                  <a:srgbClr val="374C62"/>
                </a:solidFill>
                <a:cs typeface="Arial"/>
              </a:rPr>
              <a:t>Assurez-vous qu’une </a:t>
            </a:r>
            <a:r>
              <a:rPr lang="fr-FR" sz="1400" b="1">
                <a:solidFill>
                  <a:srgbClr val="374C62"/>
                </a:solidFill>
                <a:cs typeface="Arial"/>
              </a:rPr>
              <a:t>solution de messagerie sécurisée de santé </a:t>
            </a:r>
            <a:r>
              <a:rPr lang="fr-FR" sz="1400">
                <a:solidFill>
                  <a:srgbClr val="374C62"/>
                </a:solidFill>
                <a:cs typeface="Arial"/>
              </a:rPr>
              <a:t>a pu être correctement installée dans l’établissement, en particulier si votre structure a bénéficié du SONS Vague 1 et que vous avez sélectionné le cas 2 lors de la signature de la Vérification d’Aptitude SONS Vague 1 </a:t>
            </a:r>
          </a:p>
        </p:txBody>
      </p:sp>
      <p:grpSp>
        <p:nvGrpSpPr>
          <p:cNvPr id="50" name="Groupe 49">
            <a:extLst>
              <a:ext uri="{FF2B5EF4-FFF2-40B4-BE49-F238E27FC236}">
                <a16:creationId xmlns:a16="http://schemas.microsoft.com/office/drawing/2014/main" id="{F071D27C-20B9-BB92-0055-9D1B3DEDB1DA}"/>
              </a:ext>
            </a:extLst>
          </p:cNvPr>
          <p:cNvGrpSpPr/>
          <p:nvPr/>
        </p:nvGrpSpPr>
        <p:grpSpPr>
          <a:xfrm>
            <a:off x="200993" y="1709673"/>
            <a:ext cx="400050" cy="295274"/>
            <a:chOff x="2105025" y="3695737"/>
            <a:chExt cx="400050" cy="295274"/>
          </a:xfrm>
        </p:grpSpPr>
        <p:sp>
          <p:nvSpPr>
            <p:cNvPr id="51" name="Losange 50">
              <a:extLst>
                <a:ext uri="{FF2B5EF4-FFF2-40B4-BE49-F238E27FC236}">
                  <a16:creationId xmlns:a16="http://schemas.microsoft.com/office/drawing/2014/main" id="{C7C1C6A1-A449-79CD-FD89-4CFCF404BA73}"/>
                </a:ext>
              </a:extLst>
            </p:cNvPr>
            <p:cNvSpPr/>
            <p:nvPr/>
          </p:nvSpPr>
          <p:spPr>
            <a:xfrm>
              <a:off x="2181225" y="3695737"/>
              <a:ext cx="323850" cy="295274"/>
            </a:xfrm>
            <a:prstGeom prst="diamond">
              <a:avLst/>
            </a:prstGeom>
            <a:solidFill>
              <a:srgbClr val="27ACAA"/>
            </a:solidFill>
            <a:ln w="2540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52" name="Losange 51">
              <a:extLst>
                <a:ext uri="{FF2B5EF4-FFF2-40B4-BE49-F238E27FC236}">
                  <a16:creationId xmlns:a16="http://schemas.microsoft.com/office/drawing/2014/main" id="{27DA5C04-4BA0-6C7C-40A4-44F02725E2F7}"/>
                </a:ext>
              </a:extLst>
            </p:cNvPr>
            <p:cNvSpPr/>
            <p:nvPr/>
          </p:nvSpPr>
          <p:spPr>
            <a:xfrm>
              <a:off x="2105025" y="3695737"/>
              <a:ext cx="323850" cy="295274"/>
            </a:xfrm>
            <a:prstGeom prst="diamond">
              <a:avLst/>
            </a:prstGeom>
            <a:noFill/>
            <a:ln w="635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53" name="Picture 2" descr="sélectionner ">
            <a:extLst>
              <a:ext uri="{FF2B5EF4-FFF2-40B4-BE49-F238E27FC236}">
                <a16:creationId xmlns:a16="http://schemas.microsoft.com/office/drawing/2014/main" id="{4D130D01-CC4B-1BB4-C265-9D6C0AEFF6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231" y="3290823"/>
            <a:ext cx="490888" cy="490888"/>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a:extLst>
              <a:ext uri="{FF2B5EF4-FFF2-40B4-BE49-F238E27FC236}">
                <a16:creationId xmlns:a16="http://schemas.microsoft.com/office/drawing/2014/main" id="{D84BA2B6-8F12-AA0E-7BA0-7E4EA55E0981}"/>
              </a:ext>
            </a:extLst>
          </p:cNvPr>
          <p:cNvSpPr txBox="1"/>
          <p:nvPr/>
        </p:nvSpPr>
        <p:spPr>
          <a:xfrm>
            <a:off x="8381152" y="3290823"/>
            <a:ext cx="2506098" cy="2031325"/>
          </a:xfrm>
          <a:prstGeom prst="rect">
            <a:avLst/>
          </a:prstGeom>
          <a:noFill/>
        </p:spPr>
        <p:txBody>
          <a:bodyPr wrap="square" lIns="91440" tIns="45720" rIns="91440" bIns="45720" anchor="t">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0" cap="none" spc="0" normalizeH="0" baseline="0" noProof="0">
                <a:ln>
                  <a:noFill/>
                </a:ln>
                <a:solidFill>
                  <a:srgbClr val="000000"/>
                </a:solidFill>
                <a:effectLst/>
                <a:uLnTx/>
                <a:uFillTx/>
                <a:hlinkClick r:id="rId7"/>
              </a:rPr>
              <a:t>Téléchargez le guide pratique MSSanté pour le médico-social</a:t>
            </a:r>
            <a:endParaRPr kumimoji="0" lang="fr-FR" sz="1050" b="0" i="0" u="none" strike="noStrike" kern="0" cap="none" spc="0" normalizeH="0" baseline="0" noProof="0">
              <a:ln>
                <a:noFill/>
              </a:ln>
              <a:solidFill>
                <a:srgbClr val="000000"/>
              </a:solidFill>
              <a:effectLst/>
              <a:uLnTx/>
              <a:uFillTx/>
            </a:endParaRPr>
          </a:p>
          <a:p>
            <a:pPr marL="171450" indent="-171450">
              <a:buFont typeface="Arial" panose="020B0604020202020204" pitchFamily="34" charset="0"/>
              <a:buChar char="•"/>
              <a:defRPr/>
            </a:pPr>
            <a:endParaRPr lang="fr-FR" sz="1050" kern="0">
              <a:solidFill>
                <a:srgbClr val="000000"/>
              </a:solidFill>
            </a:endParaRPr>
          </a:p>
          <a:p>
            <a:pPr marL="171450" indent="-171450">
              <a:buFont typeface="Arial" panose="020B0604020202020204" pitchFamily="34" charset="0"/>
              <a:buChar char="•"/>
              <a:defRPr/>
            </a:pPr>
            <a:endParaRPr lang="fr-FR" sz="1050" kern="0">
              <a:solidFill>
                <a:srgbClr val="000000"/>
              </a:solidFill>
            </a:endParaRPr>
          </a:p>
          <a:p>
            <a:pPr marL="171450" indent="-171450">
              <a:buFont typeface="Arial" panose="020B0604020202020204" pitchFamily="34" charset="0"/>
              <a:buChar char="•"/>
              <a:defRPr/>
            </a:pPr>
            <a:endParaRPr lang="fr-FR" sz="1050" kern="0">
              <a:solidFill>
                <a:srgbClr val="000000"/>
              </a:solidFill>
              <a:cs typeface="Arial"/>
            </a:endParaRPr>
          </a:p>
          <a:p>
            <a:pPr marL="171450" indent="-171450">
              <a:buFont typeface="Arial" panose="020B0604020202020204" pitchFamily="34" charset="0"/>
              <a:buChar char="•"/>
              <a:defRPr/>
            </a:pPr>
            <a:endParaRPr lang="fr-FR" sz="1050" kern="0">
              <a:solidFill>
                <a:srgbClr val="000000"/>
              </a:solidFill>
              <a:cs typeface="Arial"/>
            </a:endParaRPr>
          </a:p>
          <a:p>
            <a:pPr marL="171450" indent="-171450">
              <a:buFont typeface="Arial" panose="020B0604020202020204" pitchFamily="34" charset="0"/>
              <a:buChar char="•"/>
              <a:defRPr/>
            </a:pPr>
            <a:endParaRPr lang="fr-FR" sz="1050" kern="0">
              <a:solidFill>
                <a:srgbClr val="000000"/>
              </a:solidFill>
              <a:cs typeface="Arial"/>
            </a:endParaRPr>
          </a:p>
          <a:p>
            <a:pPr marL="171450" indent="-171450">
              <a:buFont typeface="Arial" panose="020B0604020202020204" pitchFamily="34" charset="0"/>
              <a:buChar char="•"/>
              <a:defRPr/>
            </a:pPr>
            <a:endParaRPr lang="fr-FR" sz="1050" kern="0">
              <a:solidFill>
                <a:srgbClr val="000000"/>
              </a:solidFill>
            </a:endParaRPr>
          </a:p>
          <a:p>
            <a:pPr marL="171450" indent="-171450">
              <a:buFont typeface="Arial" panose="020B0604020202020204" pitchFamily="34" charset="0"/>
              <a:buChar char="•"/>
              <a:defRPr/>
            </a:pPr>
            <a:endParaRPr lang="fr-FR" sz="1050" kern="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50" kern="0">
                <a:solidFill>
                  <a:srgbClr val="000000"/>
                </a:solidFill>
              </a:rPr>
              <a:t>Visionnez le replay du</a:t>
            </a:r>
            <a:r>
              <a:rPr kumimoji="0" lang="fr-FR" sz="1050" b="0" i="0" u="none" strike="noStrike" kern="0" cap="none" spc="0" normalizeH="0" baseline="0" noProof="0">
                <a:ln>
                  <a:noFill/>
                </a:ln>
                <a:solidFill>
                  <a:srgbClr val="000000"/>
                </a:solidFill>
                <a:effectLst/>
                <a:uLnTx/>
                <a:uFillTx/>
              </a:rPr>
              <a:t> webinaire « </a:t>
            </a:r>
            <a:r>
              <a:rPr kumimoji="0" lang="fr-FR" sz="1050" b="0" i="0" u="none" strike="noStrike" kern="0" cap="none" spc="0" normalizeH="0" baseline="0" noProof="0">
                <a:ln>
                  <a:noFill/>
                </a:ln>
                <a:solidFill>
                  <a:srgbClr val="000000"/>
                </a:solidFill>
                <a:effectLst/>
                <a:uLnTx/>
                <a:uFillTx/>
                <a:hlinkClick r:id="rId8"/>
              </a:rPr>
              <a:t>Les usages de la MSSanté dans le médico-social </a:t>
            </a:r>
            <a:r>
              <a:rPr kumimoji="0" lang="fr-FR" sz="1050" b="0" i="0" u="none" strike="noStrike" kern="0" cap="none" spc="0" normalizeH="0" baseline="0" noProof="0">
                <a:ln>
                  <a:noFill/>
                </a:ln>
                <a:solidFill>
                  <a:srgbClr val="000000"/>
                </a:solidFill>
                <a:effectLst/>
                <a:uLnTx/>
                <a:uFillTx/>
              </a:rPr>
              <a:t>»</a:t>
            </a:r>
          </a:p>
        </p:txBody>
      </p:sp>
      <p:sp>
        <p:nvSpPr>
          <p:cNvPr id="43" name="Rectangle 42">
            <a:extLst>
              <a:ext uri="{FF2B5EF4-FFF2-40B4-BE49-F238E27FC236}">
                <a16:creationId xmlns:a16="http://schemas.microsoft.com/office/drawing/2014/main" id="{0BF97568-D32D-6602-9868-822DE24BAE5B}"/>
              </a:ext>
            </a:extLst>
          </p:cNvPr>
          <p:cNvSpPr/>
          <p:nvPr/>
        </p:nvSpPr>
        <p:spPr>
          <a:xfrm>
            <a:off x="2125263" y="4256063"/>
            <a:ext cx="4420577" cy="868411"/>
          </a:xfrm>
          <a:prstGeom prst="rect">
            <a:avLst/>
          </a:prstGeom>
          <a:noFill/>
          <a:ln w="25400" cap="flat" cmpd="sng" algn="ctr">
            <a:solidFill>
              <a:srgbClr val="B516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F0D33676-2136-E9EA-97A4-693CDEA57BE5}"/>
              </a:ext>
            </a:extLst>
          </p:cNvPr>
          <p:cNvPicPr>
            <a:picLocks noChangeAspect="1"/>
          </p:cNvPicPr>
          <p:nvPr/>
        </p:nvPicPr>
        <p:blipFill>
          <a:blip r:embed="rId9"/>
          <a:stretch>
            <a:fillRect/>
          </a:stretch>
        </p:blipFill>
        <p:spPr>
          <a:xfrm>
            <a:off x="10829325" y="3027406"/>
            <a:ext cx="967944" cy="1016000"/>
          </a:xfrm>
          <a:prstGeom prst="rect">
            <a:avLst/>
          </a:prstGeom>
        </p:spPr>
      </p:pic>
      <p:pic>
        <p:nvPicPr>
          <p:cNvPr id="7" name="Picture 6">
            <a:extLst>
              <a:ext uri="{FF2B5EF4-FFF2-40B4-BE49-F238E27FC236}">
                <a16:creationId xmlns:a16="http://schemas.microsoft.com/office/drawing/2014/main" id="{F1127FA5-E040-9933-6C9F-CD3407B2149F}"/>
              </a:ext>
            </a:extLst>
          </p:cNvPr>
          <p:cNvPicPr>
            <a:picLocks noChangeAspect="1"/>
          </p:cNvPicPr>
          <p:nvPr/>
        </p:nvPicPr>
        <p:blipFill>
          <a:blip r:embed="rId10"/>
          <a:stretch>
            <a:fillRect/>
          </a:stretch>
        </p:blipFill>
        <p:spPr>
          <a:xfrm>
            <a:off x="10829324" y="4517081"/>
            <a:ext cx="967946" cy="1016000"/>
          </a:xfrm>
          <a:prstGeom prst="rect">
            <a:avLst/>
          </a:prstGeom>
        </p:spPr>
      </p:pic>
      <p:pic>
        <p:nvPicPr>
          <p:cNvPr id="8" name="Picture 2" descr="sélectionner ">
            <a:extLst>
              <a:ext uri="{FF2B5EF4-FFF2-40B4-BE49-F238E27FC236}">
                <a16:creationId xmlns:a16="http://schemas.microsoft.com/office/drawing/2014/main" id="{1FB3EF0F-24FE-9150-6F21-41CBD7E2F8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231" y="4773634"/>
            <a:ext cx="490888" cy="49088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5FCB9C5E-12DD-72D1-318C-1CEC2D1EEABC}"/>
              </a:ext>
            </a:extLst>
          </p:cNvPr>
          <p:cNvPicPr>
            <a:picLocks noChangeAspect="1"/>
          </p:cNvPicPr>
          <p:nvPr/>
        </p:nvPicPr>
        <p:blipFill>
          <a:blip r:embed="rId11"/>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153794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2A41-CB4C-359B-617C-DC1A6D3AC21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BE90FD91-A580-01E8-4C3B-8AA797719C39}"/>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73EDC4C8-41A6-47CF-80B4-F080661DC404}"/>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1A14E46B-9D07-CAAD-AF3D-953A93581F90}"/>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Les prérequis pour une structure médico-sociale</a:t>
            </a:r>
          </a:p>
        </p:txBody>
      </p:sp>
      <p:sp>
        <p:nvSpPr>
          <p:cNvPr id="41" name="ZoneTexte 11">
            <a:extLst>
              <a:ext uri="{FF2B5EF4-FFF2-40B4-BE49-F238E27FC236}">
                <a16:creationId xmlns:a16="http://schemas.microsoft.com/office/drawing/2014/main" id="{B581712C-EC68-57D8-D8FF-6A3C3F66DC87}"/>
              </a:ext>
            </a:extLst>
          </p:cNvPr>
          <p:cNvSpPr txBox="1"/>
          <p:nvPr/>
        </p:nvSpPr>
        <p:spPr>
          <a:xfrm>
            <a:off x="705354" y="1500688"/>
            <a:ext cx="11372260" cy="3938960"/>
          </a:xfrm>
          <a:prstGeom prst="rect">
            <a:avLst/>
          </a:prstGeom>
          <a:noFill/>
          <a:ln w="6350">
            <a:noFill/>
            <a:miter lim="800000"/>
          </a:ln>
        </p:spPr>
        <p:txBody>
          <a:bodyPr vert="horz" wrap="square" lIns="108000" tIns="0" rIns="108000" bIns="0" rtlCol="0" anchor="ctr">
            <a:noAutofit/>
          </a:bodyPr>
          <a:lstStyle/>
          <a:p>
            <a:pPr algn="just" eaLnBrk="0" fontAlgn="base" hangingPunct="0">
              <a:spcBef>
                <a:spcPct val="30000"/>
              </a:spcBef>
              <a:spcAft>
                <a:spcPct val="0"/>
              </a:spcAft>
              <a:defRPr/>
            </a:pPr>
            <a:r>
              <a:rPr lang="fr-FR" sz="1400">
                <a:solidFill>
                  <a:srgbClr val="374C62"/>
                </a:solidFill>
                <a:cs typeface="Arial"/>
              </a:rPr>
              <a:t>Pour les structures concernées par le déploiement de l’interopérabilité entre </a:t>
            </a:r>
            <a:r>
              <a:rPr lang="fr-FR" sz="1400" err="1">
                <a:solidFill>
                  <a:srgbClr val="374C62"/>
                </a:solidFill>
                <a:cs typeface="Arial"/>
              </a:rPr>
              <a:t>ViaTrajectoire</a:t>
            </a:r>
            <a:r>
              <a:rPr lang="fr-FR" sz="1400">
                <a:solidFill>
                  <a:srgbClr val="374C62"/>
                </a:solidFill>
                <a:cs typeface="Arial"/>
              </a:rPr>
              <a:t> et le DUI, il est nécessaire de : </a:t>
            </a:r>
          </a:p>
          <a:p>
            <a:pPr algn="just" eaLnBrk="0" fontAlgn="base" hangingPunct="0">
              <a:spcBef>
                <a:spcPct val="30000"/>
              </a:spcBef>
              <a:spcAft>
                <a:spcPct val="0"/>
              </a:spcAft>
              <a:defRPr/>
            </a:pPr>
            <a:endParaRPr lang="fr-FR" sz="1400" b="1">
              <a:solidFill>
                <a:srgbClr val="374C62"/>
              </a:solidFill>
              <a:cs typeface="Arial"/>
            </a:endParaRPr>
          </a:p>
          <a:p>
            <a:pPr marL="285750" indent="-285750" algn="just" eaLnBrk="0" fontAlgn="base" hangingPunct="0">
              <a:spcBef>
                <a:spcPct val="30000"/>
              </a:spcBef>
              <a:spcAft>
                <a:spcPct val="0"/>
              </a:spcAft>
              <a:buFont typeface="Arial" panose="020B0604020202020204" pitchFamily="34" charset="0"/>
              <a:buChar char="•"/>
              <a:defRPr/>
            </a:pPr>
            <a:r>
              <a:rPr lang="fr-FR" sz="1400" b="1">
                <a:solidFill>
                  <a:srgbClr val="374C62"/>
                </a:solidFill>
                <a:cs typeface="Arial"/>
              </a:rPr>
              <a:t>Mettre à jour </a:t>
            </a:r>
            <a:r>
              <a:rPr lang="fr-FR" sz="1400" b="1" err="1">
                <a:solidFill>
                  <a:srgbClr val="374C62"/>
                </a:solidFill>
                <a:cs typeface="Arial"/>
              </a:rPr>
              <a:t>ViaTrajectoire</a:t>
            </a:r>
            <a:r>
              <a:rPr lang="fr-FR" sz="1400" b="1">
                <a:solidFill>
                  <a:srgbClr val="374C62"/>
                </a:solidFill>
                <a:cs typeface="Arial"/>
              </a:rPr>
              <a:t> en amont du raccordement. </a:t>
            </a:r>
            <a:r>
              <a:rPr lang="fr-FR" sz="1400">
                <a:solidFill>
                  <a:srgbClr val="374C62"/>
                </a:solidFill>
                <a:cs typeface="Arial"/>
              </a:rPr>
              <a:t>Cette mise à jour doit permettre : </a:t>
            </a:r>
          </a:p>
          <a:p>
            <a:pPr marL="628650" lvl="1" indent="-1714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de nettoyer le tableau de bord des éventuels doublons de notifications</a:t>
            </a:r>
          </a:p>
          <a:p>
            <a:pPr marL="628650" lvl="1" indent="-1714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de procéder au renouvellement des notifications arrivées à échéance</a:t>
            </a:r>
          </a:p>
          <a:p>
            <a:pPr marL="628650" lvl="1" indent="-1714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de vérifier que les listes d'attente et d'usagers entrés sont à jour, en récupérant les notifications des usagers le cas échéant.</a:t>
            </a:r>
          </a:p>
          <a:p>
            <a:pPr marL="628650" lvl="1" indent="-171450" algn="just" eaLnBrk="0" fontAlgn="base" hangingPunct="0">
              <a:spcBef>
                <a:spcPct val="30000"/>
              </a:spcBef>
              <a:spcAft>
                <a:spcPct val="0"/>
              </a:spcAft>
              <a:buFont typeface="Arial" panose="020B0604020202020204" pitchFamily="34" charset="0"/>
              <a:buChar char="•"/>
              <a:defRPr/>
            </a:pPr>
            <a:endParaRPr lang="fr-FR" sz="1400">
              <a:solidFill>
                <a:srgbClr val="374C62"/>
              </a:solidFill>
              <a:cs typeface="Arial"/>
            </a:endParaRPr>
          </a:p>
          <a:p>
            <a:pPr marL="171450" indent="-1714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S’assurer que la structure dispose d’un certificat IGC Santé établi sur </a:t>
            </a:r>
            <a:r>
              <a:rPr lang="fr-FR" sz="1400" b="1">
                <a:solidFill>
                  <a:srgbClr val="374C62"/>
                </a:solidFill>
                <a:cs typeface="Arial"/>
              </a:rPr>
              <a:t>le FINESS EJ </a:t>
            </a:r>
            <a:r>
              <a:rPr lang="fr-FR" sz="1400">
                <a:solidFill>
                  <a:srgbClr val="374C62"/>
                </a:solidFill>
                <a:cs typeface="Arial"/>
              </a:rPr>
              <a:t>(cf. diapo 36) </a:t>
            </a:r>
          </a:p>
          <a:p>
            <a:pPr marL="171450" indent="-171450" algn="just" eaLnBrk="0" fontAlgn="base" hangingPunct="0">
              <a:spcBef>
                <a:spcPct val="30000"/>
              </a:spcBef>
              <a:spcAft>
                <a:spcPct val="0"/>
              </a:spcAft>
              <a:buFont typeface="Arial" panose="020B0604020202020204" pitchFamily="34" charset="0"/>
              <a:buChar char="•"/>
              <a:defRPr/>
            </a:pPr>
            <a:endParaRPr lang="fr-FR" sz="1400">
              <a:solidFill>
                <a:srgbClr val="374C62"/>
              </a:solidFill>
              <a:cs typeface="Arial"/>
            </a:endParaRPr>
          </a:p>
          <a:p>
            <a:pPr marL="171450" indent="-171450" algn="just" eaLnBrk="0" fontAlgn="base" hangingPunct="0">
              <a:spcBef>
                <a:spcPct val="30000"/>
              </a:spcBef>
              <a:spcAft>
                <a:spcPct val="0"/>
              </a:spcAft>
              <a:buFont typeface="Arial" panose="020B0604020202020204" pitchFamily="34" charset="0"/>
              <a:buChar char="•"/>
              <a:defRPr/>
            </a:pPr>
            <a:r>
              <a:rPr lang="fr-FR" sz="1400">
                <a:solidFill>
                  <a:srgbClr val="374C62"/>
                </a:solidFill>
                <a:cs typeface="Arial"/>
              </a:rPr>
              <a:t>S’assurer que </a:t>
            </a:r>
            <a:r>
              <a:rPr lang="fr-FR" sz="1400" b="1">
                <a:solidFill>
                  <a:srgbClr val="374C62"/>
                </a:solidFill>
                <a:cs typeface="Arial"/>
              </a:rPr>
              <a:t>les informations de la structure </a:t>
            </a:r>
            <a:r>
              <a:rPr lang="fr-FR" sz="1400">
                <a:solidFill>
                  <a:srgbClr val="374C62"/>
                </a:solidFill>
                <a:cs typeface="Arial"/>
              </a:rPr>
              <a:t>sont</a:t>
            </a:r>
            <a:r>
              <a:rPr lang="fr-FR" sz="1400" b="1">
                <a:solidFill>
                  <a:srgbClr val="374C62"/>
                </a:solidFill>
                <a:cs typeface="Arial"/>
              </a:rPr>
              <a:t> bien à jour dans FINESS </a:t>
            </a:r>
            <a:r>
              <a:rPr lang="fr-FR" sz="1400">
                <a:solidFill>
                  <a:srgbClr val="374C62"/>
                </a:solidFill>
                <a:cs typeface="Arial"/>
              </a:rPr>
              <a:t>(vérifier que tous les FINESS EG sont bien rattachés au bon FINESS EJ dans FINESS) et </a:t>
            </a:r>
            <a:r>
              <a:rPr lang="fr-FR" sz="1400" b="1">
                <a:solidFill>
                  <a:srgbClr val="374C62"/>
                </a:solidFill>
                <a:cs typeface="Arial"/>
              </a:rPr>
              <a:t>dans ROR </a:t>
            </a:r>
            <a:r>
              <a:rPr lang="fr-FR" sz="1400">
                <a:solidFill>
                  <a:srgbClr val="374C62"/>
                </a:solidFill>
                <a:cs typeface="Arial"/>
              </a:rPr>
              <a:t>(unités correctement décrites et adaptées à l’organisation de la structure)</a:t>
            </a:r>
          </a:p>
          <a:p>
            <a:pPr marL="171450" indent="-171450" algn="just" eaLnBrk="0" fontAlgn="base" hangingPunct="0">
              <a:spcBef>
                <a:spcPct val="30000"/>
              </a:spcBef>
              <a:spcAft>
                <a:spcPct val="0"/>
              </a:spcAft>
              <a:buFont typeface="Arial" panose="020B0604020202020204" pitchFamily="34" charset="0"/>
              <a:buChar char="•"/>
              <a:defRPr/>
            </a:pPr>
            <a:endParaRPr lang="fr-FR" sz="1400">
              <a:solidFill>
                <a:srgbClr val="374C62"/>
              </a:solidFill>
              <a:cs typeface="Arial"/>
            </a:endParaRPr>
          </a:p>
          <a:p>
            <a:pPr marL="171450" indent="-171450" algn="just" eaLnBrk="0" fontAlgn="base" hangingPunct="0">
              <a:spcBef>
                <a:spcPct val="30000"/>
              </a:spcBef>
              <a:spcAft>
                <a:spcPct val="0"/>
              </a:spcAft>
              <a:buFont typeface="Arial" panose="020B0604020202020204" pitchFamily="34" charset="0"/>
              <a:buChar char="•"/>
              <a:defRPr/>
            </a:pPr>
            <a:r>
              <a:rPr lang="fr-FR" sz="1400" b="1">
                <a:solidFill>
                  <a:srgbClr val="374C62"/>
                </a:solidFill>
                <a:cs typeface="Arial"/>
              </a:rPr>
              <a:t>Identifier le référent </a:t>
            </a:r>
            <a:r>
              <a:rPr lang="fr-FR" sz="1400" b="1" err="1">
                <a:solidFill>
                  <a:srgbClr val="374C62"/>
                </a:solidFill>
                <a:cs typeface="Arial"/>
              </a:rPr>
              <a:t>ViaTrajectoire</a:t>
            </a:r>
            <a:r>
              <a:rPr lang="fr-FR" sz="1400" b="1">
                <a:solidFill>
                  <a:srgbClr val="374C62"/>
                </a:solidFill>
                <a:cs typeface="Arial"/>
              </a:rPr>
              <a:t> au sein de la structure</a:t>
            </a:r>
            <a:r>
              <a:rPr lang="fr-FR" sz="1400">
                <a:solidFill>
                  <a:srgbClr val="374C62"/>
                </a:solidFill>
                <a:cs typeface="Arial"/>
              </a:rPr>
              <a:t>. Le référent Via Trajectoire a la possibilité de lire les données des unités ROR dans </a:t>
            </a:r>
            <a:r>
              <a:rPr lang="fr-FR" sz="1400" err="1">
                <a:solidFill>
                  <a:srgbClr val="374C62"/>
                </a:solidFill>
                <a:cs typeface="Arial"/>
              </a:rPr>
              <a:t>ViaTrajectoire</a:t>
            </a:r>
            <a:r>
              <a:rPr lang="fr-FR" sz="1400">
                <a:solidFill>
                  <a:srgbClr val="374C62"/>
                </a:solidFill>
                <a:cs typeface="Arial"/>
              </a:rPr>
              <a:t>. C’est également lui qui devra activer le mode permanent / le mode initial de l’interopérabilité. </a:t>
            </a:r>
          </a:p>
        </p:txBody>
      </p:sp>
      <p:grpSp>
        <p:nvGrpSpPr>
          <p:cNvPr id="44" name="Groupe 43">
            <a:extLst>
              <a:ext uri="{FF2B5EF4-FFF2-40B4-BE49-F238E27FC236}">
                <a16:creationId xmlns:a16="http://schemas.microsoft.com/office/drawing/2014/main" id="{14DB7748-E094-CBBA-1558-6BB8DEA2AA6F}"/>
              </a:ext>
            </a:extLst>
          </p:cNvPr>
          <p:cNvGrpSpPr/>
          <p:nvPr/>
        </p:nvGrpSpPr>
        <p:grpSpPr>
          <a:xfrm>
            <a:off x="229104" y="1549058"/>
            <a:ext cx="400050" cy="295274"/>
            <a:chOff x="2105025" y="3695737"/>
            <a:chExt cx="400050" cy="295274"/>
          </a:xfrm>
        </p:grpSpPr>
        <p:sp>
          <p:nvSpPr>
            <p:cNvPr id="45" name="Losange 44">
              <a:extLst>
                <a:ext uri="{FF2B5EF4-FFF2-40B4-BE49-F238E27FC236}">
                  <a16:creationId xmlns:a16="http://schemas.microsoft.com/office/drawing/2014/main" id="{3A429684-A162-92A2-3A96-CE7026F22B50}"/>
                </a:ext>
              </a:extLst>
            </p:cNvPr>
            <p:cNvSpPr/>
            <p:nvPr/>
          </p:nvSpPr>
          <p:spPr>
            <a:xfrm>
              <a:off x="2181225" y="3695737"/>
              <a:ext cx="323850" cy="295274"/>
            </a:xfrm>
            <a:prstGeom prst="diamond">
              <a:avLst/>
            </a:prstGeom>
            <a:solidFill>
              <a:srgbClr val="27ACAA"/>
            </a:solidFill>
            <a:ln w="2540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46" name="Losange 45">
              <a:extLst>
                <a:ext uri="{FF2B5EF4-FFF2-40B4-BE49-F238E27FC236}">
                  <a16:creationId xmlns:a16="http://schemas.microsoft.com/office/drawing/2014/main" id="{47E55AF1-A92C-7199-70F2-D71D22A925EE}"/>
                </a:ext>
              </a:extLst>
            </p:cNvPr>
            <p:cNvSpPr/>
            <p:nvPr/>
          </p:nvSpPr>
          <p:spPr>
            <a:xfrm>
              <a:off x="2105025" y="3695737"/>
              <a:ext cx="323850" cy="295274"/>
            </a:xfrm>
            <a:prstGeom prst="diamond">
              <a:avLst/>
            </a:prstGeom>
            <a:noFill/>
            <a:ln w="6350" cap="flat" cmpd="sng" algn="ctr">
              <a:solidFill>
                <a:srgbClr val="27ACA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grpSp>
      <p:pic>
        <p:nvPicPr>
          <p:cNvPr id="10" name="Picture 2" descr="sélectionner ">
            <a:extLst>
              <a:ext uri="{FF2B5EF4-FFF2-40B4-BE49-F238E27FC236}">
                <a16:creationId xmlns:a16="http://schemas.microsoft.com/office/drawing/2014/main" id="{56D95302-E627-30B6-4ACE-9B56DE174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415" y="5791929"/>
            <a:ext cx="490888" cy="49088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hlinkClick r:id="rId5"/>
            <a:extLst>
              <a:ext uri="{FF2B5EF4-FFF2-40B4-BE49-F238E27FC236}">
                <a16:creationId xmlns:a16="http://schemas.microsoft.com/office/drawing/2014/main" id="{96D51CE4-5FDA-ADF7-C5FF-43DFAD8D453F}"/>
              </a:ext>
            </a:extLst>
          </p:cNvPr>
          <p:cNvSpPr txBox="1"/>
          <p:nvPr/>
        </p:nvSpPr>
        <p:spPr>
          <a:xfrm>
            <a:off x="9561731" y="5666388"/>
            <a:ext cx="2351595" cy="616429"/>
          </a:xfrm>
          <a:prstGeom prst="rect">
            <a:avLst/>
          </a:prstGeom>
          <a:noFill/>
          <a:ln w="6350">
            <a:noFill/>
            <a:miter lim="800000"/>
          </a:ln>
        </p:spPr>
        <p:txBody>
          <a:bodyPr vert="horz" wrap="square" lIns="108000" tIns="0" rIns="108000" bIns="0" rtlCol="0" anchor="ctr">
            <a:noAutofit/>
          </a:bodyPr>
          <a:lstStyle/>
          <a:p>
            <a:pPr lvl="0" eaLnBrk="0" fontAlgn="base" hangingPunct="0">
              <a:spcBef>
                <a:spcPct val="30000"/>
              </a:spcBef>
              <a:spcAft>
                <a:spcPct val="0"/>
              </a:spcAft>
              <a:defRPr/>
            </a:pPr>
            <a:r>
              <a:rPr lang="fr-FR" sz="1050" kern="0">
                <a:solidFill>
                  <a:srgbClr val="000000"/>
                </a:solidFill>
                <a:hlinkClick r:id="rId6"/>
              </a:rPr>
              <a:t>https://esante.gouv.fr/ViaTrajectoire</a:t>
            </a:r>
            <a:r>
              <a:rPr lang="fr-FR" sz="1050" kern="0">
                <a:solidFill>
                  <a:srgbClr val="000000"/>
                </a:solidFill>
              </a:rPr>
              <a:t> </a:t>
            </a:r>
            <a:endParaRPr kumimoji="0" lang="fr-FR" sz="1050" b="1" i="1" u="none" strike="noStrike" kern="0" cap="none" spc="0" normalizeH="0" baseline="0" noProof="0">
              <a:ln>
                <a:noFill/>
              </a:ln>
              <a:solidFill>
                <a:srgbClr val="374C62"/>
              </a:solidFill>
              <a:effectLst/>
              <a:uLnTx/>
              <a:uFillTx/>
              <a:cs typeface="Arial"/>
            </a:endParaRPr>
          </a:p>
        </p:txBody>
      </p:sp>
      <p:pic>
        <p:nvPicPr>
          <p:cNvPr id="2" name="Image 1">
            <a:extLst>
              <a:ext uri="{FF2B5EF4-FFF2-40B4-BE49-F238E27FC236}">
                <a16:creationId xmlns:a16="http://schemas.microsoft.com/office/drawing/2014/main" id="{F1C247BC-C92D-9611-6F54-2EA22B8D6405}"/>
              </a:ext>
            </a:extLst>
          </p:cNvPr>
          <p:cNvPicPr>
            <a:picLocks noChangeAspect="1"/>
          </p:cNvPicPr>
          <p:nvPr/>
        </p:nvPicPr>
        <p:blipFill>
          <a:blip r:embed="rId7"/>
          <a:srcRect t="1178" b="-4951"/>
          <a:stretch>
            <a:fillRect/>
          </a:stretch>
        </p:blipFill>
        <p:spPr>
          <a:xfrm>
            <a:off x="10250081" y="205118"/>
            <a:ext cx="849328" cy="963663"/>
          </a:xfrm>
          <a:prstGeom prst="rect">
            <a:avLst/>
          </a:prstGeom>
        </p:spPr>
      </p:pic>
      <p:pic>
        <p:nvPicPr>
          <p:cNvPr id="4" name="Picture 3">
            <a:extLst>
              <a:ext uri="{FF2B5EF4-FFF2-40B4-BE49-F238E27FC236}">
                <a16:creationId xmlns:a16="http://schemas.microsoft.com/office/drawing/2014/main" id="{EE7219EB-544B-E58A-C8FC-E2CF8ABF9D32}"/>
              </a:ext>
            </a:extLst>
          </p:cNvPr>
          <p:cNvPicPr>
            <a:picLocks noChangeAspect="1"/>
          </p:cNvPicPr>
          <p:nvPr/>
        </p:nvPicPr>
        <p:blipFill>
          <a:blip r:embed="rId8"/>
          <a:stretch>
            <a:fillRect/>
          </a:stretch>
        </p:blipFill>
        <p:spPr>
          <a:xfrm>
            <a:off x="7874086" y="5609558"/>
            <a:ext cx="1002271" cy="1002271"/>
          </a:xfrm>
          <a:prstGeom prst="rect">
            <a:avLst/>
          </a:prstGeom>
        </p:spPr>
      </p:pic>
      <p:pic>
        <p:nvPicPr>
          <p:cNvPr id="7" name="Image 6">
            <a:extLst>
              <a:ext uri="{FF2B5EF4-FFF2-40B4-BE49-F238E27FC236}">
                <a16:creationId xmlns:a16="http://schemas.microsoft.com/office/drawing/2014/main" id="{9A68D2A3-3EB6-891F-205C-F552C3A8D36E}"/>
              </a:ext>
            </a:extLst>
          </p:cNvPr>
          <p:cNvPicPr>
            <a:picLocks noChangeAspect="1"/>
          </p:cNvPicPr>
          <p:nvPr/>
        </p:nvPicPr>
        <p:blipFill>
          <a:blip r:embed="rId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321719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0D180-6FC5-8FE4-9C02-56B69C7C851F}"/>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45D5A56-7030-E99F-9637-FC657A322E54}"/>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B74A8BDA-603C-F15B-C997-734F78E72074}"/>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2" name="Title 1">
            <a:extLst>
              <a:ext uri="{FF2B5EF4-FFF2-40B4-BE49-F238E27FC236}">
                <a16:creationId xmlns:a16="http://schemas.microsoft.com/office/drawing/2014/main" id="{610DDE52-0A0B-622B-0086-DFA57E28994F}"/>
              </a:ext>
            </a:extLst>
          </p:cNvPr>
          <p:cNvSpPr txBox="1">
            <a:spLocks/>
          </p:cNvSpPr>
          <p:nvPr/>
        </p:nvSpPr>
        <p:spPr>
          <a:xfrm>
            <a:off x="429129" y="355614"/>
            <a:ext cx="9697339" cy="586427"/>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Ressources disponibles</a:t>
            </a:r>
          </a:p>
        </p:txBody>
      </p:sp>
      <p:grpSp>
        <p:nvGrpSpPr>
          <p:cNvPr id="3" name="Gruppieren 6158">
            <a:extLst>
              <a:ext uri="{FF2B5EF4-FFF2-40B4-BE49-F238E27FC236}">
                <a16:creationId xmlns:a16="http://schemas.microsoft.com/office/drawing/2014/main" id="{9AD718E7-2CCD-C766-591A-24FAA91FAFFF}"/>
              </a:ext>
            </a:extLst>
          </p:cNvPr>
          <p:cNvGrpSpPr>
            <a:grpSpLocks noChangeAspect="1"/>
          </p:cNvGrpSpPr>
          <p:nvPr/>
        </p:nvGrpSpPr>
        <p:grpSpPr>
          <a:xfrm>
            <a:off x="365799" y="4819804"/>
            <a:ext cx="560048" cy="515787"/>
            <a:chOff x="546179" y="1494886"/>
            <a:chExt cx="1506538" cy="1387476"/>
          </a:xfrm>
          <a:solidFill>
            <a:schemeClr val="tx1"/>
          </a:solidFill>
        </p:grpSpPr>
        <p:sp>
          <p:nvSpPr>
            <p:cNvPr id="4" name="Freeform 6">
              <a:extLst>
                <a:ext uri="{FF2B5EF4-FFF2-40B4-BE49-F238E27FC236}">
                  <a16:creationId xmlns:a16="http://schemas.microsoft.com/office/drawing/2014/main" id="{5D84D6CA-FF26-3167-50F8-6F72D39C93BD}"/>
                </a:ext>
              </a:extLst>
            </p:cNvPr>
            <p:cNvSpPr>
              <a:spLocks noEditPoints="1"/>
            </p:cNvSpPr>
            <p:nvPr/>
          </p:nvSpPr>
          <p:spPr bwMode="auto">
            <a:xfrm>
              <a:off x="1068466" y="2118774"/>
              <a:ext cx="460375" cy="460375"/>
            </a:xfrm>
            <a:custGeom>
              <a:avLst/>
              <a:gdLst>
                <a:gd name="T0" fmla="*/ 155 w 309"/>
                <a:gd name="T1" fmla="*/ 309 h 309"/>
                <a:gd name="T2" fmla="*/ 309 w 309"/>
                <a:gd name="T3" fmla="*/ 155 h 309"/>
                <a:gd name="T4" fmla="*/ 155 w 309"/>
                <a:gd name="T5" fmla="*/ 0 h 309"/>
                <a:gd name="T6" fmla="*/ 0 w 309"/>
                <a:gd name="T7" fmla="*/ 155 h 309"/>
                <a:gd name="T8" fmla="*/ 155 w 309"/>
                <a:gd name="T9" fmla="*/ 309 h 309"/>
                <a:gd name="T10" fmla="*/ 155 w 309"/>
                <a:gd name="T11" fmla="*/ 26 h 309"/>
                <a:gd name="T12" fmla="*/ 283 w 309"/>
                <a:gd name="T13" fmla="*/ 155 h 309"/>
                <a:gd name="T14" fmla="*/ 155 w 309"/>
                <a:gd name="T15" fmla="*/ 283 h 309"/>
                <a:gd name="T16" fmla="*/ 27 w 309"/>
                <a:gd name="T17" fmla="*/ 155 h 309"/>
                <a:gd name="T18" fmla="*/ 155 w 309"/>
                <a:gd name="T19" fmla="*/ 2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309">
                  <a:moveTo>
                    <a:pt x="155" y="309"/>
                  </a:moveTo>
                  <a:cubicBezTo>
                    <a:pt x="240" y="309"/>
                    <a:pt x="309" y="240"/>
                    <a:pt x="309" y="155"/>
                  </a:cubicBezTo>
                  <a:cubicBezTo>
                    <a:pt x="309" y="70"/>
                    <a:pt x="240" y="0"/>
                    <a:pt x="155" y="0"/>
                  </a:cubicBezTo>
                  <a:cubicBezTo>
                    <a:pt x="70" y="0"/>
                    <a:pt x="0" y="70"/>
                    <a:pt x="0" y="155"/>
                  </a:cubicBezTo>
                  <a:cubicBezTo>
                    <a:pt x="0" y="240"/>
                    <a:pt x="70" y="309"/>
                    <a:pt x="155" y="309"/>
                  </a:cubicBezTo>
                  <a:close/>
                  <a:moveTo>
                    <a:pt x="155" y="26"/>
                  </a:moveTo>
                  <a:cubicBezTo>
                    <a:pt x="225" y="26"/>
                    <a:pt x="283" y="84"/>
                    <a:pt x="283" y="155"/>
                  </a:cubicBezTo>
                  <a:cubicBezTo>
                    <a:pt x="283" y="225"/>
                    <a:pt x="225" y="283"/>
                    <a:pt x="155" y="283"/>
                  </a:cubicBezTo>
                  <a:cubicBezTo>
                    <a:pt x="84" y="283"/>
                    <a:pt x="27" y="225"/>
                    <a:pt x="27" y="155"/>
                  </a:cubicBezTo>
                  <a:cubicBezTo>
                    <a:pt x="27" y="84"/>
                    <a:pt x="84" y="26"/>
                    <a:pt x="155"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7">
              <a:extLst>
                <a:ext uri="{FF2B5EF4-FFF2-40B4-BE49-F238E27FC236}">
                  <a16:creationId xmlns:a16="http://schemas.microsoft.com/office/drawing/2014/main" id="{6FF97FF6-D0BC-1890-ABC8-3F6065F763CC}"/>
                </a:ext>
              </a:extLst>
            </p:cNvPr>
            <p:cNvSpPr>
              <a:spLocks noEditPoints="1"/>
            </p:cNvSpPr>
            <p:nvPr/>
          </p:nvSpPr>
          <p:spPr bwMode="auto">
            <a:xfrm>
              <a:off x="1222454" y="2272761"/>
              <a:ext cx="155575" cy="155575"/>
            </a:xfrm>
            <a:custGeom>
              <a:avLst/>
              <a:gdLst>
                <a:gd name="T0" fmla="*/ 52 w 104"/>
                <a:gd name="T1" fmla="*/ 104 h 104"/>
                <a:gd name="T2" fmla="*/ 104 w 104"/>
                <a:gd name="T3" fmla="*/ 52 h 104"/>
                <a:gd name="T4" fmla="*/ 52 w 104"/>
                <a:gd name="T5" fmla="*/ 0 h 104"/>
                <a:gd name="T6" fmla="*/ 0 w 104"/>
                <a:gd name="T7" fmla="*/ 52 h 104"/>
                <a:gd name="T8" fmla="*/ 52 w 104"/>
                <a:gd name="T9" fmla="*/ 104 h 104"/>
                <a:gd name="T10" fmla="*/ 52 w 104"/>
                <a:gd name="T11" fmla="*/ 22 h 104"/>
                <a:gd name="T12" fmla="*/ 81 w 104"/>
                <a:gd name="T13" fmla="*/ 52 h 104"/>
                <a:gd name="T14" fmla="*/ 52 w 104"/>
                <a:gd name="T15" fmla="*/ 81 h 104"/>
                <a:gd name="T16" fmla="*/ 22 w 104"/>
                <a:gd name="T17" fmla="*/ 52 h 104"/>
                <a:gd name="T18" fmla="*/ 52 w 104"/>
                <a:gd name="T19"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104"/>
                  </a:moveTo>
                  <a:cubicBezTo>
                    <a:pt x="80" y="104"/>
                    <a:pt x="104" y="80"/>
                    <a:pt x="104" y="52"/>
                  </a:cubicBezTo>
                  <a:cubicBezTo>
                    <a:pt x="104" y="23"/>
                    <a:pt x="80" y="0"/>
                    <a:pt x="52" y="0"/>
                  </a:cubicBezTo>
                  <a:cubicBezTo>
                    <a:pt x="23" y="0"/>
                    <a:pt x="0" y="23"/>
                    <a:pt x="0" y="52"/>
                  </a:cubicBezTo>
                  <a:cubicBezTo>
                    <a:pt x="0" y="80"/>
                    <a:pt x="23" y="104"/>
                    <a:pt x="52" y="104"/>
                  </a:cubicBezTo>
                  <a:close/>
                  <a:moveTo>
                    <a:pt x="52" y="22"/>
                  </a:moveTo>
                  <a:cubicBezTo>
                    <a:pt x="68" y="22"/>
                    <a:pt x="81" y="35"/>
                    <a:pt x="81" y="52"/>
                  </a:cubicBezTo>
                  <a:cubicBezTo>
                    <a:pt x="81" y="68"/>
                    <a:pt x="68" y="81"/>
                    <a:pt x="52" y="81"/>
                  </a:cubicBezTo>
                  <a:cubicBezTo>
                    <a:pt x="35" y="81"/>
                    <a:pt x="22" y="68"/>
                    <a:pt x="22" y="52"/>
                  </a:cubicBezTo>
                  <a:cubicBezTo>
                    <a:pt x="22" y="35"/>
                    <a:pt x="35" y="22"/>
                    <a:pt x="5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0" name="Freeform 8">
              <a:extLst>
                <a:ext uri="{FF2B5EF4-FFF2-40B4-BE49-F238E27FC236}">
                  <a16:creationId xmlns:a16="http://schemas.microsoft.com/office/drawing/2014/main" id="{24DC0403-4680-5782-FD63-9348BBE07F23}"/>
                </a:ext>
              </a:extLst>
            </p:cNvPr>
            <p:cNvSpPr>
              <a:spLocks/>
            </p:cNvSpPr>
            <p:nvPr/>
          </p:nvSpPr>
          <p:spPr bwMode="auto">
            <a:xfrm>
              <a:off x="1020841" y="1761586"/>
              <a:ext cx="46038" cy="41275"/>
            </a:xfrm>
            <a:custGeom>
              <a:avLst/>
              <a:gdLst>
                <a:gd name="T0" fmla="*/ 27 w 30"/>
                <a:gd name="T1" fmla="*/ 10 h 28"/>
                <a:gd name="T2" fmla="*/ 27 w 30"/>
                <a:gd name="T3" fmla="*/ 9 h 28"/>
                <a:gd name="T4" fmla="*/ 10 w 30"/>
                <a:gd name="T5" fmla="*/ 3 h 28"/>
                <a:gd name="T6" fmla="*/ 4 w 30"/>
                <a:gd name="T7" fmla="*/ 21 h 28"/>
                <a:gd name="T8" fmla="*/ 15 w 30"/>
                <a:gd name="T9" fmla="*/ 28 h 28"/>
                <a:gd name="T10" fmla="*/ 21 w 30"/>
                <a:gd name="T11" fmla="*/ 27 h 28"/>
                <a:gd name="T12" fmla="*/ 27 w 30"/>
                <a:gd name="T13" fmla="*/ 10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27" y="10"/>
                  </a:moveTo>
                  <a:cubicBezTo>
                    <a:pt x="27" y="9"/>
                    <a:pt x="27" y="9"/>
                    <a:pt x="27" y="9"/>
                  </a:cubicBezTo>
                  <a:cubicBezTo>
                    <a:pt x="24" y="3"/>
                    <a:pt x="16" y="0"/>
                    <a:pt x="10" y="3"/>
                  </a:cubicBezTo>
                  <a:cubicBezTo>
                    <a:pt x="3" y="6"/>
                    <a:pt x="0" y="14"/>
                    <a:pt x="4" y="21"/>
                  </a:cubicBezTo>
                  <a:cubicBezTo>
                    <a:pt x="6" y="26"/>
                    <a:pt x="10" y="28"/>
                    <a:pt x="15" y="28"/>
                  </a:cubicBezTo>
                  <a:cubicBezTo>
                    <a:pt x="17" y="28"/>
                    <a:pt x="19" y="28"/>
                    <a:pt x="21" y="27"/>
                  </a:cubicBezTo>
                  <a:cubicBezTo>
                    <a:pt x="27" y="24"/>
                    <a:pt x="30" y="16"/>
                    <a:pt x="2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1" name="Freeform 9">
              <a:extLst>
                <a:ext uri="{FF2B5EF4-FFF2-40B4-BE49-F238E27FC236}">
                  <a16:creationId xmlns:a16="http://schemas.microsoft.com/office/drawing/2014/main" id="{A29744FD-CB56-52B1-8279-03F5564ED579}"/>
                </a:ext>
              </a:extLst>
            </p:cNvPr>
            <p:cNvSpPr>
              <a:spLocks/>
            </p:cNvSpPr>
            <p:nvPr/>
          </p:nvSpPr>
          <p:spPr bwMode="auto">
            <a:xfrm>
              <a:off x="1109741" y="1945736"/>
              <a:ext cx="44450" cy="44450"/>
            </a:xfrm>
            <a:custGeom>
              <a:avLst/>
              <a:gdLst>
                <a:gd name="T0" fmla="*/ 3 w 30"/>
                <a:gd name="T1" fmla="*/ 21 h 29"/>
                <a:gd name="T2" fmla="*/ 4 w 30"/>
                <a:gd name="T3" fmla="*/ 22 h 29"/>
                <a:gd name="T4" fmla="*/ 15 w 30"/>
                <a:gd name="T5" fmla="*/ 29 h 29"/>
                <a:gd name="T6" fmla="*/ 21 w 30"/>
                <a:gd name="T7" fmla="*/ 28 h 29"/>
                <a:gd name="T8" fmla="*/ 27 w 30"/>
                <a:gd name="T9" fmla="*/ 10 h 29"/>
                <a:gd name="T10" fmla="*/ 27 w 30"/>
                <a:gd name="T11" fmla="*/ 9 h 29"/>
                <a:gd name="T12" fmla="*/ 9 w 30"/>
                <a:gd name="T13" fmla="*/ 3 h 29"/>
                <a:gd name="T14" fmla="*/ 3 w 30"/>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21"/>
                  </a:moveTo>
                  <a:cubicBezTo>
                    <a:pt x="4" y="22"/>
                    <a:pt x="4" y="22"/>
                    <a:pt x="4" y="22"/>
                  </a:cubicBezTo>
                  <a:cubicBezTo>
                    <a:pt x="6" y="26"/>
                    <a:pt x="11" y="29"/>
                    <a:pt x="15" y="29"/>
                  </a:cubicBezTo>
                  <a:cubicBezTo>
                    <a:pt x="17" y="29"/>
                    <a:pt x="19" y="29"/>
                    <a:pt x="21" y="28"/>
                  </a:cubicBezTo>
                  <a:cubicBezTo>
                    <a:pt x="27" y="25"/>
                    <a:pt x="30" y="17"/>
                    <a:pt x="27" y="10"/>
                  </a:cubicBezTo>
                  <a:cubicBezTo>
                    <a:pt x="27" y="9"/>
                    <a:pt x="27" y="9"/>
                    <a:pt x="27" y="9"/>
                  </a:cubicBezTo>
                  <a:cubicBezTo>
                    <a:pt x="24" y="3"/>
                    <a:pt x="16" y="0"/>
                    <a:pt x="9" y="3"/>
                  </a:cubicBezTo>
                  <a:cubicBezTo>
                    <a:pt x="3" y="6"/>
                    <a:pt x="0" y="14"/>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10">
              <a:extLst>
                <a:ext uri="{FF2B5EF4-FFF2-40B4-BE49-F238E27FC236}">
                  <a16:creationId xmlns:a16="http://schemas.microsoft.com/office/drawing/2014/main" id="{29FFE559-AC7B-DCE8-D982-C0758B34D0B0}"/>
                </a:ext>
              </a:extLst>
            </p:cNvPr>
            <p:cNvSpPr>
              <a:spLocks/>
            </p:cNvSpPr>
            <p:nvPr/>
          </p:nvSpPr>
          <p:spPr bwMode="auto">
            <a:xfrm>
              <a:off x="1079579" y="1885411"/>
              <a:ext cx="46038" cy="41275"/>
            </a:xfrm>
            <a:custGeom>
              <a:avLst/>
              <a:gdLst>
                <a:gd name="T0" fmla="*/ 3 w 31"/>
                <a:gd name="T1" fmla="*/ 20 h 28"/>
                <a:gd name="T2" fmla="*/ 4 w 31"/>
                <a:gd name="T3" fmla="*/ 21 h 28"/>
                <a:gd name="T4" fmla="*/ 16 w 31"/>
                <a:gd name="T5" fmla="*/ 28 h 28"/>
                <a:gd name="T6" fmla="*/ 21 w 31"/>
                <a:gd name="T7" fmla="*/ 27 h 28"/>
                <a:gd name="T8" fmla="*/ 27 w 31"/>
                <a:gd name="T9" fmla="*/ 10 h 28"/>
                <a:gd name="T10" fmla="*/ 27 w 31"/>
                <a:gd name="T11" fmla="*/ 9 h 28"/>
                <a:gd name="T12" fmla="*/ 10 w 31"/>
                <a:gd name="T13" fmla="*/ 3 h 28"/>
                <a:gd name="T14" fmla="*/ 3 w 31"/>
                <a:gd name="T15" fmla="*/ 2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 y="20"/>
                  </a:moveTo>
                  <a:cubicBezTo>
                    <a:pt x="4" y="21"/>
                    <a:pt x="4" y="21"/>
                    <a:pt x="4" y="21"/>
                  </a:cubicBezTo>
                  <a:cubicBezTo>
                    <a:pt x="6" y="26"/>
                    <a:pt x="11" y="28"/>
                    <a:pt x="16" y="28"/>
                  </a:cubicBezTo>
                  <a:cubicBezTo>
                    <a:pt x="18" y="28"/>
                    <a:pt x="20" y="28"/>
                    <a:pt x="21" y="27"/>
                  </a:cubicBezTo>
                  <a:cubicBezTo>
                    <a:pt x="28" y="24"/>
                    <a:pt x="31" y="16"/>
                    <a:pt x="27" y="10"/>
                  </a:cubicBezTo>
                  <a:cubicBezTo>
                    <a:pt x="27" y="9"/>
                    <a:pt x="27" y="9"/>
                    <a:pt x="27" y="9"/>
                  </a:cubicBezTo>
                  <a:cubicBezTo>
                    <a:pt x="24" y="2"/>
                    <a:pt x="16" y="0"/>
                    <a:pt x="10" y="3"/>
                  </a:cubicBezTo>
                  <a:cubicBezTo>
                    <a:pt x="3" y="6"/>
                    <a:pt x="0" y="14"/>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11">
              <a:extLst>
                <a:ext uri="{FF2B5EF4-FFF2-40B4-BE49-F238E27FC236}">
                  <a16:creationId xmlns:a16="http://schemas.microsoft.com/office/drawing/2014/main" id="{C65FDDD0-2A5F-C4F5-13D3-3374EAD563BF}"/>
                </a:ext>
              </a:extLst>
            </p:cNvPr>
            <p:cNvSpPr>
              <a:spLocks/>
            </p:cNvSpPr>
            <p:nvPr/>
          </p:nvSpPr>
          <p:spPr bwMode="auto">
            <a:xfrm>
              <a:off x="1139904" y="2009236"/>
              <a:ext cx="44450" cy="42863"/>
            </a:xfrm>
            <a:custGeom>
              <a:avLst/>
              <a:gdLst>
                <a:gd name="T0" fmla="*/ 26 w 30"/>
                <a:gd name="T1" fmla="*/ 9 h 29"/>
                <a:gd name="T2" fmla="*/ 9 w 30"/>
                <a:gd name="T3" fmla="*/ 3 h 29"/>
                <a:gd name="T4" fmla="*/ 3 w 30"/>
                <a:gd name="T5" fmla="*/ 20 h 29"/>
                <a:gd name="T6" fmla="*/ 3 w 30"/>
                <a:gd name="T7" fmla="*/ 21 h 29"/>
                <a:gd name="T8" fmla="*/ 15 w 30"/>
                <a:gd name="T9" fmla="*/ 29 h 29"/>
                <a:gd name="T10" fmla="*/ 21 w 30"/>
                <a:gd name="T11" fmla="*/ 27 h 29"/>
                <a:gd name="T12" fmla="*/ 27 w 30"/>
                <a:gd name="T13" fmla="*/ 10 h 29"/>
                <a:gd name="T14" fmla="*/ 26 w 30"/>
                <a:gd name="T15" fmla="*/ 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6" y="9"/>
                  </a:moveTo>
                  <a:cubicBezTo>
                    <a:pt x="23" y="3"/>
                    <a:pt x="16" y="0"/>
                    <a:pt x="9" y="3"/>
                  </a:cubicBezTo>
                  <a:cubicBezTo>
                    <a:pt x="3" y="6"/>
                    <a:pt x="0" y="14"/>
                    <a:pt x="3" y="20"/>
                  </a:cubicBezTo>
                  <a:cubicBezTo>
                    <a:pt x="3" y="21"/>
                    <a:pt x="3" y="21"/>
                    <a:pt x="3" y="21"/>
                  </a:cubicBezTo>
                  <a:cubicBezTo>
                    <a:pt x="6" y="26"/>
                    <a:pt x="10" y="29"/>
                    <a:pt x="15" y="29"/>
                  </a:cubicBezTo>
                  <a:cubicBezTo>
                    <a:pt x="17" y="29"/>
                    <a:pt x="19" y="28"/>
                    <a:pt x="21" y="27"/>
                  </a:cubicBezTo>
                  <a:cubicBezTo>
                    <a:pt x="27" y="24"/>
                    <a:pt x="30" y="17"/>
                    <a:pt x="27" y="10"/>
                  </a:cubicBezTo>
                  <a:lnTo>
                    <a:pt x="2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12">
              <a:extLst>
                <a:ext uri="{FF2B5EF4-FFF2-40B4-BE49-F238E27FC236}">
                  <a16:creationId xmlns:a16="http://schemas.microsoft.com/office/drawing/2014/main" id="{9F1A44C4-05E4-394F-FAEA-F81FC0EFF9B8}"/>
                </a:ext>
              </a:extLst>
            </p:cNvPr>
            <p:cNvSpPr>
              <a:spLocks/>
            </p:cNvSpPr>
            <p:nvPr/>
          </p:nvSpPr>
          <p:spPr bwMode="auto">
            <a:xfrm>
              <a:off x="1051004" y="1823499"/>
              <a:ext cx="44450" cy="42863"/>
            </a:xfrm>
            <a:custGeom>
              <a:avLst/>
              <a:gdLst>
                <a:gd name="T0" fmla="*/ 3 w 30"/>
                <a:gd name="T1" fmla="*/ 21 h 29"/>
                <a:gd name="T2" fmla="*/ 15 w 30"/>
                <a:gd name="T3" fmla="*/ 29 h 29"/>
                <a:gd name="T4" fmla="*/ 21 w 30"/>
                <a:gd name="T5" fmla="*/ 28 h 29"/>
                <a:gd name="T6" fmla="*/ 27 w 30"/>
                <a:gd name="T7" fmla="*/ 10 h 29"/>
                <a:gd name="T8" fmla="*/ 26 w 30"/>
                <a:gd name="T9" fmla="*/ 9 h 29"/>
                <a:gd name="T10" fmla="*/ 9 w 30"/>
                <a:gd name="T11" fmla="*/ 3 h 29"/>
                <a:gd name="T12" fmla="*/ 3 w 30"/>
                <a:gd name="T13" fmla="*/ 20 h 29"/>
                <a:gd name="T14" fmla="*/ 3 w 30"/>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21"/>
                  </a:moveTo>
                  <a:cubicBezTo>
                    <a:pt x="5" y="26"/>
                    <a:pt x="10" y="29"/>
                    <a:pt x="15" y="29"/>
                  </a:cubicBezTo>
                  <a:cubicBezTo>
                    <a:pt x="17" y="29"/>
                    <a:pt x="19" y="28"/>
                    <a:pt x="21" y="28"/>
                  </a:cubicBezTo>
                  <a:cubicBezTo>
                    <a:pt x="27" y="25"/>
                    <a:pt x="30" y="17"/>
                    <a:pt x="27" y="10"/>
                  </a:cubicBezTo>
                  <a:cubicBezTo>
                    <a:pt x="26" y="9"/>
                    <a:pt x="26" y="9"/>
                    <a:pt x="26" y="9"/>
                  </a:cubicBezTo>
                  <a:cubicBezTo>
                    <a:pt x="23" y="3"/>
                    <a:pt x="15" y="0"/>
                    <a:pt x="9" y="3"/>
                  </a:cubicBezTo>
                  <a:cubicBezTo>
                    <a:pt x="2" y="6"/>
                    <a:pt x="0" y="14"/>
                    <a:pt x="3" y="20"/>
                  </a:cubicBezTo>
                  <a:lnTo>
                    <a:pt x="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13">
              <a:extLst>
                <a:ext uri="{FF2B5EF4-FFF2-40B4-BE49-F238E27FC236}">
                  <a16:creationId xmlns:a16="http://schemas.microsoft.com/office/drawing/2014/main" id="{76600B86-FBDB-3511-E740-1070D642D085}"/>
                </a:ext>
              </a:extLst>
            </p:cNvPr>
            <p:cNvSpPr>
              <a:spLocks/>
            </p:cNvSpPr>
            <p:nvPr/>
          </p:nvSpPr>
          <p:spPr bwMode="auto">
            <a:xfrm>
              <a:off x="1168479" y="2071149"/>
              <a:ext cx="44450" cy="42863"/>
            </a:xfrm>
            <a:custGeom>
              <a:avLst/>
              <a:gdLst>
                <a:gd name="T0" fmla="*/ 3 w 29"/>
                <a:gd name="T1" fmla="*/ 20 h 28"/>
                <a:gd name="T2" fmla="*/ 15 w 29"/>
                <a:gd name="T3" fmla="*/ 28 h 28"/>
                <a:gd name="T4" fmla="*/ 20 w 29"/>
                <a:gd name="T5" fmla="*/ 26 h 28"/>
                <a:gd name="T6" fmla="*/ 26 w 29"/>
                <a:gd name="T7" fmla="*/ 9 h 28"/>
                <a:gd name="T8" fmla="*/ 26 w 29"/>
                <a:gd name="T9" fmla="*/ 9 h 28"/>
                <a:gd name="T10" fmla="*/ 9 w 29"/>
                <a:gd name="T11" fmla="*/ 3 h 28"/>
                <a:gd name="T12" fmla="*/ 3 w 29"/>
                <a:gd name="T13" fmla="*/ 2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3" y="20"/>
                  </a:moveTo>
                  <a:cubicBezTo>
                    <a:pt x="5" y="25"/>
                    <a:pt x="10" y="28"/>
                    <a:pt x="15" y="28"/>
                  </a:cubicBezTo>
                  <a:cubicBezTo>
                    <a:pt x="16" y="28"/>
                    <a:pt x="18" y="27"/>
                    <a:pt x="20" y="26"/>
                  </a:cubicBezTo>
                  <a:cubicBezTo>
                    <a:pt x="27" y="23"/>
                    <a:pt x="29" y="16"/>
                    <a:pt x="26" y="9"/>
                  </a:cubicBezTo>
                  <a:cubicBezTo>
                    <a:pt x="26" y="9"/>
                    <a:pt x="26" y="9"/>
                    <a:pt x="26" y="9"/>
                  </a:cubicBezTo>
                  <a:cubicBezTo>
                    <a:pt x="23" y="2"/>
                    <a:pt x="15" y="0"/>
                    <a:pt x="9" y="3"/>
                  </a:cubicBezTo>
                  <a:cubicBezTo>
                    <a:pt x="2" y="6"/>
                    <a:pt x="0" y="14"/>
                    <a:pt x="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14">
              <a:extLst>
                <a:ext uri="{FF2B5EF4-FFF2-40B4-BE49-F238E27FC236}">
                  <a16:creationId xmlns:a16="http://schemas.microsoft.com/office/drawing/2014/main" id="{B00AF52D-99A7-8525-0BAC-95F7818FAA96}"/>
                </a:ext>
              </a:extLst>
            </p:cNvPr>
            <p:cNvSpPr>
              <a:spLocks noEditPoints="1"/>
            </p:cNvSpPr>
            <p:nvPr/>
          </p:nvSpPr>
          <p:spPr bwMode="auto">
            <a:xfrm>
              <a:off x="857329" y="1494886"/>
              <a:ext cx="236538" cy="236538"/>
            </a:xfrm>
            <a:custGeom>
              <a:avLst/>
              <a:gdLst>
                <a:gd name="T0" fmla="*/ 79 w 159"/>
                <a:gd name="T1" fmla="*/ 159 h 159"/>
                <a:gd name="T2" fmla="*/ 159 w 159"/>
                <a:gd name="T3" fmla="*/ 80 h 159"/>
                <a:gd name="T4" fmla="*/ 79 w 159"/>
                <a:gd name="T5" fmla="*/ 0 h 159"/>
                <a:gd name="T6" fmla="*/ 0 w 159"/>
                <a:gd name="T7" fmla="*/ 80 h 159"/>
                <a:gd name="T8" fmla="*/ 79 w 159"/>
                <a:gd name="T9" fmla="*/ 159 h 159"/>
                <a:gd name="T10" fmla="*/ 79 w 159"/>
                <a:gd name="T11" fmla="*/ 26 h 159"/>
                <a:gd name="T12" fmla="*/ 133 w 159"/>
                <a:gd name="T13" fmla="*/ 80 h 159"/>
                <a:gd name="T14" fmla="*/ 79 w 159"/>
                <a:gd name="T15" fmla="*/ 133 h 159"/>
                <a:gd name="T16" fmla="*/ 26 w 159"/>
                <a:gd name="T17" fmla="*/ 80 h 159"/>
                <a:gd name="T18" fmla="*/ 79 w 159"/>
                <a:gd name="T19"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79" y="159"/>
                  </a:moveTo>
                  <a:cubicBezTo>
                    <a:pt x="123" y="159"/>
                    <a:pt x="159" y="123"/>
                    <a:pt x="159" y="80"/>
                  </a:cubicBezTo>
                  <a:cubicBezTo>
                    <a:pt x="159" y="36"/>
                    <a:pt x="123" y="0"/>
                    <a:pt x="79" y="0"/>
                  </a:cubicBezTo>
                  <a:cubicBezTo>
                    <a:pt x="35" y="0"/>
                    <a:pt x="0" y="36"/>
                    <a:pt x="0" y="80"/>
                  </a:cubicBezTo>
                  <a:cubicBezTo>
                    <a:pt x="0" y="123"/>
                    <a:pt x="35" y="159"/>
                    <a:pt x="79" y="159"/>
                  </a:cubicBezTo>
                  <a:close/>
                  <a:moveTo>
                    <a:pt x="79" y="26"/>
                  </a:moveTo>
                  <a:cubicBezTo>
                    <a:pt x="109" y="26"/>
                    <a:pt x="133" y="50"/>
                    <a:pt x="133" y="80"/>
                  </a:cubicBezTo>
                  <a:cubicBezTo>
                    <a:pt x="133" y="109"/>
                    <a:pt x="109" y="133"/>
                    <a:pt x="79" y="133"/>
                  </a:cubicBezTo>
                  <a:cubicBezTo>
                    <a:pt x="50" y="133"/>
                    <a:pt x="26" y="109"/>
                    <a:pt x="26" y="80"/>
                  </a:cubicBezTo>
                  <a:cubicBezTo>
                    <a:pt x="26" y="50"/>
                    <a:pt x="50" y="26"/>
                    <a:pt x="7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7" name="Oval 131">
              <a:extLst>
                <a:ext uri="{FF2B5EF4-FFF2-40B4-BE49-F238E27FC236}">
                  <a16:creationId xmlns:a16="http://schemas.microsoft.com/office/drawing/2014/main" id="{4CF771F7-D1A4-7631-E4E4-7FBEFFE4D8FB}"/>
                </a:ext>
              </a:extLst>
            </p:cNvPr>
            <p:cNvSpPr>
              <a:spLocks noChangeArrowheads="1"/>
            </p:cNvSpPr>
            <p:nvPr/>
          </p:nvSpPr>
          <p:spPr bwMode="auto">
            <a:xfrm>
              <a:off x="952579" y="1590136"/>
              <a:ext cx="46038"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16">
              <a:extLst>
                <a:ext uri="{FF2B5EF4-FFF2-40B4-BE49-F238E27FC236}">
                  <a16:creationId xmlns:a16="http://schemas.microsoft.com/office/drawing/2014/main" id="{BAD5E25E-3500-427F-3DD6-9A7AEBE6E3E0}"/>
                </a:ext>
              </a:extLst>
            </p:cNvPr>
            <p:cNvSpPr>
              <a:spLocks/>
            </p:cNvSpPr>
            <p:nvPr/>
          </p:nvSpPr>
          <p:spPr bwMode="auto">
            <a:xfrm>
              <a:off x="1532016" y="1761586"/>
              <a:ext cx="46038" cy="41275"/>
            </a:xfrm>
            <a:custGeom>
              <a:avLst/>
              <a:gdLst>
                <a:gd name="T0" fmla="*/ 15 w 30"/>
                <a:gd name="T1" fmla="*/ 28 h 28"/>
                <a:gd name="T2" fmla="*/ 27 w 30"/>
                <a:gd name="T3" fmla="*/ 21 h 28"/>
                <a:gd name="T4" fmla="*/ 27 w 30"/>
                <a:gd name="T5" fmla="*/ 20 h 28"/>
                <a:gd name="T6" fmla="*/ 21 w 30"/>
                <a:gd name="T7" fmla="*/ 3 h 28"/>
                <a:gd name="T8" fmla="*/ 3 w 30"/>
                <a:gd name="T9" fmla="*/ 10 h 28"/>
                <a:gd name="T10" fmla="*/ 9 w 30"/>
                <a:gd name="T11" fmla="*/ 27 h 28"/>
                <a:gd name="T12" fmla="*/ 15 w 3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15" y="28"/>
                  </a:moveTo>
                  <a:cubicBezTo>
                    <a:pt x="20" y="28"/>
                    <a:pt x="24" y="26"/>
                    <a:pt x="27" y="21"/>
                  </a:cubicBezTo>
                  <a:cubicBezTo>
                    <a:pt x="27" y="20"/>
                    <a:pt x="27" y="20"/>
                    <a:pt x="27" y="20"/>
                  </a:cubicBezTo>
                  <a:cubicBezTo>
                    <a:pt x="30" y="14"/>
                    <a:pt x="27" y="6"/>
                    <a:pt x="21" y="3"/>
                  </a:cubicBezTo>
                  <a:cubicBezTo>
                    <a:pt x="14" y="0"/>
                    <a:pt x="6" y="3"/>
                    <a:pt x="3" y="10"/>
                  </a:cubicBezTo>
                  <a:cubicBezTo>
                    <a:pt x="0" y="16"/>
                    <a:pt x="3" y="24"/>
                    <a:pt x="9" y="27"/>
                  </a:cubicBezTo>
                  <a:cubicBezTo>
                    <a:pt x="11" y="28"/>
                    <a:pt x="13" y="28"/>
                    <a:pt x="1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17">
              <a:extLst>
                <a:ext uri="{FF2B5EF4-FFF2-40B4-BE49-F238E27FC236}">
                  <a16:creationId xmlns:a16="http://schemas.microsoft.com/office/drawing/2014/main" id="{996B2386-0144-9A9C-1357-44B9069CB711}"/>
                </a:ext>
              </a:extLst>
            </p:cNvPr>
            <p:cNvSpPr>
              <a:spLocks/>
            </p:cNvSpPr>
            <p:nvPr/>
          </p:nvSpPr>
          <p:spPr bwMode="auto">
            <a:xfrm>
              <a:off x="1503441" y="1823499"/>
              <a:ext cx="46038" cy="42863"/>
            </a:xfrm>
            <a:custGeom>
              <a:avLst/>
              <a:gdLst>
                <a:gd name="T0" fmla="*/ 27 w 31"/>
                <a:gd name="T1" fmla="*/ 21 h 29"/>
                <a:gd name="T2" fmla="*/ 28 w 31"/>
                <a:gd name="T3" fmla="*/ 20 h 29"/>
                <a:gd name="T4" fmla="*/ 21 w 31"/>
                <a:gd name="T5" fmla="*/ 3 h 29"/>
                <a:gd name="T6" fmla="*/ 4 w 31"/>
                <a:gd name="T7" fmla="*/ 9 h 29"/>
                <a:gd name="T8" fmla="*/ 3 w 31"/>
                <a:gd name="T9" fmla="*/ 10 h 29"/>
                <a:gd name="T10" fmla="*/ 10 w 31"/>
                <a:gd name="T11" fmla="*/ 28 h 29"/>
                <a:gd name="T12" fmla="*/ 15 w 31"/>
                <a:gd name="T13" fmla="*/ 29 h 29"/>
                <a:gd name="T14" fmla="*/ 27 w 31"/>
                <a:gd name="T15" fmla="*/ 2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9">
                  <a:moveTo>
                    <a:pt x="27" y="21"/>
                  </a:moveTo>
                  <a:cubicBezTo>
                    <a:pt x="28" y="20"/>
                    <a:pt x="28" y="20"/>
                    <a:pt x="28" y="20"/>
                  </a:cubicBezTo>
                  <a:cubicBezTo>
                    <a:pt x="31" y="14"/>
                    <a:pt x="28" y="6"/>
                    <a:pt x="21" y="3"/>
                  </a:cubicBezTo>
                  <a:cubicBezTo>
                    <a:pt x="15" y="0"/>
                    <a:pt x="7" y="3"/>
                    <a:pt x="4" y="9"/>
                  </a:cubicBezTo>
                  <a:cubicBezTo>
                    <a:pt x="3" y="10"/>
                    <a:pt x="3" y="10"/>
                    <a:pt x="3" y="10"/>
                  </a:cubicBezTo>
                  <a:cubicBezTo>
                    <a:pt x="0" y="17"/>
                    <a:pt x="3" y="25"/>
                    <a:pt x="10" y="28"/>
                  </a:cubicBezTo>
                  <a:cubicBezTo>
                    <a:pt x="12" y="28"/>
                    <a:pt x="13" y="29"/>
                    <a:pt x="15" y="29"/>
                  </a:cubicBezTo>
                  <a:cubicBezTo>
                    <a:pt x="20" y="29"/>
                    <a:pt x="25" y="26"/>
                    <a:pt x="2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18">
              <a:extLst>
                <a:ext uri="{FF2B5EF4-FFF2-40B4-BE49-F238E27FC236}">
                  <a16:creationId xmlns:a16="http://schemas.microsoft.com/office/drawing/2014/main" id="{5415BC99-3323-6D3B-D1A7-11428CC615D9}"/>
                </a:ext>
              </a:extLst>
            </p:cNvPr>
            <p:cNvSpPr>
              <a:spLocks/>
            </p:cNvSpPr>
            <p:nvPr/>
          </p:nvSpPr>
          <p:spPr bwMode="auto">
            <a:xfrm>
              <a:off x="1414541" y="2009236"/>
              <a:ext cx="44450" cy="42863"/>
            </a:xfrm>
            <a:custGeom>
              <a:avLst/>
              <a:gdLst>
                <a:gd name="T0" fmla="*/ 15 w 30"/>
                <a:gd name="T1" fmla="*/ 29 h 29"/>
                <a:gd name="T2" fmla="*/ 27 w 30"/>
                <a:gd name="T3" fmla="*/ 21 h 29"/>
                <a:gd name="T4" fmla="*/ 27 w 30"/>
                <a:gd name="T5" fmla="*/ 20 h 29"/>
                <a:gd name="T6" fmla="*/ 21 w 30"/>
                <a:gd name="T7" fmla="*/ 3 h 29"/>
                <a:gd name="T8" fmla="*/ 4 w 30"/>
                <a:gd name="T9" fmla="*/ 9 h 29"/>
                <a:gd name="T10" fmla="*/ 3 w 30"/>
                <a:gd name="T11" fmla="*/ 10 h 29"/>
                <a:gd name="T12" fmla="*/ 9 w 30"/>
                <a:gd name="T13" fmla="*/ 27 h 29"/>
                <a:gd name="T14" fmla="*/ 15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15" y="29"/>
                  </a:moveTo>
                  <a:cubicBezTo>
                    <a:pt x="20" y="29"/>
                    <a:pt x="25" y="26"/>
                    <a:pt x="27" y="21"/>
                  </a:cubicBezTo>
                  <a:cubicBezTo>
                    <a:pt x="27" y="20"/>
                    <a:pt x="27" y="20"/>
                    <a:pt x="27" y="20"/>
                  </a:cubicBezTo>
                  <a:cubicBezTo>
                    <a:pt x="30" y="14"/>
                    <a:pt x="28" y="6"/>
                    <a:pt x="21" y="3"/>
                  </a:cubicBezTo>
                  <a:cubicBezTo>
                    <a:pt x="15" y="0"/>
                    <a:pt x="7" y="2"/>
                    <a:pt x="4" y="9"/>
                  </a:cubicBezTo>
                  <a:cubicBezTo>
                    <a:pt x="3" y="10"/>
                    <a:pt x="3" y="10"/>
                    <a:pt x="3" y="10"/>
                  </a:cubicBezTo>
                  <a:cubicBezTo>
                    <a:pt x="0" y="16"/>
                    <a:pt x="3" y="24"/>
                    <a:pt x="9" y="27"/>
                  </a:cubicBezTo>
                  <a:cubicBezTo>
                    <a:pt x="11" y="28"/>
                    <a:pt x="13" y="29"/>
                    <a:pt x="1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19">
              <a:extLst>
                <a:ext uri="{FF2B5EF4-FFF2-40B4-BE49-F238E27FC236}">
                  <a16:creationId xmlns:a16="http://schemas.microsoft.com/office/drawing/2014/main" id="{9DF3270B-651B-9B48-5610-239C34FA3CD7}"/>
                </a:ext>
              </a:extLst>
            </p:cNvPr>
            <p:cNvSpPr>
              <a:spLocks/>
            </p:cNvSpPr>
            <p:nvPr/>
          </p:nvSpPr>
          <p:spPr bwMode="auto">
            <a:xfrm>
              <a:off x="1474866" y="1885411"/>
              <a:ext cx="44450" cy="41275"/>
            </a:xfrm>
            <a:custGeom>
              <a:avLst/>
              <a:gdLst>
                <a:gd name="T0" fmla="*/ 9 w 30"/>
                <a:gd name="T1" fmla="*/ 27 h 28"/>
                <a:gd name="T2" fmla="*/ 15 w 30"/>
                <a:gd name="T3" fmla="*/ 28 h 28"/>
                <a:gd name="T4" fmla="*/ 26 w 30"/>
                <a:gd name="T5" fmla="*/ 21 h 28"/>
                <a:gd name="T6" fmla="*/ 27 w 30"/>
                <a:gd name="T7" fmla="*/ 20 h 28"/>
                <a:gd name="T8" fmla="*/ 21 w 30"/>
                <a:gd name="T9" fmla="*/ 3 h 28"/>
                <a:gd name="T10" fmla="*/ 3 w 30"/>
                <a:gd name="T11" fmla="*/ 9 h 28"/>
                <a:gd name="T12" fmla="*/ 3 w 30"/>
                <a:gd name="T13" fmla="*/ 10 h 28"/>
                <a:gd name="T14" fmla="*/ 9 w 30"/>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8">
                  <a:moveTo>
                    <a:pt x="9" y="27"/>
                  </a:moveTo>
                  <a:cubicBezTo>
                    <a:pt x="11" y="28"/>
                    <a:pt x="13" y="28"/>
                    <a:pt x="15" y="28"/>
                  </a:cubicBezTo>
                  <a:cubicBezTo>
                    <a:pt x="19" y="28"/>
                    <a:pt x="24" y="26"/>
                    <a:pt x="26" y="21"/>
                  </a:cubicBezTo>
                  <a:cubicBezTo>
                    <a:pt x="27" y="20"/>
                    <a:pt x="27" y="20"/>
                    <a:pt x="27" y="20"/>
                  </a:cubicBezTo>
                  <a:cubicBezTo>
                    <a:pt x="30" y="13"/>
                    <a:pt x="27" y="6"/>
                    <a:pt x="21" y="3"/>
                  </a:cubicBezTo>
                  <a:cubicBezTo>
                    <a:pt x="14" y="0"/>
                    <a:pt x="6" y="2"/>
                    <a:pt x="3" y="9"/>
                  </a:cubicBezTo>
                  <a:cubicBezTo>
                    <a:pt x="3" y="10"/>
                    <a:pt x="3" y="10"/>
                    <a:pt x="3" y="10"/>
                  </a:cubicBezTo>
                  <a:cubicBezTo>
                    <a:pt x="0" y="16"/>
                    <a:pt x="3" y="24"/>
                    <a:pt x="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20">
              <a:extLst>
                <a:ext uri="{FF2B5EF4-FFF2-40B4-BE49-F238E27FC236}">
                  <a16:creationId xmlns:a16="http://schemas.microsoft.com/office/drawing/2014/main" id="{240C8104-42E3-9FD9-580A-2D6977BC1582}"/>
                </a:ext>
              </a:extLst>
            </p:cNvPr>
            <p:cNvSpPr>
              <a:spLocks/>
            </p:cNvSpPr>
            <p:nvPr/>
          </p:nvSpPr>
          <p:spPr bwMode="auto">
            <a:xfrm>
              <a:off x="1444704" y="1945736"/>
              <a:ext cx="44450" cy="44450"/>
            </a:xfrm>
            <a:custGeom>
              <a:avLst/>
              <a:gdLst>
                <a:gd name="T0" fmla="*/ 3 w 30"/>
                <a:gd name="T1" fmla="*/ 10 h 29"/>
                <a:gd name="T2" fmla="*/ 9 w 30"/>
                <a:gd name="T3" fmla="*/ 28 h 29"/>
                <a:gd name="T4" fmla="*/ 15 w 30"/>
                <a:gd name="T5" fmla="*/ 29 h 29"/>
                <a:gd name="T6" fmla="*/ 27 w 30"/>
                <a:gd name="T7" fmla="*/ 22 h 29"/>
                <a:gd name="T8" fmla="*/ 27 w 30"/>
                <a:gd name="T9" fmla="*/ 21 h 29"/>
                <a:gd name="T10" fmla="*/ 21 w 30"/>
                <a:gd name="T11" fmla="*/ 3 h 29"/>
                <a:gd name="T12" fmla="*/ 4 w 30"/>
                <a:gd name="T13" fmla="*/ 9 h 29"/>
                <a:gd name="T14" fmla="*/ 3 w 30"/>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3" y="10"/>
                  </a:moveTo>
                  <a:cubicBezTo>
                    <a:pt x="0" y="17"/>
                    <a:pt x="3" y="25"/>
                    <a:pt x="9" y="28"/>
                  </a:cubicBezTo>
                  <a:cubicBezTo>
                    <a:pt x="11" y="29"/>
                    <a:pt x="13" y="29"/>
                    <a:pt x="15" y="29"/>
                  </a:cubicBezTo>
                  <a:cubicBezTo>
                    <a:pt x="20" y="29"/>
                    <a:pt x="24" y="26"/>
                    <a:pt x="27" y="22"/>
                  </a:cubicBezTo>
                  <a:cubicBezTo>
                    <a:pt x="27" y="21"/>
                    <a:pt x="27" y="21"/>
                    <a:pt x="27" y="21"/>
                  </a:cubicBezTo>
                  <a:cubicBezTo>
                    <a:pt x="30" y="14"/>
                    <a:pt x="27" y="6"/>
                    <a:pt x="21" y="3"/>
                  </a:cubicBezTo>
                  <a:cubicBezTo>
                    <a:pt x="14" y="0"/>
                    <a:pt x="7" y="3"/>
                    <a:pt x="4" y="9"/>
                  </a:cubicBez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21">
              <a:extLst>
                <a:ext uri="{FF2B5EF4-FFF2-40B4-BE49-F238E27FC236}">
                  <a16:creationId xmlns:a16="http://schemas.microsoft.com/office/drawing/2014/main" id="{4ED5B2B5-9083-73DD-C75B-D1F52A0C6510}"/>
                </a:ext>
              </a:extLst>
            </p:cNvPr>
            <p:cNvSpPr>
              <a:spLocks/>
            </p:cNvSpPr>
            <p:nvPr/>
          </p:nvSpPr>
          <p:spPr bwMode="auto">
            <a:xfrm>
              <a:off x="1385966" y="2071149"/>
              <a:ext cx="46038" cy="42863"/>
            </a:xfrm>
            <a:custGeom>
              <a:avLst/>
              <a:gdLst>
                <a:gd name="T0" fmla="*/ 3 w 30"/>
                <a:gd name="T1" fmla="*/ 9 h 28"/>
                <a:gd name="T2" fmla="*/ 9 w 30"/>
                <a:gd name="T3" fmla="*/ 26 h 28"/>
                <a:gd name="T4" fmla="*/ 15 w 30"/>
                <a:gd name="T5" fmla="*/ 28 h 28"/>
                <a:gd name="T6" fmla="*/ 26 w 30"/>
                <a:gd name="T7" fmla="*/ 20 h 28"/>
                <a:gd name="T8" fmla="*/ 27 w 30"/>
                <a:gd name="T9" fmla="*/ 20 h 28"/>
                <a:gd name="T10" fmla="*/ 20 w 30"/>
                <a:gd name="T11" fmla="*/ 3 h 28"/>
                <a:gd name="T12" fmla="*/ 3 w 30"/>
                <a:gd name="T13" fmla="*/ 9 h 28"/>
              </a:gdLst>
              <a:ahLst/>
              <a:cxnLst>
                <a:cxn ang="0">
                  <a:pos x="T0" y="T1"/>
                </a:cxn>
                <a:cxn ang="0">
                  <a:pos x="T2" y="T3"/>
                </a:cxn>
                <a:cxn ang="0">
                  <a:pos x="T4" y="T5"/>
                </a:cxn>
                <a:cxn ang="0">
                  <a:pos x="T6" y="T7"/>
                </a:cxn>
                <a:cxn ang="0">
                  <a:pos x="T8" y="T9"/>
                </a:cxn>
                <a:cxn ang="0">
                  <a:pos x="T10" y="T11"/>
                </a:cxn>
                <a:cxn ang="0">
                  <a:pos x="T12" y="T13"/>
                </a:cxn>
              </a:cxnLst>
              <a:rect l="0" t="0" r="r" b="b"/>
              <a:pathLst>
                <a:path w="30" h="28">
                  <a:moveTo>
                    <a:pt x="3" y="9"/>
                  </a:moveTo>
                  <a:cubicBezTo>
                    <a:pt x="0" y="16"/>
                    <a:pt x="3" y="23"/>
                    <a:pt x="9" y="26"/>
                  </a:cubicBezTo>
                  <a:cubicBezTo>
                    <a:pt x="11" y="27"/>
                    <a:pt x="13" y="28"/>
                    <a:pt x="15" y="28"/>
                  </a:cubicBezTo>
                  <a:cubicBezTo>
                    <a:pt x="20" y="28"/>
                    <a:pt x="24" y="25"/>
                    <a:pt x="26" y="20"/>
                  </a:cubicBezTo>
                  <a:cubicBezTo>
                    <a:pt x="27" y="20"/>
                    <a:pt x="27" y="20"/>
                    <a:pt x="27" y="20"/>
                  </a:cubicBezTo>
                  <a:cubicBezTo>
                    <a:pt x="30" y="13"/>
                    <a:pt x="27" y="6"/>
                    <a:pt x="20" y="3"/>
                  </a:cubicBezTo>
                  <a:cubicBezTo>
                    <a:pt x="14" y="0"/>
                    <a:pt x="6" y="3"/>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22">
              <a:extLst>
                <a:ext uri="{FF2B5EF4-FFF2-40B4-BE49-F238E27FC236}">
                  <a16:creationId xmlns:a16="http://schemas.microsoft.com/office/drawing/2014/main" id="{013A4045-8ADB-9E24-84FB-15601CEB77A8}"/>
                </a:ext>
              </a:extLst>
            </p:cNvPr>
            <p:cNvSpPr>
              <a:spLocks noEditPoints="1"/>
            </p:cNvSpPr>
            <p:nvPr/>
          </p:nvSpPr>
          <p:spPr bwMode="auto">
            <a:xfrm>
              <a:off x="1505029" y="1494886"/>
              <a:ext cx="238125" cy="236538"/>
            </a:xfrm>
            <a:custGeom>
              <a:avLst/>
              <a:gdLst>
                <a:gd name="T0" fmla="*/ 80 w 160"/>
                <a:gd name="T1" fmla="*/ 159 h 159"/>
                <a:gd name="T2" fmla="*/ 160 w 160"/>
                <a:gd name="T3" fmla="*/ 80 h 159"/>
                <a:gd name="T4" fmla="*/ 80 w 160"/>
                <a:gd name="T5" fmla="*/ 0 h 159"/>
                <a:gd name="T6" fmla="*/ 0 w 160"/>
                <a:gd name="T7" fmla="*/ 80 h 159"/>
                <a:gd name="T8" fmla="*/ 80 w 160"/>
                <a:gd name="T9" fmla="*/ 159 h 159"/>
                <a:gd name="T10" fmla="*/ 80 w 160"/>
                <a:gd name="T11" fmla="*/ 26 h 159"/>
                <a:gd name="T12" fmla="*/ 133 w 160"/>
                <a:gd name="T13" fmla="*/ 80 h 159"/>
                <a:gd name="T14" fmla="*/ 80 w 160"/>
                <a:gd name="T15" fmla="*/ 133 h 159"/>
                <a:gd name="T16" fmla="*/ 27 w 160"/>
                <a:gd name="T17" fmla="*/ 80 h 159"/>
                <a:gd name="T18" fmla="*/ 80 w 160"/>
                <a:gd name="T19" fmla="*/ 2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9">
                  <a:moveTo>
                    <a:pt x="80" y="159"/>
                  </a:moveTo>
                  <a:cubicBezTo>
                    <a:pt x="124" y="159"/>
                    <a:pt x="160" y="123"/>
                    <a:pt x="160" y="80"/>
                  </a:cubicBezTo>
                  <a:cubicBezTo>
                    <a:pt x="160" y="36"/>
                    <a:pt x="124" y="0"/>
                    <a:pt x="80" y="0"/>
                  </a:cubicBezTo>
                  <a:cubicBezTo>
                    <a:pt x="36" y="0"/>
                    <a:pt x="0" y="36"/>
                    <a:pt x="0" y="80"/>
                  </a:cubicBezTo>
                  <a:cubicBezTo>
                    <a:pt x="0" y="123"/>
                    <a:pt x="36" y="159"/>
                    <a:pt x="80" y="159"/>
                  </a:cubicBezTo>
                  <a:close/>
                  <a:moveTo>
                    <a:pt x="80" y="26"/>
                  </a:moveTo>
                  <a:cubicBezTo>
                    <a:pt x="109" y="26"/>
                    <a:pt x="133" y="50"/>
                    <a:pt x="133" y="80"/>
                  </a:cubicBezTo>
                  <a:cubicBezTo>
                    <a:pt x="133" y="109"/>
                    <a:pt x="109" y="133"/>
                    <a:pt x="80" y="133"/>
                  </a:cubicBezTo>
                  <a:cubicBezTo>
                    <a:pt x="51" y="133"/>
                    <a:pt x="27" y="109"/>
                    <a:pt x="27" y="80"/>
                  </a:cubicBezTo>
                  <a:cubicBezTo>
                    <a:pt x="27" y="50"/>
                    <a:pt x="51" y="26"/>
                    <a:pt x="8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5" name="Oval 139">
              <a:extLst>
                <a:ext uri="{FF2B5EF4-FFF2-40B4-BE49-F238E27FC236}">
                  <a16:creationId xmlns:a16="http://schemas.microsoft.com/office/drawing/2014/main" id="{0676A75F-CCAF-D1CF-6A6B-BD60D9EA4D4E}"/>
                </a:ext>
              </a:extLst>
            </p:cNvPr>
            <p:cNvSpPr>
              <a:spLocks noChangeArrowheads="1"/>
            </p:cNvSpPr>
            <p:nvPr/>
          </p:nvSpPr>
          <p:spPr bwMode="auto">
            <a:xfrm>
              <a:off x="1600279" y="1590136"/>
              <a:ext cx="47625"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C2B08CFD-ADB9-3541-9BFE-98E7DD957333}"/>
                </a:ext>
              </a:extLst>
            </p:cNvPr>
            <p:cNvSpPr>
              <a:spLocks noChangeArrowheads="1"/>
            </p:cNvSpPr>
            <p:nvPr/>
          </p:nvSpPr>
          <p:spPr bwMode="auto">
            <a:xfrm>
              <a:off x="1154191" y="1899699"/>
              <a:ext cx="290513"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25">
              <a:extLst>
                <a:ext uri="{FF2B5EF4-FFF2-40B4-BE49-F238E27FC236}">
                  <a16:creationId xmlns:a16="http://schemas.microsoft.com/office/drawing/2014/main" id="{A2777C17-66A2-4E76-74B8-C3C2C980D9BC}"/>
                </a:ext>
              </a:extLst>
            </p:cNvPr>
            <p:cNvSpPr>
              <a:spLocks noEditPoints="1"/>
            </p:cNvSpPr>
            <p:nvPr/>
          </p:nvSpPr>
          <p:spPr bwMode="auto">
            <a:xfrm>
              <a:off x="546179" y="1899699"/>
              <a:ext cx="1506538" cy="982663"/>
            </a:xfrm>
            <a:custGeom>
              <a:avLst/>
              <a:gdLst>
                <a:gd name="T0" fmla="*/ 998 w 1011"/>
                <a:gd name="T1" fmla="*/ 561 h 659"/>
                <a:gd name="T2" fmla="*/ 947 w 1011"/>
                <a:gd name="T3" fmla="*/ 561 h 659"/>
                <a:gd name="T4" fmla="*/ 947 w 1011"/>
                <a:gd name="T5" fmla="*/ 35 h 659"/>
                <a:gd name="T6" fmla="*/ 911 w 1011"/>
                <a:gd name="T7" fmla="*/ 0 h 659"/>
                <a:gd name="T8" fmla="*/ 673 w 1011"/>
                <a:gd name="T9" fmla="*/ 0 h 659"/>
                <a:gd name="T10" fmla="*/ 673 w 1011"/>
                <a:gd name="T11" fmla="*/ 26 h 659"/>
                <a:gd name="T12" fmla="*/ 911 w 1011"/>
                <a:gd name="T13" fmla="*/ 26 h 659"/>
                <a:gd name="T14" fmla="*/ 921 w 1011"/>
                <a:gd name="T15" fmla="*/ 35 h 659"/>
                <a:gd name="T16" fmla="*/ 921 w 1011"/>
                <a:gd name="T17" fmla="*/ 561 h 659"/>
                <a:gd name="T18" fmla="*/ 91 w 1011"/>
                <a:gd name="T19" fmla="*/ 561 h 659"/>
                <a:gd name="T20" fmla="*/ 91 w 1011"/>
                <a:gd name="T21" fmla="*/ 35 h 659"/>
                <a:gd name="T22" fmla="*/ 100 w 1011"/>
                <a:gd name="T23" fmla="*/ 26 h 659"/>
                <a:gd name="T24" fmla="*/ 339 w 1011"/>
                <a:gd name="T25" fmla="*/ 26 h 659"/>
                <a:gd name="T26" fmla="*/ 339 w 1011"/>
                <a:gd name="T27" fmla="*/ 0 h 659"/>
                <a:gd name="T28" fmla="*/ 100 w 1011"/>
                <a:gd name="T29" fmla="*/ 0 h 659"/>
                <a:gd name="T30" fmla="*/ 65 w 1011"/>
                <a:gd name="T31" fmla="*/ 35 h 659"/>
                <a:gd name="T32" fmla="*/ 65 w 1011"/>
                <a:gd name="T33" fmla="*/ 561 h 659"/>
                <a:gd name="T34" fmla="*/ 13 w 1011"/>
                <a:gd name="T35" fmla="*/ 561 h 659"/>
                <a:gd name="T36" fmla="*/ 0 w 1011"/>
                <a:gd name="T37" fmla="*/ 574 h 659"/>
                <a:gd name="T38" fmla="*/ 0 w 1011"/>
                <a:gd name="T39" fmla="*/ 623 h 659"/>
                <a:gd name="T40" fmla="*/ 36 w 1011"/>
                <a:gd name="T41" fmla="*/ 659 h 659"/>
                <a:gd name="T42" fmla="*/ 975 w 1011"/>
                <a:gd name="T43" fmla="*/ 659 h 659"/>
                <a:gd name="T44" fmla="*/ 1011 w 1011"/>
                <a:gd name="T45" fmla="*/ 623 h 659"/>
                <a:gd name="T46" fmla="*/ 1011 w 1011"/>
                <a:gd name="T47" fmla="*/ 574 h 659"/>
                <a:gd name="T48" fmla="*/ 998 w 1011"/>
                <a:gd name="T49" fmla="*/ 561 h 659"/>
                <a:gd name="T50" fmla="*/ 985 w 1011"/>
                <a:gd name="T51" fmla="*/ 623 h 659"/>
                <a:gd name="T52" fmla="*/ 975 w 1011"/>
                <a:gd name="T53" fmla="*/ 633 h 659"/>
                <a:gd name="T54" fmla="*/ 36 w 1011"/>
                <a:gd name="T55" fmla="*/ 633 h 659"/>
                <a:gd name="T56" fmla="*/ 26 w 1011"/>
                <a:gd name="T57" fmla="*/ 623 h 659"/>
                <a:gd name="T58" fmla="*/ 26 w 1011"/>
                <a:gd name="T59" fmla="*/ 587 h 659"/>
                <a:gd name="T60" fmla="*/ 985 w 1011"/>
                <a:gd name="T61" fmla="*/ 587 h 659"/>
                <a:gd name="T62" fmla="*/ 985 w 1011"/>
                <a:gd name="T63" fmla="*/ 62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1" h="659">
                  <a:moveTo>
                    <a:pt x="998" y="561"/>
                  </a:moveTo>
                  <a:cubicBezTo>
                    <a:pt x="947" y="561"/>
                    <a:pt x="947" y="561"/>
                    <a:pt x="947" y="561"/>
                  </a:cubicBezTo>
                  <a:cubicBezTo>
                    <a:pt x="947" y="35"/>
                    <a:pt x="947" y="35"/>
                    <a:pt x="947" y="35"/>
                  </a:cubicBezTo>
                  <a:cubicBezTo>
                    <a:pt x="947" y="21"/>
                    <a:pt x="937" y="0"/>
                    <a:pt x="911" y="0"/>
                  </a:cubicBezTo>
                  <a:cubicBezTo>
                    <a:pt x="673" y="0"/>
                    <a:pt x="673" y="0"/>
                    <a:pt x="673" y="0"/>
                  </a:cubicBezTo>
                  <a:cubicBezTo>
                    <a:pt x="673" y="26"/>
                    <a:pt x="673" y="26"/>
                    <a:pt x="673" y="26"/>
                  </a:cubicBezTo>
                  <a:cubicBezTo>
                    <a:pt x="911" y="26"/>
                    <a:pt x="911" y="26"/>
                    <a:pt x="911" y="26"/>
                  </a:cubicBezTo>
                  <a:cubicBezTo>
                    <a:pt x="913" y="26"/>
                    <a:pt x="920" y="26"/>
                    <a:pt x="921" y="35"/>
                  </a:cubicBezTo>
                  <a:cubicBezTo>
                    <a:pt x="921" y="561"/>
                    <a:pt x="921" y="561"/>
                    <a:pt x="921" y="561"/>
                  </a:cubicBezTo>
                  <a:cubicBezTo>
                    <a:pt x="91" y="561"/>
                    <a:pt x="91" y="561"/>
                    <a:pt x="91" y="561"/>
                  </a:cubicBezTo>
                  <a:cubicBezTo>
                    <a:pt x="91" y="35"/>
                    <a:pt x="91" y="35"/>
                    <a:pt x="91" y="35"/>
                  </a:cubicBezTo>
                  <a:cubicBezTo>
                    <a:pt x="91" y="33"/>
                    <a:pt x="91" y="26"/>
                    <a:pt x="100" y="26"/>
                  </a:cubicBezTo>
                  <a:cubicBezTo>
                    <a:pt x="339" y="26"/>
                    <a:pt x="339" y="26"/>
                    <a:pt x="339" y="26"/>
                  </a:cubicBezTo>
                  <a:cubicBezTo>
                    <a:pt x="339" y="0"/>
                    <a:pt x="339" y="0"/>
                    <a:pt x="339" y="0"/>
                  </a:cubicBezTo>
                  <a:cubicBezTo>
                    <a:pt x="100" y="0"/>
                    <a:pt x="100" y="0"/>
                    <a:pt x="100" y="0"/>
                  </a:cubicBezTo>
                  <a:cubicBezTo>
                    <a:pt x="86" y="0"/>
                    <a:pt x="65" y="9"/>
                    <a:pt x="65" y="35"/>
                  </a:cubicBezTo>
                  <a:cubicBezTo>
                    <a:pt x="65" y="561"/>
                    <a:pt x="65" y="561"/>
                    <a:pt x="65" y="561"/>
                  </a:cubicBezTo>
                  <a:cubicBezTo>
                    <a:pt x="13" y="561"/>
                    <a:pt x="13" y="561"/>
                    <a:pt x="13" y="561"/>
                  </a:cubicBezTo>
                  <a:cubicBezTo>
                    <a:pt x="6" y="561"/>
                    <a:pt x="0" y="567"/>
                    <a:pt x="0" y="574"/>
                  </a:cubicBezTo>
                  <a:cubicBezTo>
                    <a:pt x="0" y="623"/>
                    <a:pt x="0" y="623"/>
                    <a:pt x="0" y="623"/>
                  </a:cubicBezTo>
                  <a:cubicBezTo>
                    <a:pt x="0" y="638"/>
                    <a:pt x="10" y="659"/>
                    <a:pt x="36" y="659"/>
                  </a:cubicBezTo>
                  <a:cubicBezTo>
                    <a:pt x="975" y="659"/>
                    <a:pt x="975" y="659"/>
                    <a:pt x="975" y="659"/>
                  </a:cubicBezTo>
                  <a:cubicBezTo>
                    <a:pt x="990" y="659"/>
                    <a:pt x="1011" y="650"/>
                    <a:pt x="1011" y="623"/>
                  </a:cubicBezTo>
                  <a:cubicBezTo>
                    <a:pt x="1011" y="574"/>
                    <a:pt x="1011" y="574"/>
                    <a:pt x="1011" y="574"/>
                  </a:cubicBezTo>
                  <a:cubicBezTo>
                    <a:pt x="1011" y="567"/>
                    <a:pt x="1005" y="561"/>
                    <a:pt x="998" y="561"/>
                  </a:cubicBezTo>
                  <a:close/>
                  <a:moveTo>
                    <a:pt x="985" y="623"/>
                  </a:moveTo>
                  <a:cubicBezTo>
                    <a:pt x="985" y="626"/>
                    <a:pt x="985" y="633"/>
                    <a:pt x="975" y="633"/>
                  </a:cubicBezTo>
                  <a:cubicBezTo>
                    <a:pt x="36" y="633"/>
                    <a:pt x="36" y="633"/>
                    <a:pt x="36" y="633"/>
                  </a:cubicBezTo>
                  <a:cubicBezTo>
                    <a:pt x="34" y="633"/>
                    <a:pt x="27" y="633"/>
                    <a:pt x="26" y="623"/>
                  </a:cubicBezTo>
                  <a:cubicBezTo>
                    <a:pt x="26" y="587"/>
                    <a:pt x="26" y="587"/>
                    <a:pt x="26" y="587"/>
                  </a:cubicBezTo>
                  <a:cubicBezTo>
                    <a:pt x="985" y="587"/>
                    <a:pt x="985" y="587"/>
                    <a:pt x="985" y="587"/>
                  </a:cubicBezTo>
                  <a:lnTo>
                    <a:pt x="985"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45"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TextBox 4">
            <a:extLst>
              <a:ext uri="{FF2B5EF4-FFF2-40B4-BE49-F238E27FC236}">
                <a16:creationId xmlns:a16="http://schemas.microsoft.com/office/drawing/2014/main" id="{ECEFACBF-240E-9175-1B88-D7886E5ED6A9}"/>
              </a:ext>
            </a:extLst>
          </p:cNvPr>
          <p:cNvSpPr txBox="1"/>
          <p:nvPr/>
        </p:nvSpPr>
        <p:spPr>
          <a:xfrm>
            <a:off x="1033871" y="4907736"/>
            <a:ext cx="10797613" cy="1000274"/>
          </a:xfrm>
          <a:prstGeom prst="rect">
            <a:avLst/>
          </a:prstGeom>
          <a:noFill/>
        </p:spPr>
        <p:txBody>
          <a:bodyPr rot="0" spcFirstLastPara="0" vert="horz" wrap="square" lIns="90000" tIns="0" rIns="9000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006AB2"/>
              </a:buClr>
              <a:buSzPct val="100000"/>
              <a:defRPr/>
            </a:pPr>
            <a:r>
              <a:rPr lang="fr-FR" b="1">
                <a:solidFill>
                  <a:srgbClr val="006AB2"/>
                </a:solidFill>
                <a:latin typeface="Arial"/>
              </a:rPr>
              <a:t>ANS-Formation</a:t>
            </a:r>
            <a:endParaRPr kumimoji="0" lang="fr-FR" sz="1800" b="1" i="0" u="none" strike="noStrike" kern="1200" cap="none" spc="0" normalizeH="0" baseline="0" noProof="0">
              <a:ln>
                <a:noFill/>
              </a:ln>
              <a:solidFill>
                <a:srgbClr val="006AB2"/>
              </a:solidFill>
              <a:effectLst/>
              <a:uLnTx/>
              <a:uFillTx/>
              <a:latin typeface="Arial"/>
              <a:ea typeface="+mn-ea"/>
              <a:cs typeface="+mn-cs"/>
            </a:endParaRPr>
          </a:p>
          <a:p>
            <a:pPr>
              <a:spcAft>
                <a:spcPts val="600"/>
              </a:spcAft>
              <a:buClr>
                <a:srgbClr val="006AB2"/>
              </a:buClr>
              <a:buSzPct val="100000"/>
              <a:defRPr/>
            </a:pPr>
            <a:r>
              <a:rPr lang="fr-FR" sz="1400">
                <a:solidFill>
                  <a:srgbClr val="000000"/>
                </a:solidFill>
                <a:latin typeface="Arial"/>
              </a:rPr>
              <a:t>Une plateforme e-learning ouverte à tous (professionnels du secteur médico-social, usagers, industriels, etc.) est disponible afin de vous former à tous les aspects de la e-santé (cadre règlementaire, grands programmes nationaux, référentiels et services socles, etc.) : </a:t>
            </a:r>
            <a:r>
              <a:rPr lang="fr-FR" sz="1400">
                <a:hlinkClick r:id="rId4"/>
              </a:rPr>
              <a:t>https://www.coorpacademy.com/ans-formation/</a:t>
            </a:r>
            <a:endParaRPr lang="fr-FR" sz="1400">
              <a:solidFill>
                <a:srgbClr val="000000"/>
              </a:solidFill>
              <a:latin typeface="Arial"/>
            </a:endParaRPr>
          </a:p>
        </p:txBody>
      </p:sp>
      <p:sp>
        <p:nvSpPr>
          <p:cNvPr id="50" name="TextBox 4">
            <a:extLst>
              <a:ext uri="{FF2B5EF4-FFF2-40B4-BE49-F238E27FC236}">
                <a16:creationId xmlns:a16="http://schemas.microsoft.com/office/drawing/2014/main" id="{5CE87F04-29D9-CAAD-D468-D841783DFFF3}"/>
              </a:ext>
            </a:extLst>
          </p:cNvPr>
          <p:cNvSpPr txBox="1"/>
          <p:nvPr/>
        </p:nvSpPr>
        <p:spPr>
          <a:xfrm>
            <a:off x="1033871" y="1355448"/>
            <a:ext cx="10638653" cy="1954381"/>
          </a:xfrm>
          <a:prstGeom prst="rect">
            <a:avLst/>
          </a:prstGeom>
          <a:noFill/>
        </p:spPr>
        <p:txBody>
          <a:bodyPr rot="0" spcFirstLastPara="0" vert="horz" wrap="square" lIns="90000" tIns="0" rIns="9000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006AB2"/>
              </a:buClr>
              <a:buSzPct val="100000"/>
              <a:defRPr/>
            </a:pPr>
            <a:r>
              <a:rPr lang="fr-FR" b="1">
                <a:solidFill>
                  <a:srgbClr val="006AB2"/>
                </a:solidFill>
                <a:latin typeface="Arial"/>
              </a:rPr>
              <a:t>Ressources utiles pour les ESSMS</a:t>
            </a:r>
            <a:endParaRPr kumimoji="0" lang="fr-FR" sz="1800" b="1" i="0" u="none" strike="noStrike" kern="1200" cap="none" spc="0" normalizeH="0" baseline="0" noProof="0">
              <a:ln>
                <a:noFill/>
              </a:ln>
              <a:solidFill>
                <a:srgbClr val="006AB2"/>
              </a:solidFill>
              <a:effectLst/>
              <a:uLnTx/>
              <a:uFillTx/>
              <a:latin typeface="Arial"/>
              <a:ea typeface="+mn-ea"/>
              <a:cs typeface="+mn-cs"/>
            </a:endParaRPr>
          </a:p>
          <a:p>
            <a:pPr marL="285750" indent="-285750">
              <a:spcAft>
                <a:spcPts val="600"/>
              </a:spcAft>
              <a:buClr>
                <a:srgbClr val="006AB2"/>
              </a:buClr>
              <a:buSzPct val="100000"/>
              <a:buFont typeface="Arial" panose="020B0604020202020204" pitchFamily="34" charset="0"/>
              <a:buChar char="•"/>
              <a:defRPr/>
            </a:pPr>
            <a:r>
              <a:rPr lang="fr-FR" sz="1400">
                <a:solidFill>
                  <a:srgbClr val="000000"/>
                </a:solidFill>
                <a:latin typeface="Arial"/>
              </a:rPr>
              <a:t>Découvrez votre parcours guidé ESMS : </a:t>
            </a:r>
            <a:r>
              <a:rPr lang="fr-FR" sz="1400">
                <a:hlinkClick r:id="rId5"/>
              </a:rPr>
              <a:t>https://esante.gouv.fr/decouvrez-votre-parcours-guide-esms</a:t>
            </a:r>
            <a:endParaRPr lang="fr-FR" sz="1400"/>
          </a:p>
          <a:p>
            <a:pPr marL="285750" indent="-285750">
              <a:spcAft>
                <a:spcPts val="600"/>
              </a:spcAft>
              <a:buClr>
                <a:srgbClr val="006AB2"/>
              </a:buClr>
              <a:buSzPct val="100000"/>
              <a:buFont typeface="Arial" panose="020B0604020202020204" pitchFamily="34" charset="0"/>
              <a:buChar char="•"/>
              <a:defRPr/>
            </a:pPr>
            <a:r>
              <a:rPr lang="fr-FR" sz="1400">
                <a:solidFill>
                  <a:srgbClr val="000000"/>
                </a:solidFill>
                <a:latin typeface="Arial"/>
              </a:rPr>
              <a:t>Le Ségur du numérique en santé pour le social et le médico-social : </a:t>
            </a:r>
            <a:r>
              <a:rPr lang="fr-FR" sz="1400">
                <a:hlinkClick r:id="rId6"/>
              </a:rPr>
              <a:t>https://esante.gouv.fr/segur/medico-social</a:t>
            </a:r>
            <a:endParaRPr lang="fr-FR" sz="1400"/>
          </a:p>
          <a:p>
            <a:pPr marL="285750" indent="-285750">
              <a:spcAft>
                <a:spcPts val="600"/>
              </a:spcAft>
              <a:buClr>
                <a:srgbClr val="006AB2"/>
              </a:buClr>
              <a:buSzPct val="100000"/>
              <a:buFont typeface="Arial" panose="020B0604020202020204" pitchFamily="34" charset="0"/>
              <a:buChar char="•"/>
              <a:defRPr/>
            </a:pPr>
            <a:r>
              <a:rPr lang="fr-FR" sz="1400">
                <a:solidFill>
                  <a:srgbClr val="000000"/>
                </a:solidFill>
                <a:latin typeface="Arial"/>
              </a:rPr>
              <a:t>Vous représentez une structure du médico-social : </a:t>
            </a:r>
            <a:r>
              <a:rPr lang="fr-FR" sz="1400">
                <a:hlinkClick r:id="rId7"/>
              </a:rPr>
              <a:t>https://esante.gouv.fr/essms</a:t>
            </a:r>
            <a:endParaRPr lang="fr-FR" sz="1400"/>
          </a:p>
          <a:p>
            <a:pPr marL="285750" indent="-285750">
              <a:spcAft>
                <a:spcPts val="600"/>
              </a:spcAft>
              <a:buClr>
                <a:srgbClr val="006AB2"/>
              </a:buClr>
              <a:buSzPct val="100000"/>
              <a:buFont typeface="Arial" panose="020B0604020202020204" pitchFamily="34" charset="0"/>
              <a:buChar char="•"/>
              <a:defRPr/>
            </a:pPr>
            <a:r>
              <a:rPr lang="fr-FR" sz="1400">
                <a:solidFill>
                  <a:srgbClr val="000000"/>
                </a:solidFill>
                <a:latin typeface="Arial"/>
              </a:rPr>
              <a:t>Découvrez les avantages de l’utilisation de Mon espace santé pour l’accompagnement des usagers : </a:t>
            </a:r>
            <a:r>
              <a:rPr lang="fr-FR" sz="1400">
                <a:hlinkClick r:id="rId8"/>
              </a:rPr>
              <a:t>https://esante.gouv.fr/strategie-nationale/mon-espace-sante/etablissements-services-medico-sociaux</a:t>
            </a:r>
            <a:endParaRPr lang="fr-FR" sz="1400"/>
          </a:p>
          <a:p>
            <a:pPr marL="285750" indent="-285750">
              <a:spcAft>
                <a:spcPts val="600"/>
              </a:spcAft>
              <a:buClr>
                <a:srgbClr val="006AB2"/>
              </a:buClr>
              <a:buSzPct val="100000"/>
              <a:buFont typeface="Arial" panose="020B0604020202020204" pitchFamily="34" charset="0"/>
              <a:buChar char="•"/>
              <a:defRPr/>
            </a:pPr>
            <a:r>
              <a:rPr lang="fr-FR" sz="1400">
                <a:solidFill>
                  <a:srgbClr val="000000"/>
                </a:solidFill>
                <a:latin typeface="Arial"/>
              </a:rPr>
              <a:t>Solutions candidates et référencées Ségur : </a:t>
            </a:r>
            <a:r>
              <a:rPr lang="fr-FR" sz="1400">
                <a:hlinkClick r:id="rId9"/>
              </a:rPr>
              <a:t>https://esante.gouv.fr/segur/solutions</a:t>
            </a:r>
            <a:endParaRPr lang="fr-FR" sz="1400">
              <a:solidFill>
                <a:srgbClr val="000000"/>
              </a:solidFill>
              <a:latin typeface="Arial"/>
            </a:endParaRPr>
          </a:p>
        </p:txBody>
      </p:sp>
      <p:sp>
        <p:nvSpPr>
          <p:cNvPr id="74" name="TextBox 4">
            <a:extLst>
              <a:ext uri="{FF2B5EF4-FFF2-40B4-BE49-F238E27FC236}">
                <a16:creationId xmlns:a16="http://schemas.microsoft.com/office/drawing/2014/main" id="{331D18DE-2F52-C2BC-4F7C-6DB91371AD3B}"/>
              </a:ext>
            </a:extLst>
          </p:cNvPr>
          <p:cNvSpPr txBox="1"/>
          <p:nvPr/>
        </p:nvSpPr>
        <p:spPr>
          <a:xfrm>
            <a:off x="1033871" y="3757911"/>
            <a:ext cx="10986847" cy="569387"/>
          </a:xfrm>
          <a:prstGeom prst="rect">
            <a:avLst/>
          </a:prstGeom>
          <a:noFill/>
        </p:spPr>
        <p:txBody>
          <a:bodyPr rot="0" spcFirstLastPara="0" vert="horz" wrap="square" lIns="90000" tIns="0" rIns="9000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006AB2"/>
              </a:buClr>
              <a:buSzPct val="100000"/>
              <a:defRPr/>
            </a:pPr>
            <a:r>
              <a:rPr lang="fr-FR" b="1">
                <a:solidFill>
                  <a:srgbClr val="006AB2"/>
                </a:solidFill>
                <a:latin typeface="Arial"/>
              </a:rPr>
              <a:t>Les webinaires de l’ANS</a:t>
            </a:r>
            <a:endParaRPr kumimoji="0" lang="fr-FR" sz="1800" b="1" i="0" u="none" strike="noStrike" kern="1200" cap="none" spc="0" normalizeH="0" baseline="0" noProof="0">
              <a:ln>
                <a:noFill/>
              </a:ln>
              <a:solidFill>
                <a:srgbClr val="006AB2"/>
              </a:solidFill>
              <a:effectLst/>
              <a:uLnTx/>
              <a:uFillTx/>
              <a:latin typeface="Arial"/>
              <a:ea typeface="+mn-ea"/>
              <a:cs typeface="+mn-cs"/>
            </a:endParaRPr>
          </a:p>
          <a:p>
            <a:pPr>
              <a:spcAft>
                <a:spcPts val="600"/>
              </a:spcAft>
              <a:buClr>
                <a:srgbClr val="006AB2"/>
              </a:buClr>
              <a:buSzPct val="100000"/>
              <a:defRPr/>
            </a:pPr>
            <a:r>
              <a:rPr lang="fr-FR" sz="1400">
                <a:solidFill>
                  <a:srgbClr val="000000"/>
                </a:solidFill>
                <a:latin typeface="Arial"/>
              </a:rPr>
              <a:t>Retrouver le support et le replay de ce webinaire, ainsi que d’autres webinaires à venir ou en replay : </a:t>
            </a:r>
            <a:r>
              <a:rPr lang="fr-FR" sz="1400">
                <a:hlinkClick r:id="rId10"/>
              </a:rPr>
              <a:t>https://esante.gouv.fr/webinaires</a:t>
            </a:r>
            <a:endParaRPr lang="fr-FR" sz="1400"/>
          </a:p>
        </p:txBody>
      </p:sp>
      <p:grpSp>
        <p:nvGrpSpPr>
          <p:cNvPr id="75" name="Knowledge3" descr="{&quot;Key&quot;:&quot;POWER_USER_SHAPE_ICON&quot;,&quot;Value&quot;:&quot;POWER_USER_SHAPE_ICON_STYLE_1&quot;}">
            <a:extLst>
              <a:ext uri="{FF2B5EF4-FFF2-40B4-BE49-F238E27FC236}">
                <a16:creationId xmlns:a16="http://schemas.microsoft.com/office/drawing/2014/main" id="{2B27A615-A2AC-8BAC-1EA7-D78391D8673C}"/>
              </a:ext>
            </a:extLst>
          </p:cNvPr>
          <p:cNvGrpSpPr>
            <a:grpSpLocks noChangeAspect="1"/>
          </p:cNvGrpSpPr>
          <p:nvPr/>
        </p:nvGrpSpPr>
        <p:grpSpPr>
          <a:xfrm>
            <a:off x="359384" y="1384148"/>
            <a:ext cx="572878" cy="612000"/>
            <a:chOff x="7600202" y="3705840"/>
            <a:chExt cx="1952625" cy="2085974"/>
          </a:xfrm>
          <a:solidFill>
            <a:srgbClr val="4D4D4D"/>
          </a:solidFill>
        </p:grpSpPr>
        <p:sp>
          <p:nvSpPr>
            <p:cNvPr id="76" name="Free-form: Shape 630">
              <a:extLst>
                <a:ext uri="{FF2B5EF4-FFF2-40B4-BE49-F238E27FC236}">
                  <a16:creationId xmlns:a16="http://schemas.microsoft.com/office/drawing/2014/main" id="{8ED38E87-DBA5-3842-54C8-FAF235CA6C90}"/>
                </a:ext>
              </a:extLst>
            </p:cNvPr>
            <p:cNvSpPr/>
            <p:nvPr/>
          </p:nvSpPr>
          <p:spPr>
            <a:xfrm>
              <a:off x="8362010" y="3705840"/>
              <a:ext cx="809816" cy="1152811"/>
            </a:xfrm>
            <a:custGeom>
              <a:avLst/>
              <a:gdLst>
                <a:gd name="connsiteX0" fmla="*/ 782479 w 809816"/>
                <a:gd name="connsiteY0" fmla="*/ 0 h 1152811"/>
                <a:gd name="connsiteX1" fmla="*/ 809721 w 809816"/>
                <a:gd name="connsiteY1" fmla="*/ 35719 h 1152811"/>
                <a:gd name="connsiteX2" fmla="*/ 809721 w 809816"/>
                <a:gd name="connsiteY2" fmla="*/ 896588 h 1152811"/>
                <a:gd name="connsiteX3" fmla="*/ 782479 w 809816"/>
                <a:gd name="connsiteY3" fmla="*/ 923925 h 1152811"/>
                <a:gd name="connsiteX4" fmla="*/ 150210 w 809816"/>
                <a:gd name="connsiteY4" fmla="*/ 924020 h 1152811"/>
                <a:gd name="connsiteX5" fmla="*/ 104490 w 809816"/>
                <a:gd name="connsiteY5" fmla="*/ 937355 h 1152811"/>
                <a:gd name="connsiteX6" fmla="*/ 80773 w 809816"/>
                <a:gd name="connsiteY6" fmla="*/ 1048798 h 1152811"/>
                <a:gd name="connsiteX7" fmla="*/ 148305 w 809816"/>
                <a:gd name="connsiteY7" fmla="*/ 1085183 h 1152811"/>
                <a:gd name="connsiteX8" fmla="*/ 775240 w 809816"/>
                <a:gd name="connsiteY8" fmla="*/ 1086041 h 1152811"/>
                <a:gd name="connsiteX9" fmla="*/ 809721 w 809816"/>
                <a:gd name="connsiteY9" fmla="*/ 1120616 h 1152811"/>
                <a:gd name="connsiteX10" fmla="*/ 809626 w 809816"/>
                <a:gd name="connsiteY10" fmla="*/ 1121950 h 1152811"/>
                <a:gd name="connsiteX11" fmla="*/ 775145 w 809816"/>
                <a:gd name="connsiteY11" fmla="*/ 1152525 h 1152811"/>
                <a:gd name="connsiteX12" fmla="*/ 218314 w 809816"/>
                <a:gd name="connsiteY12" fmla="*/ 1152811 h 1152811"/>
                <a:gd name="connsiteX13" fmla="*/ 84678 w 809816"/>
                <a:gd name="connsiteY13" fmla="*/ 1138047 h 1152811"/>
                <a:gd name="connsiteX14" fmla="*/ 13145 w 809816"/>
                <a:gd name="connsiteY14" fmla="*/ 1062895 h 1152811"/>
                <a:gd name="connsiteX15" fmla="*/ 96 w 809816"/>
                <a:gd name="connsiteY15" fmla="*/ 964597 h 1152811"/>
                <a:gd name="connsiteX16" fmla="*/ 1 w 809816"/>
                <a:gd name="connsiteY16" fmla="*/ 220409 h 1152811"/>
                <a:gd name="connsiteX17" fmla="*/ 14288 w 809816"/>
                <a:gd name="connsiteY17" fmla="*/ 86297 h 1152811"/>
                <a:gd name="connsiteX18" fmla="*/ 135065 w 809816"/>
                <a:gd name="connsiteY18" fmla="*/ 0 h 1152811"/>
                <a:gd name="connsiteX19" fmla="*/ 782479 w 809816"/>
                <a:gd name="connsiteY19" fmla="*/ 0 h 1152811"/>
                <a:gd name="connsiteX20" fmla="*/ 85726 w 809816"/>
                <a:gd name="connsiteY20" fmla="*/ 97250 h 1152811"/>
                <a:gd name="connsiteX21" fmla="*/ 66961 w 809816"/>
                <a:gd name="connsiteY21" fmla="*/ 145256 h 1152811"/>
                <a:gd name="connsiteX22" fmla="*/ 66866 w 809816"/>
                <a:gd name="connsiteY22" fmla="*/ 878872 h 1152811"/>
                <a:gd name="connsiteX23" fmla="*/ 68836 w 809816"/>
                <a:gd name="connsiteY23" fmla="*/ 880709 h 1152811"/>
                <a:gd name="connsiteX24" fmla="*/ 69819 w 809816"/>
                <a:gd name="connsiteY24" fmla="*/ 880396 h 1152811"/>
                <a:gd name="connsiteX25" fmla="*/ 152782 w 809816"/>
                <a:gd name="connsiteY25" fmla="*/ 857250 h 1152811"/>
                <a:gd name="connsiteX26" fmla="*/ 740569 w 809816"/>
                <a:gd name="connsiteY26" fmla="*/ 857250 h 1152811"/>
                <a:gd name="connsiteX27" fmla="*/ 743141 w 809816"/>
                <a:gd name="connsiteY27" fmla="*/ 854678 h 1152811"/>
                <a:gd name="connsiteX28" fmla="*/ 743141 w 809816"/>
                <a:gd name="connsiteY28" fmla="*/ 71914 h 1152811"/>
                <a:gd name="connsiteX29" fmla="*/ 738569 w 809816"/>
                <a:gd name="connsiteY29" fmla="*/ 67342 h 1152811"/>
                <a:gd name="connsiteX30" fmla="*/ 186595 w 809816"/>
                <a:gd name="connsiteY30" fmla="*/ 66866 h 1152811"/>
                <a:gd name="connsiteX31" fmla="*/ 85726 w 809816"/>
                <a:gd name="connsiteY31" fmla="*/ 97250 h 115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9816" h="1152811">
                  <a:moveTo>
                    <a:pt x="782479" y="0"/>
                  </a:moveTo>
                  <a:cubicBezTo>
                    <a:pt x="800640" y="5334"/>
                    <a:pt x="809721" y="17240"/>
                    <a:pt x="809721" y="35719"/>
                  </a:cubicBezTo>
                  <a:cubicBezTo>
                    <a:pt x="809848" y="318357"/>
                    <a:pt x="809848" y="605314"/>
                    <a:pt x="809721" y="896588"/>
                  </a:cubicBezTo>
                  <a:cubicBezTo>
                    <a:pt x="809721" y="911686"/>
                    <a:pt x="797524" y="923925"/>
                    <a:pt x="782479" y="923925"/>
                  </a:cubicBezTo>
                  <a:cubicBezTo>
                    <a:pt x="456153" y="923925"/>
                    <a:pt x="245396" y="923957"/>
                    <a:pt x="150210" y="924020"/>
                  </a:cubicBezTo>
                  <a:cubicBezTo>
                    <a:pt x="131096" y="924020"/>
                    <a:pt x="115856" y="928465"/>
                    <a:pt x="104490" y="937355"/>
                  </a:cubicBezTo>
                  <a:cubicBezTo>
                    <a:pt x="63977" y="968788"/>
                    <a:pt x="56071" y="1005935"/>
                    <a:pt x="80773" y="1048798"/>
                  </a:cubicBezTo>
                  <a:cubicBezTo>
                    <a:pt x="94298" y="1072293"/>
                    <a:pt x="116809" y="1084421"/>
                    <a:pt x="148305" y="1085183"/>
                  </a:cubicBezTo>
                  <a:cubicBezTo>
                    <a:pt x="166720" y="1085691"/>
                    <a:pt x="375698" y="1085977"/>
                    <a:pt x="775240" y="1086041"/>
                  </a:cubicBezTo>
                  <a:cubicBezTo>
                    <a:pt x="796005" y="1086041"/>
                    <a:pt x="807498" y="1097566"/>
                    <a:pt x="809721" y="1120616"/>
                  </a:cubicBezTo>
                  <a:cubicBezTo>
                    <a:pt x="809721" y="1121124"/>
                    <a:pt x="809689" y="1121569"/>
                    <a:pt x="809626" y="1121950"/>
                  </a:cubicBezTo>
                  <a:cubicBezTo>
                    <a:pt x="805562" y="1142333"/>
                    <a:pt x="794068" y="1152525"/>
                    <a:pt x="775145" y="1152525"/>
                  </a:cubicBezTo>
                  <a:cubicBezTo>
                    <a:pt x="632969" y="1152525"/>
                    <a:pt x="447358" y="1152620"/>
                    <a:pt x="218314" y="1152811"/>
                  </a:cubicBezTo>
                  <a:cubicBezTo>
                    <a:pt x="151575" y="1152874"/>
                    <a:pt x="107030" y="1147953"/>
                    <a:pt x="84678" y="1138047"/>
                  </a:cubicBezTo>
                  <a:cubicBezTo>
                    <a:pt x="51213" y="1123315"/>
                    <a:pt x="27369" y="1098264"/>
                    <a:pt x="13145" y="1062895"/>
                  </a:cubicBezTo>
                  <a:cubicBezTo>
                    <a:pt x="4382" y="1041305"/>
                    <a:pt x="32" y="1008539"/>
                    <a:pt x="96" y="964597"/>
                  </a:cubicBezTo>
                  <a:cubicBezTo>
                    <a:pt x="350" y="716502"/>
                    <a:pt x="318" y="468440"/>
                    <a:pt x="1" y="220409"/>
                  </a:cubicBezTo>
                  <a:cubicBezTo>
                    <a:pt x="-63" y="153353"/>
                    <a:pt x="4700" y="108649"/>
                    <a:pt x="14288" y="86297"/>
                  </a:cubicBezTo>
                  <a:cubicBezTo>
                    <a:pt x="34227" y="39434"/>
                    <a:pt x="74486" y="10668"/>
                    <a:pt x="135065" y="0"/>
                  </a:cubicBezTo>
                  <a:lnTo>
                    <a:pt x="782479" y="0"/>
                  </a:lnTo>
                  <a:close/>
                  <a:moveTo>
                    <a:pt x="85726" y="97250"/>
                  </a:moveTo>
                  <a:cubicBezTo>
                    <a:pt x="73216" y="112173"/>
                    <a:pt x="66961" y="128175"/>
                    <a:pt x="66961" y="145256"/>
                  </a:cubicBezTo>
                  <a:cubicBezTo>
                    <a:pt x="66834" y="403257"/>
                    <a:pt x="66803" y="647795"/>
                    <a:pt x="66866" y="878872"/>
                  </a:cubicBezTo>
                  <a:cubicBezTo>
                    <a:pt x="66903" y="879923"/>
                    <a:pt x="67785" y="880746"/>
                    <a:pt x="68836" y="880709"/>
                  </a:cubicBezTo>
                  <a:cubicBezTo>
                    <a:pt x="69186" y="880697"/>
                    <a:pt x="69526" y="880589"/>
                    <a:pt x="69819" y="880396"/>
                  </a:cubicBezTo>
                  <a:cubicBezTo>
                    <a:pt x="94203" y="864965"/>
                    <a:pt x="121857" y="857250"/>
                    <a:pt x="152782" y="857250"/>
                  </a:cubicBezTo>
                  <a:cubicBezTo>
                    <a:pt x="351283" y="857250"/>
                    <a:pt x="547212" y="857250"/>
                    <a:pt x="740569" y="857250"/>
                  </a:cubicBezTo>
                  <a:cubicBezTo>
                    <a:pt x="741990" y="857250"/>
                    <a:pt x="743141" y="856099"/>
                    <a:pt x="743141" y="854678"/>
                  </a:cubicBezTo>
                  <a:lnTo>
                    <a:pt x="743141" y="71914"/>
                  </a:lnTo>
                  <a:cubicBezTo>
                    <a:pt x="743141" y="68866"/>
                    <a:pt x="741617" y="67342"/>
                    <a:pt x="738569" y="67342"/>
                  </a:cubicBezTo>
                  <a:cubicBezTo>
                    <a:pt x="585979" y="66453"/>
                    <a:pt x="401987" y="66294"/>
                    <a:pt x="186595" y="66866"/>
                  </a:cubicBezTo>
                  <a:cubicBezTo>
                    <a:pt x="139256" y="66961"/>
                    <a:pt x="113443" y="64103"/>
                    <a:pt x="85726" y="97250"/>
                  </a:cubicBezTo>
                  <a:close/>
                </a:path>
              </a:pathLst>
            </a:custGeom>
            <a:grpFill/>
            <a:ln w="9525" cap="flat">
              <a:noFill/>
              <a:prstDash val="solid"/>
              <a:miter/>
            </a:ln>
          </p:spPr>
          <p:txBody>
            <a:bodyPr rtlCol="0" anchor="ctr"/>
            <a:lstStyle/>
            <a:p>
              <a:endParaRPr lang="en-US"/>
            </a:p>
          </p:txBody>
        </p:sp>
        <p:sp>
          <p:nvSpPr>
            <p:cNvPr id="77" name="Free-form: Shape 631">
              <a:extLst>
                <a:ext uri="{FF2B5EF4-FFF2-40B4-BE49-F238E27FC236}">
                  <a16:creationId xmlns:a16="http://schemas.microsoft.com/office/drawing/2014/main" id="{87436D5C-A1E7-CBDF-BC6D-917F498007D2}"/>
                </a:ext>
              </a:extLst>
            </p:cNvPr>
            <p:cNvSpPr/>
            <p:nvPr/>
          </p:nvSpPr>
          <p:spPr>
            <a:xfrm>
              <a:off x="8591087" y="3953585"/>
              <a:ext cx="370903" cy="66484"/>
            </a:xfrm>
            <a:custGeom>
              <a:avLst/>
              <a:gdLst>
                <a:gd name="connsiteX0" fmla="*/ 338328 w 370903"/>
                <a:gd name="connsiteY0" fmla="*/ 0 h 66484"/>
                <a:gd name="connsiteX1" fmla="*/ 370904 w 370903"/>
                <a:gd name="connsiteY1" fmla="*/ 0 h 66484"/>
                <a:gd name="connsiteX2" fmla="*/ 370904 w 370903"/>
                <a:gd name="connsiteY2" fmla="*/ 66485 h 66484"/>
                <a:gd name="connsiteX3" fmla="*/ 338328 w 370903"/>
                <a:gd name="connsiteY3" fmla="*/ 66485 h 66484"/>
                <a:gd name="connsiteX4" fmla="*/ 32576 w 370903"/>
                <a:gd name="connsiteY4" fmla="*/ 66485 h 66484"/>
                <a:gd name="connsiteX5" fmla="*/ 0 w 370903"/>
                <a:gd name="connsiteY5" fmla="*/ 66485 h 66484"/>
                <a:gd name="connsiteX6" fmla="*/ 0 w 370903"/>
                <a:gd name="connsiteY6" fmla="*/ 0 h 66484"/>
                <a:gd name="connsiteX7" fmla="*/ 32576 w 370903"/>
                <a:gd name="connsiteY7" fmla="*/ 0 h 6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903" h="66484">
                  <a:moveTo>
                    <a:pt x="338328" y="0"/>
                  </a:moveTo>
                  <a:cubicBezTo>
                    <a:pt x="356319" y="0"/>
                    <a:pt x="370904" y="0"/>
                    <a:pt x="370904" y="0"/>
                  </a:cubicBezTo>
                  <a:lnTo>
                    <a:pt x="370904" y="66485"/>
                  </a:lnTo>
                  <a:cubicBezTo>
                    <a:pt x="370904" y="66485"/>
                    <a:pt x="356319" y="66485"/>
                    <a:pt x="338328" y="66485"/>
                  </a:cubicBezTo>
                  <a:lnTo>
                    <a:pt x="32576" y="66485"/>
                  </a:lnTo>
                  <a:cubicBezTo>
                    <a:pt x="14585" y="66485"/>
                    <a:pt x="0" y="66485"/>
                    <a:pt x="0" y="66485"/>
                  </a:cubicBezTo>
                  <a:lnTo>
                    <a:pt x="0" y="0"/>
                  </a:lnTo>
                  <a:cubicBezTo>
                    <a:pt x="0" y="0"/>
                    <a:pt x="14585" y="0"/>
                    <a:pt x="32576" y="0"/>
                  </a:cubicBezTo>
                  <a:close/>
                </a:path>
              </a:pathLst>
            </a:custGeom>
            <a:grpFill/>
            <a:ln w="9525" cap="flat">
              <a:noFill/>
              <a:prstDash val="solid"/>
              <a:miter/>
            </a:ln>
          </p:spPr>
          <p:txBody>
            <a:bodyPr rtlCol="0" anchor="ctr"/>
            <a:lstStyle/>
            <a:p>
              <a:endParaRPr lang="en-US"/>
            </a:p>
          </p:txBody>
        </p:sp>
        <p:sp>
          <p:nvSpPr>
            <p:cNvPr id="78" name="Free-form: Shape 632">
              <a:extLst>
                <a:ext uri="{FF2B5EF4-FFF2-40B4-BE49-F238E27FC236}">
                  <a16:creationId xmlns:a16="http://schemas.microsoft.com/office/drawing/2014/main" id="{35928C24-B8B6-E1AE-0654-A707B4A7ABDA}"/>
                </a:ext>
              </a:extLst>
            </p:cNvPr>
            <p:cNvSpPr/>
            <p:nvPr/>
          </p:nvSpPr>
          <p:spPr>
            <a:xfrm>
              <a:off x="8476978" y="4677390"/>
              <a:ext cx="703897" cy="66675"/>
            </a:xfrm>
            <a:custGeom>
              <a:avLst/>
              <a:gdLst>
                <a:gd name="connsiteX0" fmla="*/ 671131 w 703897"/>
                <a:gd name="connsiteY0" fmla="*/ 0 h 66675"/>
                <a:gd name="connsiteX1" fmla="*/ 703898 w 703897"/>
                <a:gd name="connsiteY1" fmla="*/ 0 h 66675"/>
                <a:gd name="connsiteX2" fmla="*/ 703898 w 703897"/>
                <a:gd name="connsiteY2" fmla="*/ 66675 h 66675"/>
                <a:gd name="connsiteX3" fmla="*/ 671131 w 703897"/>
                <a:gd name="connsiteY3" fmla="*/ 66675 h 66675"/>
                <a:gd name="connsiteX4" fmla="*/ 32766 w 703897"/>
                <a:gd name="connsiteY4" fmla="*/ 66675 h 66675"/>
                <a:gd name="connsiteX5" fmla="*/ 0 w 703897"/>
                <a:gd name="connsiteY5" fmla="*/ 66675 h 66675"/>
                <a:gd name="connsiteX6" fmla="*/ 0 w 703897"/>
                <a:gd name="connsiteY6" fmla="*/ 0 h 66675"/>
                <a:gd name="connsiteX7" fmla="*/ 32766 w 703897"/>
                <a:gd name="connsiteY7"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897" h="66675">
                  <a:moveTo>
                    <a:pt x="671131" y="0"/>
                  </a:moveTo>
                  <a:cubicBezTo>
                    <a:pt x="689228" y="0"/>
                    <a:pt x="703898" y="0"/>
                    <a:pt x="703898" y="0"/>
                  </a:cubicBezTo>
                  <a:lnTo>
                    <a:pt x="703898" y="66675"/>
                  </a:lnTo>
                  <a:cubicBezTo>
                    <a:pt x="703898" y="66675"/>
                    <a:pt x="689228" y="66675"/>
                    <a:pt x="671131" y="66675"/>
                  </a:cubicBezTo>
                  <a:lnTo>
                    <a:pt x="32766" y="66675"/>
                  </a:lnTo>
                  <a:cubicBezTo>
                    <a:pt x="14670" y="66675"/>
                    <a:pt x="0" y="66675"/>
                    <a:pt x="0" y="66675"/>
                  </a:cubicBezTo>
                  <a:lnTo>
                    <a:pt x="0" y="0"/>
                  </a:lnTo>
                  <a:cubicBezTo>
                    <a:pt x="0" y="0"/>
                    <a:pt x="14670" y="0"/>
                    <a:pt x="32766" y="0"/>
                  </a:cubicBezTo>
                  <a:close/>
                </a:path>
              </a:pathLst>
            </a:custGeom>
            <a:grpFill/>
            <a:ln w="9525" cap="flat">
              <a:noFill/>
              <a:prstDash val="solid"/>
              <a:miter/>
            </a:ln>
          </p:spPr>
          <p:txBody>
            <a:bodyPr rtlCol="0" anchor="ctr"/>
            <a:lstStyle/>
            <a:p>
              <a:endParaRPr lang="en-US"/>
            </a:p>
          </p:txBody>
        </p:sp>
        <p:sp>
          <p:nvSpPr>
            <p:cNvPr id="79" name="Free-form: Shape 633">
              <a:extLst>
                <a:ext uri="{FF2B5EF4-FFF2-40B4-BE49-F238E27FC236}">
                  <a16:creationId xmlns:a16="http://schemas.microsoft.com/office/drawing/2014/main" id="{8902C29C-38E7-1B61-15B7-81B89F933143}"/>
                </a:ext>
              </a:extLst>
            </p:cNvPr>
            <p:cNvSpPr/>
            <p:nvPr/>
          </p:nvSpPr>
          <p:spPr>
            <a:xfrm>
              <a:off x="7600202" y="4766294"/>
              <a:ext cx="1952625" cy="1025520"/>
            </a:xfrm>
            <a:custGeom>
              <a:avLst/>
              <a:gdLst>
                <a:gd name="connsiteX0" fmla="*/ 1952625 w 1952625"/>
                <a:gd name="connsiteY0" fmla="*/ 105596 h 1025520"/>
                <a:gd name="connsiteX1" fmla="*/ 1952625 w 1952625"/>
                <a:gd name="connsiteY1" fmla="*/ 127218 h 1025520"/>
                <a:gd name="connsiteX2" fmla="*/ 1342549 w 1952625"/>
                <a:gd name="connsiteY2" fmla="*/ 719959 h 1025520"/>
                <a:gd name="connsiteX3" fmla="*/ 1317022 w 1952625"/>
                <a:gd name="connsiteY3" fmla="*/ 730246 h 1025520"/>
                <a:gd name="connsiteX4" fmla="*/ 540544 w 1952625"/>
                <a:gd name="connsiteY4" fmla="*/ 730151 h 1025520"/>
                <a:gd name="connsiteX5" fmla="*/ 506587 w 1952625"/>
                <a:gd name="connsiteY5" fmla="*/ 703202 h 1025520"/>
                <a:gd name="connsiteX6" fmla="*/ 507111 w 1952625"/>
                <a:gd name="connsiteY6" fmla="*/ 697385 h 1025520"/>
                <a:gd name="connsiteX7" fmla="*/ 507206 w 1952625"/>
                <a:gd name="connsiteY7" fmla="*/ 696051 h 1025520"/>
                <a:gd name="connsiteX8" fmla="*/ 540544 w 1952625"/>
                <a:gd name="connsiteY8" fmla="*/ 663571 h 1025520"/>
                <a:gd name="connsiteX9" fmla="*/ 1299782 w 1952625"/>
                <a:gd name="connsiteY9" fmla="*/ 663571 h 1025520"/>
                <a:gd name="connsiteX10" fmla="*/ 1308164 w 1952625"/>
                <a:gd name="connsiteY10" fmla="*/ 660237 h 1025520"/>
                <a:gd name="connsiteX11" fmla="*/ 1868424 w 1952625"/>
                <a:gd name="connsiteY11" fmla="*/ 117122 h 1025520"/>
                <a:gd name="connsiteX12" fmla="*/ 1868424 w 1952625"/>
                <a:gd name="connsiteY12" fmla="*/ 113693 h 1025520"/>
                <a:gd name="connsiteX13" fmla="*/ 1677448 w 1952625"/>
                <a:gd name="connsiteY13" fmla="*/ 89975 h 1025520"/>
                <a:gd name="connsiteX14" fmla="*/ 1613535 w 1952625"/>
                <a:gd name="connsiteY14" fmla="*/ 133886 h 1025520"/>
                <a:gd name="connsiteX15" fmla="*/ 1347883 w 1952625"/>
                <a:gd name="connsiteY15" fmla="*/ 341721 h 1025520"/>
                <a:gd name="connsiteX16" fmla="*/ 1345597 w 1952625"/>
                <a:gd name="connsiteY16" fmla="*/ 349627 h 1025520"/>
                <a:gd name="connsiteX17" fmla="*/ 1360742 w 1952625"/>
                <a:gd name="connsiteY17" fmla="*/ 451449 h 1025520"/>
                <a:gd name="connsiteX18" fmla="*/ 1333119 w 1952625"/>
                <a:gd name="connsiteY18" fmla="*/ 482215 h 1025520"/>
                <a:gd name="connsiteX19" fmla="*/ 857536 w 1952625"/>
                <a:gd name="connsiteY19" fmla="*/ 482405 h 1025520"/>
                <a:gd name="connsiteX20" fmla="*/ 825151 w 1952625"/>
                <a:gd name="connsiteY20" fmla="*/ 450020 h 1025520"/>
                <a:gd name="connsiteX21" fmla="*/ 825151 w 1952625"/>
                <a:gd name="connsiteY21" fmla="*/ 448687 h 1025520"/>
                <a:gd name="connsiteX22" fmla="*/ 857345 w 1952625"/>
                <a:gd name="connsiteY22" fmla="*/ 416111 h 1025520"/>
                <a:gd name="connsiteX23" fmla="*/ 1288637 w 1952625"/>
                <a:gd name="connsiteY23" fmla="*/ 415826 h 1025520"/>
                <a:gd name="connsiteX24" fmla="*/ 1292924 w 1952625"/>
                <a:gd name="connsiteY24" fmla="*/ 410968 h 1025520"/>
                <a:gd name="connsiteX25" fmla="*/ 1222439 w 1952625"/>
                <a:gd name="connsiteY25" fmla="*/ 301430 h 1025520"/>
                <a:gd name="connsiteX26" fmla="*/ 1143095 w 1952625"/>
                <a:gd name="connsiteY26" fmla="*/ 291143 h 1025520"/>
                <a:gd name="connsiteX27" fmla="*/ 952024 w 1952625"/>
                <a:gd name="connsiteY27" fmla="*/ 290477 h 1025520"/>
                <a:gd name="connsiteX28" fmla="*/ 924878 w 1952625"/>
                <a:gd name="connsiteY28" fmla="*/ 281999 h 1025520"/>
                <a:gd name="connsiteX29" fmla="*/ 703707 w 1952625"/>
                <a:gd name="connsiteY29" fmla="*/ 207419 h 1025520"/>
                <a:gd name="connsiteX30" fmla="*/ 579311 w 1952625"/>
                <a:gd name="connsiteY30" fmla="*/ 214753 h 1025520"/>
                <a:gd name="connsiteX31" fmla="*/ 311372 w 1952625"/>
                <a:gd name="connsiteY31" fmla="*/ 400967 h 1025520"/>
                <a:gd name="connsiteX32" fmla="*/ 262319 w 1952625"/>
                <a:gd name="connsiteY32" fmla="*/ 457736 h 1025520"/>
                <a:gd name="connsiteX33" fmla="*/ 262509 w 1952625"/>
                <a:gd name="connsiteY33" fmla="*/ 464784 h 1025520"/>
                <a:gd name="connsiteX34" fmla="*/ 608076 w 1952625"/>
                <a:gd name="connsiteY34" fmla="*/ 822067 h 1025520"/>
                <a:gd name="connsiteX35" fmla="*/ 627698 w 1952625"/>
                <a:gd name="connsiteY35" fmla="*/ 891123 h 1025520"/>
                <a:gd name="connsiteX36" fmla="*/ 492538 w 1952625"/>
                <a:gd name="connsiteY36" fmla="*/ 1025521 h 1025520"/>
                <a:gd name="connsiteX37" fmla="*/ 474726 w 1952625"/>
                <a:gd name="connsiteY37" fmla="*/ 1025521 h 1025520"/>
                <a:gd name="connsiteX38" fmla="*/ 451104 w 1952625"/>
                <a:gd name="connsiteY38" fmla="*/ 980753 h 1025520"/>
                <a:gd name="connsiteX39" fmla="*/ 458819 w 1952625"/>
                <a:gd name="connsiteY39" fmla="*/ 967895 h 1025520"/>
                <a:gd name="connsiteX40" fmla="*/ 555784 w 1952625"/>
                <a:gd name="connsiteY40" fmla="*/ 869120 h 1025520"/>
                <a:gd name="connsiteX41" fmla="*/ 555784 w 1952625"/>
                <a:gd name="connsiteY41" fmla="*/ 862644 h 1025520"/>
                <a:gd name="connsiteX42" fmla="*/ 159163 w 1952625"/>
                <a:gd name="connsiteY42" fmla="*/ 453354 h 1025520"/>
                <a:gd name="connsiteX43" fmla="*/ 152833 w 1952625"/>
                <a:gd name="connsiteY43" fmla="*/ 453206 h 1025520"/>
                <a:gd name="connsiteX44" fmla="*/ 152686 w 1952625"/>
                <a:gd name="connsiteY44" fmla="*/ 453354 h 1025520"/>
                <a:gd name="connsiteX45" fmla="*/ 65246 w 1952625"/>
                <a:gd name="connsiteY45" fmla="*/ 543366 h 1025520"/>
                <a:gd name="connsiteX46" fmla="*/ 34576 w 1952625"/>
                <a:gd name="connsiteY46" fmla="*/ 562320 h 1025520"/>
                <a:gd name="connsiteX47" fmla="*/ 0 w 1952625"/>
                <a:gd name="connsiteY47" fmla="*/ 537079 h 1025520"/>
                <a:gd name="connsiteX48" fmla="*/ 0 w 1952625"/>
                <a:gd name="connsiteY48" fmla="*/ 519743 h 1025520"/>
                <a:gd name="connsiteX49" fmla="*/ 131921 w 1952625"/>
                <a:gd name="connsiteY49" fmla="*/ 378774 h 1025520"/>
                <a:gd name="connsiteX50" fmla="*/ 211741 w 1952625"/>
                <a:gd name="connsiteY50" fmla="*/ 410301 h 1025520"/>
                <a:gd name="connsiteX51" fmla="*/ 217170 w 1952625"/>
                <a:gd name="connsiteY51" fmla="*/ 409920 h 1025520"/>
                <a:gd name="connsiteX52" fmla="*/ 362807 w 1952625"/>
                <a:gd name="connsiteY52" fmla="*/ 255139 h 1025520"/>
                <a:gd name="connsiteX53" fmla="*/ 514826 w 1952625"/>
                <a:gd name="connsiteY53" fmla="*/ 164270 h 1025520"/>
                <a:gd name="connsiteX54" fmla="*/ 834581 w 1952625"/>
                <a:gd name="connsiteY54" fmla="*/ 162746 h 1025520"/>
                <a:gd name="connsiteX55" fmla="*/ 952690 w 1952625"/>
                <a:gd name="connsiteY55" fmla="*/ 220658 h 1025520"/>
                <a:gd name="connsiteX56" fmla="*/ 969645 w 1952625"/>
                <a:gd name="connsiteY56" fmla="*/ 223611 h 1025520"/>
                <a:gd name="connsiteX57" fmla="*/ 1138333 w 1952625"/>
                <a:gd name="connsiteY57" fmla="*/ 224659 h 1025520"/>
                <a:gd name="connsiteX58" fmla="*/ 1228058 w 1952625"/>
                <a:gd name="connsiteY58" fmla="*/ 232565 h 1025520"/>
                <a:gd name="connsiteX59" fmla="*/ 1306544 w 1952625"/>
                <a:gd name="connsiteY59" fmla="*/ 282857 h 1025520"/>
                <a:gd name="connsiteX60" fmla="*/ 1313498 w 1952625"/>
                <a:gd name="connsiteY60" fmla="*/ 283428 h 1025520"/>
                <a:gd name="connsiteX61" fmla="*/ 1594390 w 1952625"/>
                <a:gd name="connsiteY61" fmla="*/ 64829 h 1025520"/>
                <a:gd name="connsiteX62" fmla="*/ 1698212 w 1952625"/>
                <a:gd name="connsiteY62" fmla="*/ 9870 h 1025520"/>
                <a:gd name="connsiteX63" fmla="*/ 1867853 w 1952625"/>
                <a:gd name="connsiteY63" fmla="*/ 31587 h 1025520"/>
                <a:gd name="connsiteX64" fmla="*/ 1952625 w 1952625"/>
                <a:gd name="connsiteY64" fmla="*/ 105596 h 102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52625" h="1025520">
                  <a:moveTo>
                    <a:pt x="1952625" y="105596"/>
                  </a:moveTo>
                  <a:lnTo>
                    <a:pt x="1952625" y="127218"/>
                  </a:lnTo>
                  <a:lnTo>
                    <a:pt x="1342549" y="719959"/>
                  </a:lnTo>
                  <a:cubicBezTo>
                    <a:pt x="1335710" y="726557"/>
                    <a:pt x="1326559" y="730244"/>
                    <a:pt x="1317022" y="730246"/>
                  </a:cubicBezTo>
                  <a:lnTo>
                    <a:pt x="540544" y="730151"/>
                  </a:lnTo>
                  <a:cubicBezTo>
                    <a:pt x="522431" y="730132"/>
                    <a:pt x="507228" y="718067"/>
                    <a:pt x="506587" y="703202"/>
                  </a:cubicBezTo>
                  <a:cubicBezTo>
                    <a:pt x="506502" y="701245"/>
                    <a:pt x="506678" y="699295"/>
                    <a:pt x="507111" y="697385"/>
                  </a:cubicBezTo>
                  <a:cubicBezTo>
                    <a:pt x="507175" y="697194"/>
                    <a:pt x="507206" y="696750"/>
                    <a:pt x="507206" y="696051"/>
                  </a:cubicBezTo>
                  <a:cubicBezTo>
                    <a:pt x="507143" y="674398"/>
                    <a:pt x="518255" y="663571"/>
                    <a:pt x="540544" y="663571"/>
                  </a:cubicBezTo>
                  <a:lnTo>
                    <a:pt x="1299782" y="663571"/>
                  </a:lnTo>
                  <a:cubicBezTo>
                    <a:pt x="1303020" y="663571"/>
                    <a:pt x="1305814" y="662460"/>
                    <a:pt x="1308164" y="660237"/>
                  </a:cubicBezTo>
                  <a:lnTo>
                    <a:pt x="1868424" y="117122"/>
                  </a:lnTo>
                  <a:cubicBezTo>
                    <a:pt x="1869694" y="115979"/>
                    <a:pt x="1869694" y="114836"/>
                    <a:pt x="1868424" y="113693"/>
                  </a:cubicBezTo>
                  <a:cubicBezTo>
                    <a:pt x="1810068" y="60734"/>
                    <a:pt x="1746409" y="52828"/>
                    <a:pt x="1677448" y="89975"/>
                  </a:cubicBezTo>
                  <a:cubicBezTo>
                    <a:pt x="1661001" y="98865"/>
                    <a:pt x="1639697" y="113502"/>
                    <a:pt x="1613535" y="133886"/>
                  </a:cubicBezTo>
                  <a:cubicBezTo>
                    <a:pt x="1466596" y="248313"/>
                    <a:pt x="1378045" y="317591"/>
                    <a:pt x="1347883" y="341721"/>
                  </a:cubicBezTo>
                  <a:cubicBezTo>
                    <a:pt x="1345545" y="343595"/>
                    <a:pt x="1344633" y="346751"/>
                    <a:pt x="1345597" y="349627"/>
                  </a:cubicBezTo>
                  <a:cubicBezTo>
                    <a:pt x="1359440" y="391855"/>
                    <a:pt x="1364488" y="425795"/>
                    <a:pt x="1360742" y="451449"/>
                  </a:cubicBezTo>
                  <a:cubicBezTo>
                    <a:pt x="1357821" y="471896"/>
                    <a:pt x="1348613" y="482151"/>
                    <a:pt x="1333119" y="482215"/>
                  </a:cubicBezTo>
                  <a:cubicBezTo>
                    <a:pt x="1187387" y="482786"/>
                    <a:pt x="1028859" y="482850"/>
                    <a:pt x="857536" y="482405"/>
                  </a:cubicBezTo>
                  <a:cubicBezTo>
                    <a:pt x="836517" y="482342"/>
                    <a:pt x="825722" y="471547"/>
                    <a:pt x="825151" y="450020"/>
                  </a:cubicBezTo>
                  <a:cubicBezTo>
                    <a:pt x="825151" y="449385"/>
                    <a:pt x="825151" y="448941"/>
                    <a:pt x="825151" y="448687"/>
                  </a:cubicBezTo>
                  <a:cubicBezTo>
                    <a:pt x="825786" y="426970"/>
                    <a:pt x="836517" y="416111"/>
                    <a:pt x="857345" y="416111"/>
                  </a:cubicBezTo>
                  <a:lnTo>
                    <a:pt x="1288637" y="415826"/>
                  </a:lnTo>
                  <a:cubicBezTo>
                    <a:pt x="1291876" y="415826"/>
                    <a:pt x="1293305" y="414207"/>
                    <a:pt x="1292924" y="410968"/>
                  </a:cubicBezTo>
                  <a:cubicBezTo>
                    <a:pt x="1287018" y="365534"/>
                    <a:pt x="1264063" y="321624"/>
                    <a:pt x="1222439" y="301430"/>
                  </a:cubicBezTo>
                  <a:cubicBezTo>
                    <a:pt x="1208469" y="294699"/>
                    <a:pt x="1182021" y="291270"/>
                    <a:pt x="1143095" y="291143"/>
                  </a:cubicBezTo>
                  <a:cubicBezTo>
                    <a:pt x="1019715" y="290762"/>
                    <a:pt x="956024" y="290540"/>
                    <a:pt x="952024" y="290477"/>
                  </a:cubicBezTo>
                  <a:cubicBezTo>
                    <a:pt x="941800" y="290350"/>
                    <a:pt x="932752" y="287524"/>
                    <a:pt x="924878" y="281999"/>
                  </a:cubicBezTo>
                  <a:cubicBezTo>
                    <a:pt x="858647" y="235644"/>
                    <a:pt x="784924" y="210784"/>
                    <a:pt x="703707" y="207419"/>
                  </a:cubicBezTo>
                  <a:cubicBezTo>
                    <a:pt x="652018" y="205260"/>
                    <a:pt x="610553" y="207704"/>
                    <a:pt x="579311" y="214753"/>
                  </a:cubicBezTo>
                  <a:cubicBezTo>
                    <a:pt x="470725" y="239423"/>
                    <a:pt x="384905" y="314861"/>
                    <a:pt x="311372" y="400967"/>
                  </a:cubicBezTo>
                  <a:cubicBezTo>
                    <a:pt x="286607" y="429986"/>
                    <a:pt x="270256" y="448909"/>
                    <a:pt x="262319" y="457736"/>
                  </a:cubicBezTo>
                  <a:cubicBezTo>
                    <a:pt x="260160" y="460149"/>
                    <a:pt x="260223" y="462498"/>
                    <a:pt x="262509" y="464784"/>
                  </a:cubicBezTo>
                  <a:cubicBezTo>
                    <a:pt x="388747" y="594261"/>
                    <a:pt x="503936" y="713355"/>
                    <a:pt x="608076" y="822067"/>
                  </a:cubicBezTo>
                  <a:cubicBezTo>
                    <a:pt x="630650" y="845689"/>
                    <a:pt x="651891" y="862453"/>
                    <a:pt x="627698" y="891123"/>
                  </a:cubicBezTo>
                  <a:cubicBezTo>
                    <a:pt x="605282" y="917603"/>
                    <a:pt x="560229" y="962402"/>
                    <a:pt x="492538" y="1025521"/>
                  </a:cubicBezTo>
                  <a:lnTo>
                    <a:pt x="474726" y="1025521"/>
                  </a:lnTo>
                  <a:cubicBezTo>
                    <a:pt x="452501" y="1016377"/>
                    <a:pt x="444627" y="1001454"/>
                    <a:pt x="451104" y="980753"/>
                  </a:cubicBezTo>
                  <a:cubicBezTo>
                    <a:pt x="452607" y="975934"/>
                    <a:pt x="455252" y="971526"/>
                    <a:pt x="458819" y="967895"/>
                  </a:cubicBezTo>
                  <a:lnTo>
                    <a:pt x="555784" y="869120"/>
                  </a:lnTo>
                  <a:cubicBezTo>
                    <a:pt x="557526" y="867313"/>
                    <a:pt x="557526" y="864451"/>
                    <a:pt x="555784" y="862644"/>
                  </a:cubicBezTo>
                  <a:lnTo>
                    <a:pt x="159163" y="453354"/>
                  </a:lnTo>
                  <a:cubicBezTo>
                    <a:pt x="157456" y="451566"/>
                    <a:pt x="154622" y="451499"/>
                    <a:pt x="152833" y="453206"/>
                  </a:cubicBezTo>
                  <a:cubicBezTo>
                    <a:pt x="152783" y="453255"/>
                    <a:pt x="152734" y="453304"/>
                    <a:pt x="152686" y="453354"/>
                  </a:cubicBezTo>
                  <a:cubicBezTo>
                    <a:pt x="127540" y="479135"/>
                    <a:pt x="98393" y="509139"/>
                    <a:pt x="65246" y="543366"/>
                  </a:cubicBezTo>
                  <a:cubicBezTo>
                    <a:pt x="53626" y="555367"/>
                    <a:pt x="43402" y="561685"/>
                    <a:pt x="34576" y="562320"/>
                  </a:cubicBezTo>
                  <a:cubicBezTo>
                    <a:pt x="20479" y="563400"/>
                    <a:pt x="8954" y="554986"/>
                    <a:pt x="0" y="537079"/>
                  </a:cubicBezTo>
                  <a:lnTo>
                    <a:pt x="0" y="519743"/>
                  </a:lnTo>
                  <a:cubicBezTo>
                    <a:pt x="44895" y="467292"/>
                    <a:pt x="88868" y="420303"/>
                    <a:pt x="131921" y="378774"/>
                  </a:cubicBezTo>
                  <a:cubicBezTo>
                    <a:pt x="163068" y="348674"/>
                    <a:pt x="192024" y="391156"/>
                    <a:pt x="211741" y="410301"/>
                  </a:cubicBezTo>
                  <a:cubicBezTo>
                    <a:pt x="213709" y="412206"/>
                    <a:pt x="215519" y="412079"/>
                    <a:pt x="217170" y="409920"/>
                  </a:cubicBezTo>
                  <a:cubicBezTo>
                    <a:pt x="262446" y="351945"/>
                    <a:pt x="310991" y="300351"/>
                    <a:pt x="362807" y="255139"/>
                  </a:cubicBezTo>
                  <a:cubicBezTo>
                    <a:pt x="407702" y="215896"/>
                    <a:pt x="458375" y="185607"/>
                    <a:pt x="514826" y="164270"/>
                  </a:cubicBezTo>
                  <a:cubicBezTo>
                    <a:pt x="607695" y="129028"/>
                    <a:pt x="740664" y="133505"/>
                    <a:pt x="834581" y="162746"/>
                  </a:cubicBezTo>
                  <a:cubicBezTo>
                    <a:pt x="873633" y="174938"/>
                    <a:pt x="913003" y="194242"/>
                    <a:pt x="952690" y="220658"/>
                  </a:cubicBezTo>
                  <a:cubicBezTo>
                    <a:pt x="955612" y="222627"/>
                    <a:pt x="961263" y="223611"/>
                    <a:pt x="969645" y="223611"/>
                  </a:cubicBezTo>
                  <a:cubicBezTo>
                    <a:pt x="1030288" y="223929"/>
                    <a:pt x="1086517" y="224278"/>
                    <a:pt x="1138333" y="224659"/>
                  </a:cubicBezTo>
                  <a:cubicBezTo>
                    <a:pt x="1181640" y="224976"/>
                    <a:pt x="1211548" y="227612"/>
                    <a:pt x="1228058" y="232565"/>
                  </a:cubicBezTo>
                  <a:cubicBezTo>
                    <a:pt x="1258284" y="241772"/>
                    <a:pt x="1284446" y="258536"/>
                    <a:pt x="1306544" y="282857"/>
                  </a:cubicBezTo>
                  <a:cubicBezTo>
                    <a:pt x="1308359" y="284830"/>
                    <a:pt x="1311385" y="285079"/>
                    <a:pt x="1313498" y="283428"/>
                  </a:cubicBezTo>
                  <a:cubicBezTo>
                    <a:pt x="1360360" y="246789"/>
                    <a:pt x="1453991" y="173922"/>
                    <a:pt x="1594390" y="64829"/>
                  </a:cubicBezTo>
                  <a:cubicBezTo>
                    <a:pt x="1625632" y="40572"/>
                    <a:pt x="1660239" y="22253"/>
                    <a:pt x="1698212" y="9870"/>
                  </a:cubicBezTo>
                  <a:cubicBezTo>
                    <a:pt x="1754791" y="-8481"/>
                    <a:pt x="1811338" y="-1242"/>
                    <a:pt x="1867853" y="31587"/>
                  </a:cubicBezTo>
                  <a:cubicBezTo>
                    <a:pt x="1903476" y="52225"/>
                    <a:pt x="1931734" y="76894"/>
                    <a:pt x="1952625" y="105596"/>
                  </a:cubicBezTo>
                  <a:close/>
                </a:path>
              </a:pathLst>
            </a:custGeom>
            <a:grpFill/>
            <a:ln w="9525" cap="flat">
              <a:noFill/>
              <a:prstDash val="solid"/>
              <a:miter/>
            </a:ln>
          </p:spPr>
          <p:txBody>
            <a:bodyPr rtlCol="0" anchor="ctr"/>
            <a:lstStyle/>
            <a:p>
              <a:endParaRPr lang="en-US"/>
            </a:p>
          </p:txBody>
        </p:sp>
      </p:grpSp>
      <p:grpSp>
        <p:nvGrpSpPr>
          <p:cNvPr id="80" name="Webinar" descr="{&quot;Key&quot;:&quot;POWER_USER_SHAPE_ICON&quot;,&quot;Value&quot;:&quot;POWER_USER_SHAPE_ICON_STYLE_1&quot;}">
            <a:extLst>
              <a:ext uri="{FF2B5EF4-FFF2-40B4-BE49-F238E27FC236}">
                <a16:creationId xmlns:a16="http://schemas.microsoft.com/office/drawing/2014/main" id="{681E34B5-6C88-BC7D-BE67-670FA085FDFE}"/>
              </a:ext>
            </a:extLst>
          </p:cNvPr>
          <p:cNvGrpSpPr>
            <a:grpSpLocks noChangeAspect="1"/>
          </p:cNvGrpSpPr>
          <p:nvPr/>
        </p:nvGrpSpPr>
        <p:grpSpPr>
          <a:xfrm>
            <a:off x="369790" y="3709738"/>
            <a:ext cx="552066" cy="554634"/>
            <a:chOff x="6096000" y="3917511"/>
            <a:chExt cx="2047875" cy="2057400"/>
          </a:xfrm>
          <a:solidFill>
            <a:srgbClr val="4D4D4D"/>
          </a:solidFill>
        </p:grpSpPr>
        <p:sp>
          <p:nvSpPr>
            <p:cNvPr id="81" name="Free-form: Shape 1118">
              <a:extLst>
                <a:ext uri="{FF2B5EF4-FFF2-40B4-BE49-F238E27FC236}">
                  <a16:creationId xmlns:a16="http://schemas.microsoft.com/office/drawing/2014/main" id="{C382E3EC-A1A2-72BB-DE74-BB8E396CAFEA}"/>
                </a:ext>
              </a:extLst>
            </p:cNvPr>
            <p:cNvSpPr/>
            <p:nvPr/>
          </p:nvSpPr>
          <p:spPr>
            <a:xfrm>
              <a:off x="6096000" y="3917511"/>
              <a:ext cx="2047875" cy="2057400"/>
            </a:xfrm>
            <a:custGeom>
              <a:avLst/>
              <a:gdLst>
                <a:gd name="connsiteX0" fmla="*/ 1046607 w 2047875"/>
                <a:gd name="connsiteY0" fmla="*/ 0 h 2057400"/>
                <a:gd name="connsiteX1" fmla="*/ 1285970 w 2047875"/>
                <a:gd name="connsiteY1" fmla="*/ 116491 h 2057400"/>
                <a:gd name="connsiteX2" fmla="*/ 1382459 w 2047875"/>
                <a:gd name="connsiteY2" fmla="*/ 308420 h 2057400"/>
                <a:gd name="connsiteX3" fmla="*/ 1389412 w 2047875"/>
                <a:gd name="connsiteY3" fmla="*/ 314135 h 2057400"/>
                <a:gd name="connsiteX4" fmla="*/ 1817656 w 2047875"/>
                <a:gd name="connsiteY4" fmla="*/ 314039 h 2057400"/>
                <a:gd name="connsiteX5" fmla="*/ 1952244 w 2047875"/>
                <a:gd name="connsiteY5" fmla="*/ 328708 h 2057400"/>
                <a:gd name="connsiteX6" fmla="*/ 2047875 w 2047875"/>
                <a:gd name="connsiteY6" fmla="*/ 462058 h 2057400"/>
                <a:gd name="connsiteX7" fmla="*/ 2047875 w 2047875"/>
                <a:gd name="connsiteY7" fmla="*/ 1568101 h 2057400"/>
                <a:gd name="connsiteX8" fmla="*/ 1954244 w 2047875"/>
                <a:gd name="connsiteY8" fmla="*/ 1699641 h 2057400"/>
                <a:gd name="connsiteX9" fmla="*/ 1815370 w 2047875"/>
                <a:gd name="connsiteY9" fmla="*/ 1714691 h 2057400"/>
                <a:gd name="connsiteX10" fmla="*/ 1188625 w 2047875"/>
                <a:gd name="connsiteY10" fmla="*/ 1714310 h 2057400"/>
                <a:gd name="connsiteX11" fmla="*/ 1181195 w 2047875"/>
                <a:gd name="connsiteY11" fmla="*/ 1721834 h 2057400"/>
                <a:gd name="connsiteX12" fmla="*/ 1181195 w 2047875"/>
                <a:gd name="connsiteY12" fmla="*/ 2005013 h 2057400"/>
                <a:gd name="connsiteX13" fmla="*/ 1186053 w 2047875"/>
                <a:gd name="connsiteY13" fmla="*/ 2009966 h 2057400"/>
                <a:gd name="connsiteX14" fmla="*/ 1375124 w 2047875"/>
                <a:gd name="connsiteY14" fmla="*/ 2009966 h 2057400"/>
                <a:gd name="connsiteX15" fmla="*/ 1398631 w 2047875"/>
                <a:gd name="connsiteY15" fmla="*/ 2033322 h 2057400"/>
                <a:gd name="connsiteX16" fmla="*/ 1393317 w 2047875"/>
                <a:gd name="connsiteY16" fmla="*/ 2048256 h 2057400"/>
                <a:gd name="connsiteX17" fmla="*/ 1384840 w 2047875"/>
                <a:gd name="connsiteY17" fmla="*/ 2057400 h 2057400"/>
                <a:gd name="connsiteX18" fmla="*/ 670370 w 2047875"/>
                <a:gd name="connsiteY18" fmla="*/ 2057400 h 2057400"/>
                <a:gd name="connsiteX19" fmla="*/ 654082 w 2047875"/>
                <a:gd name="connsiteY19" fmla="*/ 2021967 h 2057400"/>
                <a:gd name="connsiteX20" fmla="*/ 680942 w 2047875"/>
                <a:gd name="connsiteY20" fmla="*/ 2009870 h 2057400"/>
                <a:gd name="connsiteX21" fmla="*/ 861441 w 2047875"/>
                <a:gd name="connsiteY21" fmla="*/ 2009680 h 2057400"/>
                <a:gd name="connsiteX22" fmla="*/ 866870 w 2047875"/>
                <a:gd name="connsiteY22" fmla="*/ 2004251 h 2057400"/>
                <a:gd name="connsiteX23" fmla="*/ 866870 w 2047875"/>
                <a:gd name="connsiteY23" fmla="*/ 1721358 h 2057400"/>
                <a:gd name="connsiteX24" fmla="*/ 859917 w 2047875"/>
                <a:gd name="connsiteY24" fmla="*/ 1714405 h 2057400"/>
                <a:gd name="connsiteX25" fmla="*/ 221075 w 2047875"/>
                <a:gd name="connsiteY25" fmla="*/ 1714691 h 2057400"/>
                <a:gd name="connsiteX26" fmla="*/ 95155 w 2047875"/>
                <a:gd name="connsiteY26" fmla="*/ 1700117 h 2057400"/>
                <a:gd name="connsiteX27" fmla="*/ 0 w 2047875"/>
                <a:gd name="connsiteY27" fmla="*/ 1568006 h 2057400"/>
                <a:gd name="connsiteX28" fmla="*/ 0 w 2047875"/>
                <a:gd name="connsiteY28" fmla="*/ 462820 h 2057400"/>
                <a:gd name="connsiteX29" fmla="*/ 96107 w 2047875"/>
                <a:gd name="connsiteY29" fmla="*/ 328517 h 2057400"/>
                <a:gd name="connsiteX30" fmla="*/ 239363 w 2047875"/>
                <a:gd name="connsiteY30" fmla="*/ 314135 h 2057400"/>
                <a:gd name="connsiteX31" fmla="*/ 658654 w 2047875"/>
                <a:gd name="connsiteY31" fmla="*/ 314135 h 2057400"/>
                <a:gd name="connsiteX32" fmla="*/ 664559 w 2047875"/>
                <a:gd name="connsiteY32" fmla="*/ 309467 h 2057400"/>
                <a:gd name="connsiteX33" fmla="*/ 719328 w 2047875"/>
                <a:gd name="connsiteY33" fmla="*/ 171831 h 2057400"/>
                <a:gd name="connsiteX34" fmla="*/ 1001554 w 2047875"/>
                <a:gd name="connsiteY34" fmla="*/ 0 h 2057400"/>
                <a:gd name="connsiteX35" fmla="*/ 1046607 w 2047875"/>
                <a:gd name="connsiteY35" fmla="*/ 0 h 2057400"/>
                <a:gd name="connsiteX36" fmla="*/ 894493 w 2047875"/>
                <a:gd name="connsiteY36" fmla="*/ 217646 h 2057400"/>
                <a:gd name="connsiteX37" fmla="*/ 903065 w 2047875"/>
                <a:gd name="connsiteY37" fmla="*/ 229553 h 2057400"/>
                <a:gd name="connsiteX38" fmla="*/ 908876 w 2047875"/>
                <a:gd name="connsiteY38" fmla="*/ 234791 h 2057400"/>
                <a:gd name="connsiteX39" fmla="*/ 1217771 w 2047875"/>
                <a:gd name="connsiteY39" fmla="*/ 388811 h 2057400"/>
                <a:gd name="connsiteX40" fmla="*/ 1254824 w 2047875"/>
                <a:gd name="connsiteY40" fmla="*/ 382048 h 2057400"/>
                <a:gd name="connsiteX41" fmla="*/ 1338167 w 2047875"/>
                <a:gd name="connsiteY41" fmla="*/ 397669 h 2057400"/>
                <a:gd name="connsiteX42" fmla="*/ 1342591 w 2047875"/>
                <a:gd name="connsiteY42" fmla="*/ 396484 h 2057400"/>
                <a:gd name="connsiteX43" fmla="*/ 1343025 w 2047875"/>
                <a:gd name="connsiteY43" fmla="*/ 394811 h 2057400"/>
                <a:gd name="connsiteX44" fmla="*/ 1257110 w 2047875"/>
                <a:gd name="connsiteY44" fmla="*/ 156305 h 2057400"/>
                <a:gd name="connsiteX45" fmla="*/ 1091756 w 2047875"/>
                <a:gd name="connsiteY45" fmla="*/ 56198 h 2057400"/>
                <a:gd name="connsiteX46" fmla="*/ 909828 w 2047875"/>
                <a:gd name="connsiteY46" fmla="*/ 71438 h 2057400"/>
                <a:gd name="connsiteX47" fmla="*/ 706755 w 2047875"/>
                <a:gd name="connsiteY47" fmla="*/ 352806 h 2057400"/>
                <a:gd name="connsiteX48" fmla="*/ 709708 w 2047875"/>
                <a:gd name="connsiteY48" fmla="*/ 462058 h 2057400"/>
                <a:gd name="connsiteX49" fmla="*/ 709232 w 2047875"/>
                <a:gd name="connsiteY49" fmla="*/ 492062 h 2057400"/>
                <a:gd name="connsiteX50" fmla="*/ 718471 w 2047875"/>
                <a:gd name="connsiteY50" fmla="*/ 520351 h 2057400"/>
                <a:gd name="connsiteX51" fmla="*/ 783527 w 2047875"/>
                <a:gd name="connsiteY51" fmla="*/ 547592 h 2057400"/>
                <a:gd name="connsiteX52" fmla="*/ 802958 w 2047875"/>
                <a:gd name="connsiteY52" fmla="*/ 559880 h 2057400"/>
                <a:gd name="connsiteX53" fmla="*/ 884111 w 2047875"/>
                <a:gd name="connsiteY53" fmla="*/ 730949 h 2057400"/>
                <a:gd name="connsiteX54" fmla="*/ 1122331 w 2047875"/>
                <a:gd name="connsiteY54" fmla="*/ 774954 h 2057400"/>
                <a:gd name="connsiteX55" fmla="*/ 1148048 w 2047875"/>
                <a:gd name="connsiteY55" fmla="*/ 746474 h 2057400"/>
                <a:gd name="connsiteX56" fmla="*/ 1184148 w 2047875"/>
                <a:gd name="connsiteY56" fmla="*/ 707898 h 2057400"/>
                <a:gd name="connsiteX57" fmla="*/ 1243489 w 2047875"/>
                <a:gd name="connsiteY57" fmla="*/ 569119 h 2057400"/>
                <a:gd name="connsiteX58" fmla="*/ 1269683 w 2047875"/>
                <a:gd name="connsiteY58" fmla="*/ 548450 h 2057400"/>
                <a:gd name="connsiteX59" fmla="*/ 1294543 w 2047875"/>
                <a:gd name="connsiteY59" fmla="*/ 545973 h 2057400"/>
                <a:gd name="connsiteX60" fmla="*/ 1298924 w 2047875"/>
                <a:gd name="connsiteY60" fmla="*/ 431292 h 2057400"/>
                <a:gd name="connsiteX61" fmla="*/ 1248728 w 2047875"/>
                <a:gd name="connsiteY61" fmla="*/ 432149 h 2057400"/>
                <a:gd name="connsiteX62" fmla="*/ 861727 w 2047875"/>
                <a:gd name="connsiteY62" fmla="*/ 248222 h 2057400"/>
                <a:gd name="connsiteX63" fmla="*/ 888683 w 2047875"/>
                <a:gd name="connsiteY63" fmla="*/ 210884 h 2057400"/>
                <a:gd name="connsiteX64" fmla="*/ 894493 w 2047875"/>
                <a:gd name="connsiteY64" fmla="*/ 217646 h 2057400"/>
                <a:gd name="connsiteX65" fmla="*/ 375666 w 2047875"/>
                <a:gd name="connsiteY65" fmla="*/ 1514094 h 2057400"/>
                <a:gd name="connsiteX66" fmla="*/ 350044 w 2047875"/>
                <a:gd name="connsiteY66" fmla="*/ 1489805 h 2057400"/>
                <a:gd name="connsiteX67" fmla="*/ 338995 w 2047875"/>
                <a:gd name="connsiteY67" fmla="*/ 1178814 h 2057400"/>
                <a:gd name="connsiteX68" fmla="*/ 344234 w 2047875"/>
                <a:gd name="connsiteY68" fmla="*/ 1064800 h 2057400"/>
                <a:gd name="connsiteX69" fmla="*/ 416528 w 2047875"/>
                <a:gd name="connsiteY69" fmla="*/ 968788 h 2057400"/>
                <a:gd name="connsiteX70" fmla="*/ 520732 w 2047875"/>
                <a:gd name="connsiteY70" fmla="*/ 938308 h 2057400"/>
                <a:gd name="connsiteX71" fmla="*/ 827246 w 2047875"/>
                <a:gd name="connsiteY71" fmla="*/ 889635 h 2057400"/>
                <a:gd name="connsiteX72" fmla="*/ 833342 w 2047875"/>
                <a:gd name="connsiteY72" fmla="*/ 883634 h 2057400"/>
                <a:gd name="connsiteX73" fmla="*/ 854869 w 2047875"/>
                <a:gd name="connsiteY73" fmla="*/ 776478 h 2057400"/>
                <a:gd name="connsiteX74" fmla="*/ 852869 w 2047875"/>
                <a:gd name="connsiteY74" fmla="*/ 768382 h 2057400"/>
                <a:gd name="connsiteX75" fmla="*/ 766667 w 2047875"/>
                <a:gd name="connsiteY75" fmla="*/ 602171 h 2057400"/>
                <a:gd name="connsiteX76" fmla="*/ 760476 w 2047875"/>
                <a:gd name="connsiteY76" fmla="*/ 596551 h 2057400"/>
                <a:gd name="connsiteX77" fmla="*/ 659606 w 2047875"/>
                <a:gd name="connsiteY77" fmla="*/ 499872 h 2057400"/>
                <a:gd name="connsiteX78" fmla="*/ 660559 w 2047875"/>
                <a:gd name="connsiteY78" fmla="*/ 451771 h 2057400"/>
                <a:gd name="connsiteX79" fmla="*/ 657701 w 2047875"/>
                <a:gd name="connsiteY79" fmla="*/ 367284 h 2057400"/>
                <a:gd name="connsiteX80" fmla="*/ 652748 w 2047875"/>
                <a:gd name="connsiteY80" fmla="*/ 362236 h 2057400"/>
                <a:gd name="connsiteX81" fmla="*/ 186119 w 2047875"/>
                <a:gd name="connsiteY81" fmla="*/ 362141 h 2057400"/>
                <a:gd name="connsiteX82" fmla="*/ 116491 w 2047875"/>
                <a:gd name="connsiteY82" fmla="*/ 371475 h 2057400"/>
                <a:gd name="connsiteX83" fmla="*/ 61151 w 2047875"/>
                <a:gd name="connsiteY83" fmla="*/ 421481 h 2057400"/>
                <a:gd name="connsiteX84" fmla="*/ 47720 w 2047875"/>
                <a:gd name="connsiteY84" fmla="*/ 514826 h 2057400"/>
                <a:gd name="connsiteX85" fmla="*/ 47720 w 2047875"/>
                <a:gd name="connsiteY85" fmla="*/ 1496568 h 2057400"/>
                <a:gd name="connsiteX86" fmla="*/ 50768 w 2047875"/>
                <a:gd name="connsiteY86" fmla="*/ 1580769 h 2057400"/>
                <a:gd name="connsiteX87" fmla="*/ 104203 w 2047875"/>
                <a:gd name="connsiteY87" fmla="*/ 1652111 h 2057400"/>
                <a:gd name="connsiteX88" fmla="*/ 173927 w 2047875"/>
                <a:gd name="connsiteY88" fmla="*/ 1666875 h 2057400"/>
                <a:gd name="connsiteX89" fmla="*/ 1894237 w 2047875"/>
                <a:gd name="connsiteY89" fmla="*/ 1666208 h 2057400"/>
                <a:gd name="connsiteX90" fmla="*/ 1959102 w 2047875"/>
                <a:gd name="connsiteY90" fmla="*/ 1642396 h 2057400"/>
                <a:gd name="connsiteX91" fmla="*/ 1997964 w 2047875"/>
                <a:gd name="connsiteY91" fmla="*/ 1576768 h 2057400"/>
                <a:gd name="connsiteX92" fmla="*/ 2000155 w 2047875"/>
                <a:gd name="connsiteY92" fmla="*/ 1504379 h 2057400"/>
                <a:gd name="connsiteX93" fmla="*/ 2000250 w 2047875"/>
                <a:gd name="connsiteY93" fmla="*/ 485775 h 2057400"/>
                <a:gd name="connsiteX94" fmla="*/ 1965865 w 2047875"/>
                <a:gd name="connsiteY94" fmla="*/ 394049 h 2057400"/>
                <a:gd name="connsiteX95" fmla="*/ 1919383 w 2047875"/>
                <a:gd name="connsiteY95" fmla="*/ 366617 h 2057400"/>
                <a:gd name="connsiteX96" fmla="*/ 1864519 w 2047875"/>
                <a:gd name="connsiteY96" fmla="*/ 362141 h 2057400"/>
                <a:gd name="connsiteX97" fmla="*/ 1395222 w 2047875"/>
                <a:gd name="connsiteY97" fmla="*/ 362045 h 2057400"/>
                <a:gd name="connsiteX98" fmla="*/ 1390364 w 2047875"/>
                <a:gd name="connsiteY98" fmla="*/ 366903 h 2057400"/>
                <a:gd name="connsiteX99" fmla="*/ 1388459 w 2047875"/>
                <a:gd name="connsiteY99" fmla="*/ 434150 h 2057400"/>
                <a:gd name="connsiteX100" fmla="*/ 1390079 w 2047875"/>
                <a:gd name="connsiteY100" fmla="*/ 480155 h 2057400"/>
                <a:gd name="connsiteX101" fmla="*/ 1378172 w 2047875"/>
                <a:gd name="connsiteY101" fmla="*/ 535496 h 2057400"/>
                <a:gd name="connsiteX102" fmla="*/ 1292162 w 2047875"/>
                <a:gd name="connsiteY102" fmla="*/ 593884 h 2057400"/>
                <a:gd name="connsiteX103" fmla="*/ 1283970 w 2047875"/>
                <a:gd name="connsiteY103" fmla="*/ 600647 h 2057400"/>
                <a:gd name="connsiteX104" fmla="*/ 1221962 w 2047875"/>
                <a:gd name="connsiteY104" fmla="*/ 736663 h 2057400"/>
                <a:gd name="connsiteX105" fmla="*/ 1188911 w 2047875"/>
                <a:gd name="connsiteY105" fmla="*/ 781526 h 2057400"/>
                <a:gd name="connsiteX106" fmla="*/ 1188244 w 2047875"/>
                <a:gd name="connsiteY106" fmla="*/ 790765 h 2057400"/>
                <a:gd name="connsiteX107" fmla="*/ 1224058 w 2047875"/>
                <a:gd name="connsiteY107" fmla="*/ 884111 h 2057400"/>
                <a:gd name="connsiteX108" fmla="*/ 1230725 w 2047875"/>
                <a:gd name="connsiteY108" fmla="*/ 889635 h 2057400"/>
                <a:gd name="connsiteX109" fmla="*/ 1528286 w 2047875"/>
                <a:gd name="connsiteY109" fmla="*/ 938308 h 2057400"/>
                <a:gd name="connsiteX110" fmla="*/ 1630966 w 2047875"/>
                <a:gd name="connsiteY110" fmla="*/ 968407 h 2057400"/>
                <a:gd name="connsiteX111" fmla="*/ 1708976 w 2047875"/>
                <a:gd name="connsiteY111" fmla="*/ 1129856 h 2057400"/>
                <a:gd name="connsiteX112" fmla="*/ 1696212 w 2047875"/>
                <a:gd name="connsiteY112" fmla="*/ 1490472 h 2057400"/>
                <a:gd name="connsiteX113" fmla="*/ 1674305 w 2047875"/>
                <a:gd name="connsiteY113" fmla="*/ 1514380 h 2057400"/>
                <a:gd name="connsiteX114" fmla="*/ 1673352 w 2047875"/>
                <a:gd name="connsiteY114" fmla="*/ 1514475 h 2057400"/>
                <a:gd name="connsiteX115" fmla="*/ 1648968 w 2047875"/>
                <a:gd name="connsiteY115" fmla="*/ 1488281 h 2057400"/>
                <a:gd name="connsiteX116" fmla="*/ 1661446 w 2047875"/>
                <a:gd name="connsiteY116" fmla="*/ 1123760 h 2057400"/>
                <a:gd name="connsiteX117" fmla="*/ 1615345 w 2047875"/>
                <a:gd name="connsiteY117" fmla="*/ 1015270 h 2057400"/>
                <a:gd name="connsiteX118" fmla="*/ 1524762 w 2047875"/>
                <a:gd name="connsiteY118" fmla="*/ 985933 h 2057400"/>
                <a:gd name="connsiteX119" fmla="*/ 1228725 w 2047875"/>
                <a:gd name="connsiteY119" fmla="*/ 937546 h 2057400"/>
                <a:gd name="connsiteX120" fmla="*/ 1215771 w 2047875"/>
                <a:gd name="connsiteY120" fmla="*/ 944785 h 2057400"/>
                <a:gd name="connsiteX121" fmla="*/ 1049369 w 2047875"/>
                <a:gd name="connsiteY121" fmla="*/ 1359027 h 2057400"/>
                <a:gd name="connsiteX122" fmla="*/ 1035844 w 2047875"/>
                <a:gd name="connsiteY122" fmla="*/ 1378744 h 2057400"/>
                <a:gd name="connsiteX123" fmla="*/ 1003206 w 2047875"/>
                <a:gd name="connsiteY123" fmla="*/ 1369202 h 2057400"/>
                <a:gd name="connsiteX124" fmla="*/ 1001840 w 2047875"/>
                <a:gd name="connsiteY124" fmla="*/ 1366266 h 2057400"/>
                <a:gd name="connsiteX125" fmla="*/ 839343 w 2047875"/>
                <a:gd name="connsiteY125" fmla="*/ 941832 h 2057400"/>
                <a:gd name="connsiteX126" fmla="*/ 831056 w 2047875"/>
                <a:gd name="connsiteY126" fmla="*/ 937070 h 2057400"/>
                <a:gd name="connsiteX127" fmla="*/ 489871 w 2047875"/>
                <a:gd name="connsiteY127" fmla="*/ 991934 h 2057400"/>
                <a:gd name="connsiteX128" fmla="*/ 396431 w 2047875"/>
                <a:gd name="connsiteY128" fmla="*/ 1059371 h 2057400"/>
                <a:gd name="connsiteX129" fmla="*/ 385477 w 2047875"/>
                <a:gd name="connsiteY129" fmla="*/ 1147572 h 2057400"/>
                <a:gd name="connsiteX130" fmla="*/ 397288 w 2047875"/>
                <a:gd name="connsiteY130" fmla="*/ 1488662 h 2057400"/>
                <a:gd name="connsiteX131" fmla="*/ 376619 w 2047875"/>
                <a:gd name="connsiteY131" fmla="*/ 1514094 h 2057400"/>
                <a:gd name="connsiteX132" fmla="*/ 375666 w 2047875"/>
                <a:gd name="connsiteY132" fmla="*/ 1514094 h 2057400"/>
                <a:gd name="connsiteX133" fmla="*/ 880491 w 2047875"/>
                <a:gd name="connsiteY133" fmla="*/ 887825 h 2057400"/>
                <a:gd name="connsiteX134" fmla="*/ 879634 w 2047875"/>
                <a:gd name="connsiteY134" fmla="*/ 914210 h 2057400"/>
                <a:gd name="connsiteX135" fmla="*/ 1021271 w 2047875"/>
                <a:gd name="connsiteY135" fmla="*/ 1284161 h 2057400"/>
                <a:gd name="connsiteX136" fmla="*/ 1028129 w 2047875"/>
                <a:gd name="connsiteY136" fmla="*/ 1284256 h 2057400"/>
                <a:gd name="connsiteX137" fmla="*/ 1176623 w 2047875"/>
                <a:gd name="connsiteY137" fmla="*/ 915353 h 2057400"/>
                <a:gd name="connsiteX138" fmla="*/ 1176814 w 2047875"/>
                <a:gd name="connsiteY138" fmla="*/ 895159 h 2057400"/>
                <a:gd name="connsiteX139" fmla="*/ 1147667 w 2047875"/>
                <a:gd name="connsiteY139" fmla="*/ 818960 h 2057400"/>
                <a:gd name="connsiteX140" fmla="*/ 1143953 w 2047875"/>
                <a:gd name="connsiteY140" fmla="*/ 817721 h 2057400"/>
                <a:gd name="connsiteX141" fmla="*/ 902399 w 2047875"/>
                <a:gd name="connsiteY141" fmla="*/ 814292 h 2057400"/>
                <a:gd name="connsiteX142" fmla="*/ 896874 w 2047875"/>
                <a:gd name="connsiteY142" fmla="*/ 816197 h 2057400"/>
                <a:gd name="connsiteX143" fmla="*/ 886492 w 2047875"/>
                <a:gd name="connsiteY143" fmla="*/ 862584 h 2057400"/>
                <a:gd name="connsiteX144" fmla="*/ 880491 w 2047875"/>
                <a:gd name="connsiteY144" fmla="*/ 887825 h 2057400"/>
                <a:gd name="connsiteX145" fmla="*/ 1133720 w 2047875"/>
                <a:gd name="connsiteY145" fmla="*/ 1721645 h 2057400"/>
                <a:gd name="connsiteX146" fmla="*/ 1126399 w 2047875"/>
                <a:gd name="connsiteY146" fmla="*/ 1714298 h 2057400"/>
                <a:gd name="connsiteX147" fmla="*/ 921992 w 2047875"/>
                <a:gd name="connsiteY147" fmla="*/ 1713941 h 2057400"/>
                <a:gd name="connsiteX148" fmla="*/ 914646 w 2047875"/>
                <a:gd name="connsiteY148" fmla="*/ 1721263 h 2057400"/>
                <a:gd name="connsiteX149" fmla="*/ 914155 w 2047875"/>
                <a:gd name="connsiteY149" fmla="*/ 2002249 h 2057400"/>
                <a:gd name="connsiteX150" fmla="*/ 921476 w 2047875"/>
                <a:gd name="connsiteY150" fmla="*/ 2009596 h 2057400"/>
                <a:gd name="connsiteX151" fmla="*/ 1125883 w 2047875"/>
                <a:gd name="connsiteY151" fmla="*/ 2009953 h 2057400"/>
                <a:gd name="connsiteX152" fmla="*/ 1133229 w 2047875"/>
                <a:gd name="connsiteY152" fmla="*/ 2002631 h 2057400"/>
                <a:gd name="connsiteX153" fmla="*/ 1133720 w 2047875"/>
                <a:gd name="connsiteY153" fmla="*/ 172164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2047875" h="2057400">
                  <a:moveTo>
                    <a:pt x="1046607" y="0"/>
                  </a:moveTo>
                  <a:cubicBezTo>
                    <a:pt x="1145604" y="10351"/>
                    <a:pt x="1225391" y="49181"/>
                    <a:pt x="1285970" y="116491"/>
                  </a:cubicBezTo>
                  <a:cubicBezTo>
                    <a:pt x="1335754" y="171799"/>
                    <a:pt x="1367917" y="235776"/>
                    <a:pt x="1382459" y="308420"/>
                  </a:cubicBezTo>
                  <a:cubicBezTo>
                    <a:pt x="1383139" y="311757"/>
                    <a:pt x="1386050" y="314150"/>
                    <a:pt x="1389412" y="314135"/>
                  </a:cubicBezTo>
                  <a:cubicBezTo>
                    <a:pt x="1554067" y="314452"/>
                    <a:pt x="1696815" y="314420"/>
                    <a:pt x="1817656" y="314039"/>
                  </a:cubicBezTo>
                  <a:cubicBezTo>
                    <a:pt x="1883442" y="313849"/>
                    <a:pt x="1928305" y="318738"/>
                    <a:pt x="1952244" y="328708"/>
                  </a:cubicBezTo>
                  <a:cubicBezTo>
                    <a:pt x="2004822" y="350488"/>
                    <a:pt x="2036699" y="394938"/>
                    <a:pt x="2047875" y="462058"/>
                  </a:cubicBezTo>
                  <a:lnTo>
                    <a:pt x="2047875" y="1568101"/>
                  </a:lnTo>
                  <a:cubicBezTo>
                    <a:pt x="2036763" y="1634141"/>
                    <a:pt x="2005552" y="1677988"/>
                    <a:pt x="1954244" y="1699641"/>
                  </a:cubicBezTo>
                  <a:cubicBezTo>
                    <a:pt x="1930241" y="1709738"/>
                    <a:pt x="1883950" y="1714754"/>
                    <a:pt x="1815370" y="1714691"/>
                  </a:cubicBezTo>
                  <a:cubicBezTo>
                    <a:pt x="1606391" y="1714437"/>
                    <a:pt x="1397476" y="1714310"/>
                    <a:pt x="1188625" y="1714310"/>
                  </a:cubicBezTo>
                  <a:cubicBezTo>
                    <a:pt x="1184522" y="1714310"/>
                    <a:pt x="1181195" y="1717679"/>
                    <a:pt x="1181195" y="1721834"/>
                  </a:cubicBezTo>
                  <a:lnTo>
                    <a:pt x="1181195" y="2005013"/>
                  </a:lnTo>
                  <a:cubicBezTo>
                    <a:pt x="1181195" y="2007748"/>
                    <a:pt x="1183370" y="2009966"/>
                    <a:pt x="1186053" y="2009966"/>
                  </a:cubicBezTo>
                  <a:lnTo>
                    <a:pt x="1375124" y="2009966"/>
                  </a:lnTo>
                  <a:cubicBezTo>
                    <a:pt x="1388065" y="2009924"/>
                    <a:pt x="1398589" y="2020381"/>
                    <a:pt x="1398631" y="2033322"/>
                  </a:cubicBezTo>
                  <a:cubicBezTo>
                    <a:pt x="1398648" y="2038766"/>
                    <a:pt x="1396770" y="2044047"/>
                    <a:pt x="1393317" y="2048256"/>
                  </a:cubicBezTo>
                  <a:cubicBezTo>
                    <a:pt x="1391158" y="2050860"/>
                    <a:pt x="1388332" y="2053908"/>
                    <a:pt x="1384840" y="2057400"/>
                  </a:cubicBezTo>
                  <a:lnTo>
                    <a:pt x="670370" y="2057400"/>
                  </a:lnTo>
                  <a:cubicBezTo>
                    <a:pt x="649224" y="2048447"/>
                    <a:pt x="643795" y="2036636"/>
                    <a:pt x="654082" y="2021967"/>
                  </a:cubicBezTo>
                  <a:cubicBezTo>
                    <a:pt x="659670" y="2013903"/>
                    <a:pt x="668623" y="2009870"/>
                    <a:pt x="680942" y="2009870"/>
                  </a:cubicBezTo>
                  <a:cubicBezTo>
                    <a:pt x="745014" y="2009934"/>
                    <a:pt x="805180" y="2009870"/>
                    <a:pt x="861441" y="2009680"/>
                  </a:cubicBezTo>
                  <a:cubicBezTo>
                    <a:pt x="865061" y="2009680"/>
                    <a:pt x="866870" y="2007870"/>
                    <a:pt x="866870" y="2004251"/>
                  </a:cubicBezTo>
                  <a:lnTo>
                    <a:pt x="866870" y="1721358"/>
                  </a:lnTo>
                  <a:cubicBezTo>
                    <a:pt x="866870" y="1717518"/>
                    <a:pt x="863757" y="1714405"/>
                    <a:pt x="859917" y="1714405"/>
                  </a:cubicBezTo>
                  <a:cubicBezTo>
                    <a:pt x="593789" y="1714405"/>
                    <a:pt x="380841" y="1714500"/>
                    <a:pt x="221075" y="1714691"/>
                  </a:cubicBezTo>
                  <a:cubicBezTo>
                    <a:pt x="160687" y="1714754"/>
                    <a:pt x="118713" y="1709896"/>
                    <a:pt x="95155" y="1700117"/>
                  </a:cubicBezTo>
                  <a:cubicBezTo>
                    <a:pt x="42704" y="1678337"/>
                    <a:pt x="10986" y="1634300"/>
                    <a:pt x="0" y="1568006"/>
                  </a:cubicBezTo>
                  <a:lnTo>
                    <a:pt x="0" y="462820"/>
                  </a:lnTo>
                  <a:cubicBezTo>
                    <a:pt x="11303" y="394938"/>
                    <a:pt x="43339" y="350171"/>
                    <a:pt x="96107" y="328517"/>
                  </a:cubicBezTo>
                  <a:cubicBezTo>
                    <a:pt x="120174" y="318611"/>
                    <a:pt x="167926" y="313817"/>
                    <a:pt x="239363" y="314135"/>
                  </a:cubicBezTo>
                  <a:cubicBezTo>
                    <a:pt x="399701" y="314770"/>
                    <a:pt x="539464" y="314770"/>
                    <a:pt x="658654" y="314135"/>
                  </a:cubicBezTo>
                  <a:cubicBezTo>
                    <a:pt x="661892" y="314135"/>
                    <a:pt x="663861" y="312579"/>
                    <a:pt x="664559" y="309467"/>
                  </a:cubicBezTo>
                  <a:cubicBezTo>
                    <a:pt x="678148" y="253333"/>
                    <a:pt x="696405" y="207455"/>
                    <a:pt x="719328" y="171831"/>
                  </a:cubicBezTo>
                  <a:cubicBezTo>
                    <a:pt x="784035" y="71120"/>
                    <a:pt x="878110" y="13843"/>
                    <a:pt x="1001554" y="0"/>
                  </a:cubicBezTo>
                  <a:lnTo>
                    <a:pt x="1046607" y="0"/>
                  </a:lnTo>
                  <a:close/>
                  <a:moveTo>
                    <a:pt x="894493" y="217646"/>
                  </a:moveTo>
                  <a:cubicBezTo>
                    <a:pt x="894493" y="223298"/>
                    <a:pt x="897350" y="227267"/>
                    <a:pt x="903065" y="229553"/>
                  </a:cubicBezTo>
                  <a:cubicBezTo>
                    <a:pt x="905527" y="230540"/>
                    <a:pt x="907583" y="232394"/>
                    <a:pt x="908876" y="234791"/>
                  </a:cubicBezTo>
                  <a:cubicBezTo>
                    <a:pt x="968121" y="347853"/>
                    <a:pt x="1093375" y="398812"/>
                    <a:pt x="1217771" y="388811"/>
                  </a:cubicBezTo>
                  <a:cubicBezTo>
                    <a:pt x="1218152" y="388811"/>
                    <a:pt x="1230503" y="386556"/>
                    <a:pt x="1254824" y="382048"/>
                  </a:cubicBezTo>
                  <a:cubicBezTo>
                    <a:pt x="1283589" y="376714"/>
                    <a:pt x="1311370" y="381921"/>
                    <a:pt x="1338167" y="397669"/>
                  </a:cubicBezTo>
                  <a:cubicBezTo>
                    <a:pt x="1339716" y="398563"/>
                    <a:pt x="1341697" y="398033"/>
                    <a:pt x="1342591" y="396484"/>
                  </a:cubicBezTo>
                  <a:cubicBezTo>
                    <a:pt x="1342885" y="395976"/>
                    <a:pt x="1343035" y="395398"/>
                    <a:pt x="1343025" y="394811"/>
                  </a:cubicBezTo>
                  <a:cubicBezTo>
                    <a:pt x="1342771" y="301085"/>
                    <a:pt x="1314132" y="221583"/>
                    <a:pt x="1257110" y="156305"/>
                  </a:cubicBezTo>
                  <a:cubicBezTo>
                    <a:pt x="1211263" y="103727"/>
                    <a:pt x="1156145" y="70358"/>
                    <a:pt x="1091756" y="56198"/>
                  </a:cubicBezTo>
                  <a:cubicBezTo>
                    <a:pt x="1025335" y="41529"/>
                    <a:pt x="964692" y="46609"/>
                    <a:pt x="909828" y="71438"/>
                  </a:cubicBezTo>
                  <a:cubicBezTo>
                    <a:pt x="791020" y="125159"/>
                    <a:pt x="723329" y="218948"/>
                    <a:pt x="706755" y="352806"/>
                  </a:cubicBezTo>
                  <a:cubicBezTo>
                    <a:pt x="703517" y="379032"/>
                    <a:pt x="704501" y="415449"/>
                    <a:pt x="709708" y="462058"/>
                  </a:cubicBezTo>
                  <a:cubicBezTo>
                    <a:pt x="709898" y="463899"/>
                    <a:pt x="709740" y="473901"/>
                    <a:pt x="709232" y="492062"/>
                  </a:cubicBezTo>
                  <a:cubicBezTo>
                    <a:pt x="708851" y="503619"/>
                    <a:pt x="711930" y="513048"/>
                    <a:pt x="718471" y="520351"/>
                  </a:cubicBezTo>
                  <a:cubicBezTo>
                    <a:pt x="738092" y="542449"/>
                    <a:pt x="755047" y="551974"/>
                    <a:pt x="783527" y="547592"/>
                  </a:cubicBezTo>
                  <a:cubicBezTo>
                    <a:pt x="792160" y="546274"/>
                    <a:pt x="800447" y="551514"/>
                    <a:pt x="802958" y="559880"/>
                  </a:cubicBezTo>
                  <a:cubicBezTo>
                    <a:pt x="821817" y="622554"/>
                    <a:pt x="842963" y="679990"/>
                    <a:pt x="884111" y="730949"/>
                  </a:cubicBezTo>
                  <a:cubicBezTo>
                    <a:pt x="946976" y="808768"/>
                    <a:pt x="1035082" y="836581"/>
                    <a:pt x="1122331" y="774954"/>
                  </a:cubicBezTo>
                  <a:cubicBezTo>
                    <a:pt x="1131761" y="768191"/>
                    <a:pt x="1136142" y="754571"/>
                    <a:pt x="1148048" y="746474"/>
                  </a:cubicBezTo>
                  <a:cubicBezTo>
                    <a:pt x="1161701" y="737076"/>
                    <a:pt x="1173734" y="724218"/>
                    <a:pt x="1184148" y="707898"/>
                  </a:cubicBezTo>
                  <a:cubicBezTo>
                    <a:pt x="1211517" y="664845"/>
                    <a:pt x="1231297" y="618585"/>
                    <a:pt x="1243489" y="569119"/>
                  </a:cubicBezTo>
                  <a:cubicBezTo>
                    <a:pt x="1246725" y="556108"/>
                    <a:pt x="1257872" y="547312"/>
                    <a:pt x="1269683" y="548450"/>
                  </a:cubicBezTo>
                  <a:cubicBezTo>
                    <a:pt x="1274890" y="548958"/>
                    <a:pt x="1283176" y="548132"/>
                    <a:pt x="1294543" y="545973"/>
                  </a:cubicBezTo>
                  <a:cubicBezTo>
                    <a:pt x="1356265" y="534257"/>
                    <a:pt x="1357789" y="448628"/>
                    <a:pt x="1298924" y="431292"/>
                  </a:cubicBezTo>
                  <a:cubicBezTo>
                    <a:pt x="1288447" y="428244"/>
                    <a:pt x="1271715" y="428530"/>
                    <a:pt x="1248728" y="432149"/>
                  </a:cubicBezTo>
                  <a:cubicBezTo>
                    <a:pt x="1090613" y="457200"/>
                    <a:pt x="935641" y="391859"/>
                    <a:pt x="861727" y="248222"/>
                  </a:cubicBezTo>
                  <a:cubicBezTo>
                    <a:pt x="851154" y="227552"/>
                    <a:pt x="864775" y="206883"/>
                    <a:pt x="888683" y="210884"/>
                  </a:cubicBezTo>
                  <a:cubicBezTo>
                    <a:pt x="892556" y="211519"/>
                    <a:pt x="894493" y="213773"/>
                    <a:pt x="894493" y="217646"/>
                  </a:cubicBezTo>
                  <a:close/>
                  <a:moveTo>
                    <a:pt x="375666" y="1514094"/>
                  </a:moveTo>
                  <a:cubicBezTo>
                    <a:pt x="359093" y="1512443"/>
                    <a:pt x="350552" y="1504347"/>
                    <a:pt x="350044" y="1489805"/>
                  </a:cubicBezTo>
                  <a:cubicBezTo>
                    <a:pt x="346551" y="1383316"/>
                    <a:pt x="342868" y="1279652"/>
                    <a:pt x="338995" y="1178814"/>
                  </a:cubicBezTo>
                  <a:cubicBezTo>
                    <a:pt x="336899" y="1123506"/>
                    <a:pt x="338646" y="1085501"/>
                    <a:pt x="344234" y="1064800"/>
                  </a:cubicBezTo>
                  <a:cubicBezTo>
                    <a:pt x="355092" y="1024477"/>
                    <a:pt x="379190" y="992473"/>
                    <a:pt x="416528" y="968788"/>
                  </a:cubicBezTo>
                  <a:cubicBezTo>
                    <a:pt x="437039" y="955770"/>
                    <a:pt x="471773" y="945610"/>
                    <a:pt x="520732" y="938308"/>
                  </a:cubicBezTo>
                  <a:cubicBezTo>
                    <a:pt x="575278" y="930116"/>
                    <a:pt x="677450" y="913892"/>
                    <a:pt x="827246" y="889635"/>
                  </a:cubicBezTo>
                  <a:cubicBezTo>
                    <a:pt x="830612" y="889064"/>
                    <a:pt x="832644" y="887063"/>
                    <a:pt x="833342" y="883634"/>
                  </a:cubicBezTo>
                  <a:lnTo>
                    <a:pt x="854869" y="776478"/>
                  </a:lnTo>
                  <a:cubicBezTo>
                    <a:pt x="855504" y="773430"/>
                    <a:pt x="854837" y="770731"/>
                    <a:pt x="852869" y="768382"/>
                  </a:cubicBezTo>
                  <a:cubicBezTo>
                    <a:pt x="813435" y="720566"/>
                    <a:pt x="784701" y="665163"/>
                    <a:pt x="766667" y="602171"/>
                  </a:cubicBezTo>
                  <a:cubicBezTo>
                    <a:pt x="765778" y="599059"/>
                    <a:pt x="763715" y="597186"/>
                    <a:pt x="760476" y="596551"/>
                  </a:cubicBezTo>
                  <a:cubicBezTo>
                    <a:pt x="705231" y="585946"/>
                    <a:pt x="671608" y="553720"/>
                    <a:pt x="659606" y="499872"/>
                  </a:cubicBezTo>
                  <a:cubicBezTo>
                    <a:pt x="655796" y="483108"/>
                    <a:pt x="662273" y="469868"/>
                    <a:pt x="660559" y="451771"/>
                  </a:cubicBezTo>
                  <a:cubicBezTo>
                    <a:pt x="658336" y="428974"/>
                    <a:pt x="657384" y="400812"/>
                    <a:pt x="657701" y="367284"/>
                  </a:cubicBezTo>
                  <a:cubicBezTo>
                    <a:pt x="657701" y="363919"/>
                    <a:pt x="656050" y="362236"/>
                    <a:pt x="652748" y="362236"/>
                  </a:cubicBezTo>
                  <a:cubicBezTo>
                    <a:pt x="507714" y="361791"/>
                    <a:pt x="352171" y="361760"/>
                    <a:pt x="186119" y="362141"/>
                  </a:cubicBezTo>
                  <a:cubicBezTo>
                    <a:pt x="153670" y="362204"/>
                    <a:pt x="130461" y="365316"/>
                    <a:pt x="116491" y="371475"/>
                  </a:cubicBezTo>
                  <a:cubicBezTo>
                    <a:pt x="92170" y="382207"/>
                    <a:pt x="73724" y="398875"/>
                    <a:pt x="61151" y="421481"/>
                  </a:cubicBezTo>
                  <a:cubicBezTo>
                    <a:pt x="52197" y="437547"/>
                    <a:pt x="47720" y="468662"/>
                    <a:pt x="47720" y="514826"/>
                  </a:cubicBezTo>
                  <a:cubicBezTo>
                    <a:pt x="47593" y="842105"/>
                    <a:pt x="47593" y="1169353"/>
                    <a:pt x="47720" y="1496568"/>
                  </a:cubicBezTo>
                  <a:cubicBezTo>
                    <a:pt x="47720" y="1544638"/>
                    <a:pt x="48736" y="1572705"/>
                    <a:pt x="50768" y="1580769"/>
                  </a:cubicBezTo>
                  <a:cubicBezTo>
                    <a:pt x="58071" y="1610106"/>
                    <a:pt x="75883" y="1633887"/>
                    <a:pt x="104203" y="1652111"/>
                  </a:cubicBezTo>
                  <a:cubicBezTo>
                    <a:pt x="119571" y="1661954"/>
                    <a:pt x="142812" y="1666875"/>
                    <a:pt x="173927" y="1666875"/>
                  </a:cubicBezTo>
                  <a:cubicBezTo>
                    <a:pt x="1220788" y="1667129"/>
                    <a:pt x="1794224" y="1666907"/>
                    <a:pt x="1894237" y="1666208"/>
                  </a:cubicBezTo>
                  <a:cubicBezTo>
                    <a:pt x="1918748" y="1666081"/>
                    <a:pt x="1940370" y="1658144"/>
                    <a:pt x="1959102" y="1642396"/>
                  </a:cubicBezTo>
                  <a:cubicBezTo>
                    <a:pt x="1979359" y="1625378"/>
                    <a:pt x="1992313" y="1603502"/>
                    <a:pt x="1997964" y="1576768"/>
                  </a:cubicBezTo>
                  <a:cubicBezTo>
                    <a:pt x="1999425" y="1569657"/>
                    <a:pt x="2000155" y="1545527"/>
                    <a:pt x="2000155" y="1504379"/>
                  </a:cubicBezTo>
                  <a:cubicBezTo>
                    <a:pt x="2000282" y="1137984"/>
                    <a:pt x="2000314" y="798449"/>
                    <a:pt x="2000250" y="485775"/>
                  </a:cubicBezTo>
                  <a:cubicBezTo>
                    <a:pt x="2000187" y="446723"/>
                    <a:pt x="1988725" y="416147"/>
                    <a:pt x="1965865" y="394049"/>
                  </a:cubicBezTo>
                  <a:cubicBezTo>
                    <a:pt x="1952403" y="381095"/>
                    <a:pt x="1936909" y="371951"/>
                    <a:pt x="1919383" y="366617"/>
                  </a:cubicBezTo>
                  <a:cubicBezTo>
                    <a:pt x="1909794" y="363696"/>
                    <a:pt x="1891506" y="362204"/>
                    <a:pt x="1864519" y="362141"/>
                  </a:cubicBezTo>
                  <a:cubicBezTo>
                    <a:pt x="1732820" y="361887"/>
                    <a:pt x="1576388" y="361855"/>
                    <a:pt x="1395222" y="362045"/>
                  </a:cubicBezTo>
                  <a:cubicBezTo>
                    <a:pt x="1391984" y="362045"/>
                    <a:pt x="1390364" y="363665"/>
                    <a:pt x="1390364" y="366903"/>
                  </a:cubicBezTo>
                  <a:cubicBezTo>
                    <a:pt x="1390237" y="380048"/>
                    <a:pt x="1389602" y="402463"/>
                    <a:pt x="1388459" y="434150"/>
                  </a:cubicBezTo>
                  <a:cubicBezTo>
                    <a:pt x="1388396" y="434721"/>
                    <a:pt x="1388936" y="450056"/>
                    <a:pt x="1390079" y="480155"/>
                  </a:cubicBezTo>
                  <a:cubicBezTo>
                    <a:pt x="1390841" y="499777"/>
                    <a:pt x="1386872" y="518224"/>
                    <a:pt x="1378172" y="535496"/>
                  </a:cubicBezTo>
                  <a:cubicBezTo>
                    <a:pt x="1360329" y="570865"/>
                    <a:pt x="1331659" y="590328"/>
                    <a:pt x="1292162" y="593884"/>
                  </a:cubicBezTo>
                  <a:cubicBezTo>
                    <a:pt x="1288267" y="594214"/>
                    <a:pt x="1284997" y="596914"/>
                    <a:pt x="1283970" y="600647"/>
                  </a:cubicBezTo>
                  <a:cubicBezTo>
                    <a:pt x="1270318" y="649605"/>
                    <a:pt x="1249648" y="694944"/>
                    <a:pt x="1221962" y="736663"/>
                  </a:cubicBezTo>
                  <a:cubicBezTo>
                    <a:pt x="1213009" y="750189"/>
                    <a:pt x="1197959" y="765048"/>
                    <a:pt x="1188911" y="781526"/>
                  </a:cubicBezTo>
                  <a:cubicBezTo>
                    <a:pt x="1187260" y="784511"/>
                    <a:pt x="1187037" y="787591"/>
                    <a:pt x="1188244" y="790765"/>
                  </a:cubicBezTo>
                  <a:lnTo>
                    <a:pt x="1224058" y="884111"/>
                  </a:lnTo>
                  <a:cubicBezTo>
                    <a:pt x="1225201" y="887286"/>
                    <a:pt x="1227423" y="889127"/>
                    <a:pt x="1230725" y="889635"/>
                  </a:cubicBezTo>
                  <a:cubicBezTo>
                    <a:pt x="1382300" y="914908"/>
                    <a:pt x="1481487" y="931132"/>
                    <a:pt x="1528286" y="938308"/>
                  </a:cubicBezTo>
                  <a:cubicBezTo>
                    <a:pt x="1576165" y="945547"/>
                    <a:pt x="1610392" y="955580"/>
                    <a:pt x="1630966" y="968407"/>
                  </a:cubicBezTo>
                  <a:cubicBezTo>
                    <a:pt x="1685639" y="1002443"/>
                    <a:pt x="1711643" y="1056259"/>
                    <a:pt x="1708976" y="1129856"/>
                  </a:cubicBezTo>
                  <a:cubicBezTo>
                    <a:pt x="1705292" y="1229360"/>
                    <a:pt x="1701038" y="1349566"/>
                    <a:pt x="1696212" y="1490472"/>
                  </a:cubicBezTo>
                  <a:cubicBezTo>
                    <a:pt x="1695768" y="1503045"/>
                    <a:pt x="1688465" y="1511014"/>
                    <a:pt x="1674305" y="1514380"/>
                  </a:cubicBezTo>
                  <a:cubicBezTo>
                    <a:pt x="1674050" y="1514443"/>
                    <a:pt x="1673733" y="1514475"/>
                    <a:pt x="1673352" y="1514475"/>
                  </a:cubicBezTo>
                  <a:cubicBezTo>
                    <a:pt x="1656652" y="1511681"/>
                    <a:pt x="1648524" y="1502950"/>
                    <a:pt x="1648968" y="1488281"/>
                  </a:cubicBezTo>
                  <a:cubicBezTo>
                    <a:pt x="1654302" y="1317974"/>
                    <a:pt x="1658461" y="1196467"/>
                    <a:pt x="1661446" y="1123760"/>
                  </a:cubicBezTo>
                  <a:cubicBezTo>
                    <a:pt x="1663478" y="1075309"/>
                    <a:pt x="1648111" y="1039146"/>
                    <a:pt x="1615345" y="1015270"/>
                  </a:cubicBezTo>
                  <a:cubicBezTo>
                    <a:pt x="1597946" y="1002570"/>
                    <a:pt x="1567752" y="992791"/>
                    <a:pt x="1524762" y="985933"/>
                  </a:cubicBezTo>
                  <a:cubicBezTo>
                    <a:pt x="1419479" y="969296"/>
                    <a:pt x="1320800" y="953167"/>
                    <a:pt x="1228725" y="937546"/>
                  </a:cubicBezTo>
                  <a:cubicBezTo>
                    <a:pt x="1223220" y="936639"/>
                    <a:pt x="1217835" y="939648"/>
                    <a:pt x="1215771" y="944785"/>
                  </a:cubicBezTo>
                  <a:cubicBezTo>
                    <a:pt x="1161161" y="1080357"/>
                    <a:pt x="1105694" y="1218438"/>
                    <a:pt x="1049369" y="1359027"/>
                  </a:cubicBezTo>
                  <a:cubicBezTo>
                    <a:pt x="1045115" y="1369505"/>
                    <a:pt x="1040606" y="1376077"/>
                    <a:pt x="1035844" y="1378744"/>
                  </a:cubicBezTo>
                  <a:cubicBezTo>
                    <a:pt x="1024230" y="1385137"/>
                    <a:pt x="1009618" y="1380865"/>
                    <a:pt x="1003206" y="1369202"/>
                  </a:cubicBezTo>
                  <a:cubicBezTo>
                    <a:pt x="1002686" y="1368255"/>
                    <a:pt x="1002229" y="1367274"/>
                    <a:pt x="1001840" y="1366266"/>
                  </a:cubicBezTo>
                  <a:lnTo>
                    <a:pt x="839343" y="941832"/>
                  </a:lnTo>
                  <a:cubicBezTo>
                    <a:pt x="838083" y="938496"/>
                    <a:pt x="834623" y="936507"/>
                    <a:pt x="831056" y="937070"/>
                  </a:cubicBezTo>
                  <a:cubicBezTo>
                    <a:pt x="713264" y="956247"/>
                    <a:pt x="599535" y="974535"/>
                    <a:pt x="489871" y="991934"/>
                  </a:cubicBezTo>
                  <a:cubicBezTo>
                    <a:pt x="446691" y="998728"/>
                    <a:pt x="415544" y="1021207"/>
                    <a:pt x="396431" y="1059371"/>
                  </a:cubicBezTo>
                  <a:cubicBezTo>
                    <a:pt x="387223" y="1077786"/>
                    <a:pt x="383572" y="1107186"/>
                    <a:pt x="385477" y="1147572"/>
                  </a:cubicBezTo>
                  <a:cubicBezTo>
                    <a:pt x="387699" y="1192975"/>
                    <a:pt x="391636" y="1306671"/>
                    <a:pt x="397288" y="1488662"/>
                  </a:cubicBezTo>
                  <a:cubicBezTo>
                    <a:pt x="397669" y="1501616"/>
                    <a:pt x="390779" y="1510093"/>
                    <a:pt x="376619" y="1514094"/>
                  </a:cubicBezTo>
                  <a:cubicBezTo>
                    <a:pt x="376301" y="1514158"/>
                    <a:pt x="375983" y="1514157"/>
                    <a:pt x="375666" y="1514094"/>
                  </a:cubicBezTo>
                  <a:close/>
                  <a:moveTo>
                    <a:pt x="880491" y="887825"/>
                  </a:moveTo>
                  <a:cubicBezTo>
                    <a:pt x="877316" y="898620"/>
                    <a:pt x="877030" y="907415"/>
                    <a:pt x="879634" y="914210"/>
                  </a:cubicBezTo>
                  <a:cubicBezTo>
                    <a:pt x="935958" y="1060895"/>
                    <a:pt x="983171" y="1184212"/>
                    <a:pt x="1021271" y="1284161"/>
                  </a:cubicBezTo>
                  <a:cubicBezTo>
                    <a:pt x="1023493" y="1290003"/>
                    <a:pt x="1025779" y="1290034"/>
                    <a:pt x="1028129" y="1284256"/>
                  </a:cubicBezTo>
                  <a:lnTo>
                    <a:pt x="1176623" y="915353"/>
                  </a:lnTo>
                  <a:cubicBezTo>
                    <a:pt x="1179257" y="908865"/>
                    <a:pt x="1179325" y="901642"/>
                    <a:pt x="1176814" y="895159"/>
                  </a:cubicBezTo>
                  <a:lnTo>
                    <a:pt x="1147667" y="818960"/>
                  </a:lnTo>
                  <a:cubicBezTo>
                    <a:pt x="1146905" y="817055"/>
                    <a:pt x="1145667" y="816642"/>
                    <a:pt x="1143953" y="817721"/>
                  </a:cubicBezTo>
                  <a:cubicBezTo>
                    <a:pt x="1062609" y="870680"/>
                    <a:pt x="982091" y="869537"/>
                    <a:pt x="902399" y="814292"/>
                  </a:cubicBezTo>
                  <a:cubicBezTo>
                    <a:pt x="899668" y="812387"/>
                    <a:pt x="897827" y="813022"/>
                    <a:pt x="896874" y="816197"/>
                  </a:cubicBezTo>
                  <a:cubicBezTo>
                    <a:pt x="891731" y="832326"/>
                    <a:pt x="888270" y="847789"/>
                    <a:pt x="886492" y="862584"/>
                  </a:cubicBezTo>
                  <a:cubicBezTo>
                    <a:pt x="885857" y="868109"/>
                    <a:pt x="883857" y="876522"/>
                    <a:pt x="880491" y="887825"/>
                  </a:cubicBezTo>
                  <a:close/>
                  <a:moveTo>
                    <a:pt x="1133720" y="1721645"/>
                  </a:moveTo>
                  <a:cubicBezTo>
                    <a:pt x="1133727" y="1717595"/>
                    <a:pt x="1130449" y="1714306"/>
                    <a:pt x="1126399" y="1714298"/>
                  </a:cubicBezTo>
                  <a:lnTo>
                    <a:pt x="921992" y="1713941"/>
                  </a:lnTo>
                  <a:cubicBezTo>
                    <a:pt x="917942" y="1713934"/>
                    <a:pt x="914653" y="1717212"/>
                    <a:pt x="914646" y="1721263"/>
                  </a:cubicBezTo>
                  <a:lnTo>
                    <a:pt x="914155" y="2002249"/>
                  </a:lnTo>
                  <a:cubicBezTo>
                    <a:pt x="914148" y="2006300"/>
                    <a:pt x="917426" y="2009589"/>
                    <a:pt x="921476" y="2009596"/>
                  </a:cubicBezTo>
                  <a:lnTo>
                    <a:pt x="1125883" y="2009953"/>
                  </a:lnTo>
                  <a:cubicBezTo>
                    <a:pt x="1129933" y="2009960"/>
                    <a:pt x="1133223" y="2006682"/>
                    <a:pt x="1133229" y="2002631"/>
                  </a:cubicBezTo>
                  <a:lnTo>
                    <a:pt x="1133720" y="1721645"/>
                  </a:lnTo>
                  <a:close/>
                </a:path>
              </a:pathLst>
            </a:custGeom>
            <a:grpFill/>
            <a:ln w="9525" cap="flat">
              <a:noFill/>
              <a:prstDash val="solid"/>
              <a:miter/>
            </a:ln>
          </p:spPr>
          <p:txBody>
            <a:bodyPr rtlCol="0" anchor="ctr"/>
            <a:lstStyle/>
            <a:p>
              <a:endParaRPr lang="en-US"/>
            </a:p>
          </p:txBody>
        </p:sp>
        <p:sp>
          <p:nvSpPr>
            <p:cNvPr id="82" name="Free-form: Shape 1119">
              <a:extLst>
                <a:ext uri="{FF2B5EF4-FFF2-40B4-BE49-F238E27FC236}">
                  <a16:creationId xmlns:a16="http://schemas.microsoft.com/office/drawing/2014/main" id="{DB975AE7-DE22-B7BB-D32D-367B21BD30E4}"/>
                </a:ext>
              </a:extLst>
            </p:cNvPr>
            <p:cNvSpPr/>
            <p:nvPr/>
          </p:nvSpPr>
          <p:spPr>
            <a:xfrm rot="6000">
              <a:off x="7353966" y="5155951"/>
              <a:ext cx="208216" cy="47243"/>
            </a:xfrm>
            <a:custGeom>
              <a:avLst/>
              <a:gdLst>
                <a:gd name="connsiteX0" fmla="*/ 185309 w 208216"/>
                <a:gd name="connsiteY0" fmla="*/ 132 h 47243"/>
                <a:gd name="connsiteX1" fmla="*/ 208360 w 208216"/>
                <a:gd name="connsiteY1" fmla="*/ 132 h 47243"/>
                <a:gd name="connsiteX2" fmla="*/ 208360 w 208216"/>
                <a:gd name="connsiteY2" fmla="*/ 47377 h 47243"/>
                <a:gd name="connsiteX3" fmla="*/ 185309 w 208216"/>
                <a:gd name="connsiteY3" fmla="*/ 47377 h 47243"/>
                <a:gd name="connsiteX4" fmla="*/ 23193 w 208216"/>
                <a:gd name="connsiteY4" fmla="*/ 47377 h 47243"/>
                <a:gd name="connsiteX5" fmla="*/ 143 w 208216"/>
                <a:gd name="connsiteY5" fmla="*/ 47377 h 47243"/>
                <a:gd name="connsiteX6" fmla="*/ 143 w 208216"/>
                <a:gd name="connsiteY6" fmla="*/ 132 h 47243"/>
                <a:gd name="connsiteX7" fmla="*/ 23193 w 208216"/>
                <a:gd name="connsiteY7" fmla="*/ 132 h 4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16" h="47243">
                  <a:moveTo>
                    <a:pt x="185309" y="132"/>
                  </a:moveTo>
                  <a:cubicBezTo>
                    <a:pt x="198039" y="132"/>
                    <a:pt x="208360" y="132"/>
                    <a:pt x="208360" y="132"/>
                  </a:cubicBezTo>
                  <a:lnTo>
                    <a:pt x="208360" y="47377"/>
                  </a:lnTo>
                  <a:cubicBezTo>
                    <a:pt x="208360" y="47377"/>
                    <a:pt x="198039" y="47377"/>
                    <a:pt x="185309" y="47377"/>
                  </a:cubicBezTo>
                  <a:lnTo>
                    <a:pt x="23193" y="47377"/>
                  </a:lnTo>
                  <a:cubicBezTo>
                    <a:pt x="10463" y="47377"/>
                    <a:pt x="143" y="47377"/>
                    <a:pt x="143" y="47377"/>
                  </a:cubicBezTo>
                  <a:lnTo>
                    <a:pt x="143" y="132"/>
                  </a:lnTo>
                  <a:cubicBezTo>
                    <a:pt x="143" y="132"/>
                    <a:pt x="10463" y="132"/>
                    <a:pt x="23193" y="132"/>
                  </a:cubicBezTo>
                  <a:close/>
                </a:path>
              </a:pathLst>
            </a:custGeom>
            <a:grpFill/>
            <a:ln w="9525" cap="flat">
              <a:noFill/>
              <a:prstDash val="solid"/>
              <a:miter/>
            </a:ln>
          </p:spPr>
          <p:txBody>
            <a:bodyPr rtlCol="0" anchor="ctr"/>
            <a:lstStyle/>
            <a:p>
              <a:endParaRPr lang="en-US"/>
            </a:p>
          </p:txBody>
        </p:sp>
      </p:grpSp>
      <p:pic>
        <p:nvPicPr>
          <p:cNvPr id="30" name="Image 29">
            <a:extLst>
              <a:ext uri="{FF2B5EF4-FFF2-40B4-BE49-F238E27FC236}">
                <a16:creationId xmlns:a16="http://schemas.microsoft.com/office/drawing/2014/main" id="{FB7C3DE5-2A24-383F-8BC1-F5EF116F6E76}"/>
              </a:ext>
            </a:extLst>
          </p:cNvPr>
          <p:cNvPicPr>
            <a:picLocks noChangeAspect="1"/>
          </p:cNvPicPr>
          <p:nvPr/>
        </p:nvPicPr>
        <p:blipFill>
          <a:blip r:embed="rId11"/>
          <a:srcRect t="1178" b="-4951"/>
          <a:stretch>
            <a:fillRect/>
          </a:stretch>
        </p:blipFill>
        <p:spPr>
          <a:xfrm>
            <a:off x="10250081" y="205118"/>
            <a:ext cx="849328" cy="963663"/>
          </a:xfrm>
          <a:prstGeom prst="rect">
            <a:avLst/>
          </a:prstGeom>
        </p:spPr>
      </p:pic>
      <p:pic>
        <p:nvPicPr>
          <p:cNvPr id="5" name="Image 4">
            <a:extLst>
              <a:ext uri="{FF2B5EF4-FFF2-40B4-BE49-F238E27FC236}">
                <a16:creationId xmlns:a16="http://schemas.microsoft.com/office/drawing/2014/main" id="{ED350042-478F-A3D9-2862-2284889B91CB}"/>
              </a:ext>
            </a:extLst>
          </p:cNvPr>
          <p:cNvPicPr>
            <a:picLocks noChangeAspect="1"/>
          </p:cNvPicPr>
          <p:nvPr/>
        </p:nvPicPr>
        <p:blipFill>
          <a:blip r:embed="rId12"/>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412901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49E39-A052-67C6-9391-260A5A30E9D9}"/>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CE95049C-A580-EF10-B1BF-E5C9A65C70C3}"/>
              </a:ext>
            </a:extLst>
          </p:cNvPr>
          <p:cNvSpPr>
            <a:spLocks noGrp="1"/>
          </p:cNvSpPr>
          <p:nvPr>
            <p:ph type="title"/>
          </p:nvPr>
        </p:nvSpPr>
        <p:spPr>
          <a:xfrm>
            <a:off x="592426" y="367457"/>
            <a:ext cx="10921696" cy="384721"/>
          </a:xfrm>
        </p:spPr>
        <p:txBody>
          <a:bodyPr/>
          <a:lstStyle/>
          <a:p>
            <a:r>
              <a:rPr lang="fr-FR">
                <a:solidFill>
                  <a:srgbClr val="4472C4"/>
                </a:solidFill>
              </a:rPr>
              <a:t>Agenda</a:t>
            </a:r>
            <a:endParaRPr lang="fr-FR" b="0">
              <a:solidFill>
                <a:schemeClr val="tx1"/>
              </a:solidFill>
            </a:endParaRPr>
          </a:p>
        </p:txBody>
      </p:sp>
      <p:pic>
        <p:nvPicPr>
          <p:cNvPr id="5" name="Image 4">
            <a:extLst>
              <a:ext uri="{FF2B5EF4-FFF2-40B4-BE49-F238E27FC236}">
                <a16:creationId xmlns:a16="http://schemas.microsoft.com/office/drawing/2014/main" id="{BBCF42CA-3304-A050-77BF-D9E483124296}"/>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120E8C84-1355-9F92-BC0F-32AB9280B453}"/>
              </a:ext>
            </a:extLst>
          </p:cNvPr>
          <p:cNvSpPr txBox="1"/>
          <p:nvPr/>
        </p:nvSpPr>
        <p:spPr>
          <a:xfrm>
            <a:off x="1102114" y="2419722"/>
            <a:ext cx="9535029" cy="2066376"/>
          </a:xfrm>
          <a:prstGeom prst="rect">
            <a:avLst/>
          </a:prstGeom>
          <a:ln w="6350">
            <a:noFill/>
            <a:miter lim="800000"/>
          </a:ln>
        </p:spPr>
        <p:txBody>
          <a:bodyPr vert="horz" wrap="square" lIns="0" tIns="0" rIns="0" bIns="0" rtlCol="0" anchor="t">
            <a:noAutofit/>
          </a:bodyPr>
          <a:lstStyle/>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highlight>
                  <a:srgbClr val="A6D6CD"/>
                </a:highlight>
              </a:rPr>
              <a:t>Qu'est-ce que le Ségur numérique ? </a:t>
            </a:r>
            <a:endParaRPr lang="fr-FR" sz="2000" b="1">
              <a:solidFill>
                <a:schemeClr val="accent3"/>
              </a:solidFill>
              <a:highlight>
                <a:srgbClr val="A6D6CD"/>
              </a:highlight>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Le calendrier de la Vague 2 du Ségur numérique Médico-social</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Et concrètement, que m’apporte la vague 2 du Ségur numérique ?</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Les modalités administratives </a:t>
            </a:r>
            <a:r>
              <a:rPr lang="fr-FR" sz="2000" b="1">
                <a:solidFill>
                  <a:schemeClr val="accent3"/>
                </a:solidFill>
                <a:cs typeface="Arial"/>
              </a:rPr>
              <a:t>et</a:t>
            </a:r>
            <a:r>
              <a:rPr lang="fr-FR" sz="2000" b="1">
                <a:solidFill>
                  <a:schemeClr val="accent3"/>
                </a:solidFill>
              </a:rPr>
              <a:t> financières </a:t>
            </a:r>
            <a:r>
              <a:rPr lang="fr-FR" sz="2000" b="1">
                <a:solidFill>
                  <a:schemeClr val="accent3"/>
                </a:solidFill>
                <a:cs typeface="Arial"/>
              </a:rPr>
              <a:t>de la vague 2</a:t>
            </a:r>
          </a:p>
          <a:p>
            <a:pPr marL="285750" indent="-285750">
              <a:spcBef>
                <a:spcPts val="300"/>
              </a:spcBef>
              <a:spcAft>
                <a:spcPts val="1800"/>
              </a:spcAft>
              <a:buSzPct val="125000"/>
              <a:buFont typeface="Wingdings" panose="05000000000000000000" pitchFamily="2" charset="2"/>
              <a:buChar char="§"/>
            </a:pP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endParaRPr lang="fr-FR" sz="2000" b="1">
              <a:solidFill>
                <a:schemeClr val="accent3"/>
              </a:solidFill>
              <a:cs typeface="Arial"/>
            </a:endParaRPr>
          </a:p>
        </p:txBody>
      </p:sp>
      <p:sp>
        <p:nvSpPr>
          <p:cNvPr id="3" name="Rectangle 2">
            <a:extLst>
              <a:ext uri="{FF2B5EF4-FFF2-40B4-BE49-F238E27FC236}">
                <a16:creationId xmlns:a16="http://schemas.microsoft.com/office/drawing/2014/main" id="{CAB97433-0587-E771-4962-C91975052375}"/>
              </a:ext>
            </a:extLst>
          </p:cNvPr>
          <p:cNvSpPr/>
          <p:nvPr/>
        </p:nvSpPr>
        <p:spPr>
          <a:xfrm>
            <a:off x="592426" y="2383606"/>
            <a:ext cx="302518" cy="2081866"/>
          </a:xfrm>
          <a:prstGeom prst="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4" name="Image 3">
            <a:extLst>
              <a:ext uri="{FF2B5EF4-FFF2-40B4-BE49-F238E27FC236}">
                <a16:creationId xmlns:a16="http://schemas.microsoft.com/office/drawing/2014/main" id="{37B00384-5A28-14E0-9794-9B47521405CB}"/>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6" name="Image 5">
            <a:extLst>
              <a:ext uri="{FF2B5EF4-FFF2-40B4-BE49-F238E27FC236}">
                <a16:creationId xmlns:a16="http://schemas.microsoft.com/office/drawing/2014/main" id="{3E5C6BCA-01C5-BB06-3106-1F02F69C988D}"/>
              </a:ext>
            </a:extLst>
          </p:cNvPr>
          <p:cNvPicPr>
            <a:picLocks noChangeAspect="1"/>
          </p:cNvPicPr>
          <p:nvPr/>
        </p:nvPicPr>
        <p:blipFill>
          <a:blip r:embed="rId5"/>
          <a:srcRect r="46482"/>
          <a:stretch>
            <a:fillRect/>
          </a:stretch>
        </p:blipFill>
        <p:spPr>
          <a:xfrm>
            <a:off x="9688451" y="185609"/>
            <a:ext cx="1551124" cy="922350"/>
          </a:xfrm>
          <a:prstGeom prst="rect">
            <a:avLst/>
          </a:prstGeom>
        </p:spPr>
      </p:pic>
    </p:spTree>
    <p:extLst>
      <p:ext uri="{BB962C8B-B14F-4D97-AF65-F5344CB8AC3E}">
        <p14:creationId xmlns:p14="http://schemas.microsoft.com/office/powerpoint/2010/main" val="1052851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11AF-B71D-D2CB-98DB-E128E4091F4A}"/>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A1D7B54-34E0-3D52-457D-0A7A84AFDF6C}"/>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885B5063-B04F-E898-6AC8-6BE0B3E52CD2}"/>
              </a:ext>
            </a:extLst>
          </p:cNvPr>
          <p:cNvSpPr txBox="1"/>
          <p:nvPr/>
        </p:nvSpPr>
        <p:spPr>
          <a:xfrm>
            <a:off x="715052" y="3070682"/>
            <a:ext cx="9535029" cy="716636"/>
          </a:xfrm>
          <a:prstGeom prst="rect">
            <a:avLst/>
          </a:prstGeom>
          <a:ln w="6350">
            <a:noFill/>
            <a:miter lim="800000"/>
          </a:ln>
        </p:spPr>
        <p:txBody>
          <a:bodyPr vert="horz" wrap="square" lIns="0" tIns="0" rIns="0" bIns="0" rtlCol="0" anchor="t">
            <a:noAutofit/>
          </a:bodyPr>
          <a:lstStyle/>
          <a:p>
            <a:pPr>
              <a:spcBef>
                <a:spcPts val="300"/>
              </a:spcBef>
              <a:spcAft>
                <a:spcPts val="1800"/>
              </a:spcAft>
              <a:buSzPct val="125000"/>
            </a:pPr>
            <a:r>
              <a:rPr lang="fr-FR" sz="4400" b="1">
                <a:solidFill>
                  <a:schemeClr val="accent3"/>
                </a:solidFill>
              </a:rPr>
              <a:t>Annexe</a:t>
            </a:r>
            <a:endParaRPr lang="fr-FR" sz="4400" b="1">
              <a:solidFill>
                <a:schemeClr val="accent3"/>
              </a:solidFill>
              <a:cs typeface="Arial"/>
            </a:endParaRPr>
          </a:p>
        </p:txBody>
      </p:sp>
      <p:pic>
        <p:nvPicPr>
          <p:cNvPr id="4" name="Image 3">
            <a:extLst>
              <a:ext uri="{FF2B5EF4-FFF2-40B4-BE49-F238E27FC236}">
                <a16:creationId xmlns:a16="http://schemas.microsoft.com/office/drawing/2014/main" id="{C5F682CB-07BF-B3F8-E26E-6D76D707298B}"/>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3" name="Image 2">
            <a:extLst>
              <a:ext uri="{FF2B5EF4-FFF2-40B4-BE49-F238E27FC236}">
                <a16:creationId xmlns:a16="http://schemas.microsoft.com/office/drawing/2014/main" id="{35BE5298-3E9F-9B5B-FAE6-FE9E69EBE545}"/>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315257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A9D9-BC6F-2F68-4222-DE84FE015BEA}"/>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D5311AE0-29AE-5C76-AD1D-438F35E390F6}"/>
              </a:ext>
            </a:extLst>
          </p:cNvPr>
          <p:cNvPicPr>
            <a:picLocks noChangeAspect="1"/>
          </p:cNvPicPr>
          <p:nvPr/>
        </p:nvPicPr>
        <p:blipFill>
          <a:blip r:embed="rId3"/>
          <a:stretch>
            <a:fillRect/>
          </a:stretch>
        </p:blipFill>
        <p:spPr>
          <a:xfrm>
            <a:off x="11313267" y="205117"/>
            <a:ext cx="534865" cy="736925"/>
          </a:xfrm>
          <a:prstGeom prst="rect">
            <a:avLst/>
          </a:prstGeom>
        </p:spPr>
      </p:pic>
      <p:sp>
        <p:nvSpPr>
          <p:cNvPr id="9" name="Title 1">
            <a:extLst>
              <a:ext uri="{FF2B5EF4-FFF2-40B4-BE49-F238E27FC236}">
                <a16:creationId xmlns:a16="http://schemas.microsoft.com/office/drawing/2014/main" id="{0CD7B0C9-E0D7-14B9-20FE-301A0A5150BD}"/>
              </a:ext>
            </a:extLst>
          </p:cNvPr>
          <p:cNvSpPr txBox="1">
            <a:spLocks/>
          </p:cNvSpPr>
          <p:nvPr/>
        </p:nvSpPr>
        <p:spPr>
          <a:xfrm>
            <a:off x="429129" y="218455"/>
            <a:ext cx="9697339" cy="41957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400" b="0" i="0" u="none" strike="noStrike" kern="1200" cap="none" spc="0" normalizeH="0" baseline="0" noProof="0">
              <a:ln w="6350" cap="flat">
                <a:noFill/>
                <a:miter lim="800000"/>
              </a:ln>
              <a:solidFill>
                <a:srgbClr val="000000"/>
              </a:solidFill>
              <a:effectLst/>
              <a:uLnTx/>
              <a:uFillTx/>
              <a:latin typeface="Arial"/>
              <a:ea typeface="+mj-ea"/>
              <a:cs typeface="Arial"/>
            </a:endParaRPr>
          </a:p>
        </p:txBody>
      </p:sp>
      <p:sp>
        <p:nvSpPr>
          <p:cNvPr id="5" name="Title 1">
            <a:extLst>
              <a:ext uri="{FF2B5EF4-FFF2-40B4-BE49-F238E27FC236}">
                <a16:creationId xmlns:a16="http://schemas.microsoft.com/office/drawing/2014/main" id="{0EA0298F-87B3-C5F7-6443-8AAF9B94A5A8}"/>
              </a:ext>
            </a:extLst>
          </p:cNvPr>
          <p:cNvSpPr txBox="1">
            <a:spLocks/>
          </p:cNvSpPr>
          <p:nvPr/>
        </p:nvSpPr>
        <p:spPr>
          <a:xfrm>
            <a:off x="429129" y="355614"/>
            <a:ext cx="9697339" cy="586427"/>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4472C4"/>
                </a:solidFill>
                <a:effectLst/>
                <a:uLnTx/>
                <a:uFillTx/>
                <a:latin typeface="Arial"/>
                <a:ea typeface="+mj-ea"/>
                <a:cs typeface="+mj-cs"/>
              </a:rPr>
              <a:t>Modalités administratives et financières de la vague 2</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2000" b="0">
                <a:solidFill>
                  <a:schemeClr val="bg1">
                    <a:lumMod val="50000"/>
                  </a:schemeClr>
                </a:solidFill>
              </a:rPr>
              <a:t>Questions / réponses</a:t>
            </a:r>
          </a:p>
        </p:txBody>
      </p:sp>
      <p:graphicFrame>
        <p:nvGraphicFramePr>
          <p:cNvPr id="2" name="Tableau 1">
            <a:extLst>
              <a:ext uri="{FF2B5EF4-FFF2-40B4-BE49-F238E27FC236}">
                <a16:creationId xmlns:a16="http://schemas.microsoft.com/office/drawing/2014/main" id="{91F3DE7F-9193-655B-3648-35C04034C7EE}"/>
              </a:ext>
            </a:extLst>
          </p:cNvPr>
          <p:cNvGraphicFramePr>
            <a:graphicFrameLocks noGrp="1"/>
          </p:cNvGraphicFramePr>
          <p:nvPr>
            <p:extLst>
              <p:ext uri="{D42A27DB-BD31-4B8C-83A1-F6EECF244321}">
                <p14:modId xmlns:p14="http://schemas.microsoft.com/office/powerpoint/2010/main" val="3370606726"/>
              </p:ext>
            </p:extLst>
          </p:nvPr>
        </p:nvGraphicFramePr>
        <p:xfrm>
          <a:off x="335624" y="1227889"/>
          <a:ext cx="11344274" cy="4978399"/>
        </p:xfrm>
        <a:graphic>
          <a:graphicData uri="http://schemas.openxmlformats.org/drawingml/2006/table">
            <a:tbl>
              <a:tblPr firstRow="1" bandRow="1">
                <a:tableStyleId>{5C22544A-7EE6-4342-B048-85BDC9FD1C3A}</a:tableStyleId>
              </a:tblPr>
              <a:tblGrid>
                <a:gridCol w="3273850">
                  <a:extLst>
                    <a:ext uri="{9D8B030D-6E8A-4147-A177-3AD203B41FA5}">
                      <a16:colId xmlns:a16="http://schemas.microsoft.com/office/drawing/2014/main" val="3161699008"/>
                    </a:ext>
                  </a:extLst>
                </a:gridCol>
                <a:gridCol w="8070424">
                  <a:extLst>
                    <a:ext uri="{9D8B030D-6E8A-4147-A177-3AD203B41FA5}">
                      <a16:colId xmlns:a16="http://schemas.microsoft.com/office/drawing/2014/main" val="804761354"/>
                    </a:ext>
                  </a:extLst>
                </a:gridCol>
              </a:tblGrid>
              <a:tr h="590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schemeClr val="accent3"/>
                          </a:solidFill>
                        </a:rPr>
                        <a:t>Que faire si mon éditeur ne souhaite pas être référencé sur la Vague 2 ?</a:t>
                      </a:r>
                      <a:endParaRPr lang="fr-FR" sz="1400" b="1" kern="1200">
                        <a:solidFill>
                          <a:schemeClr val="accent3"/>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285750" lvl="0" indent="-285750" algn="just">
                        <a:spcAft>
                          <a:spcPts val="600"/>
                        </a:spcAft>
                        <a:buFont typeface="Arial" panose="020B0604020202020204" pitchFamily="34" charset="0"/>
                        <a:buChar char="•"/>
                      </a:pPr>
                      <a:r>
                        <a:rPr lang="fr-FR" sz="1400" b="0">
                          <a:solidFill>
                            <a:schemeClr val="tx1"/>
                          </a:solidFill>
                        </a:rPr>
                        <a:t>Si la structure a un logiciel référencé vague 1 car elle a bénéficié du SONS ou ESMS Numérique, alors elle devra changer de logiciel à ces frais vers une version référencé vague 1 puis commander une montée de version SONS Vague 2 (la structure ne pourra pas bénéficier de la prestation SONS Vague 1 + Vague 2)</a:t>
                      </a:r>
                    </a:p>
                    <a:p>
                      <a:pPr marL="285750" lvl="0" indent="-285750" algn="just">
                        <a:spcAft>
                          <a:spcPts val="600"/>
                        </a:spcAft>
                        <a:buFont typeface="Arial" panose="020B0604020202020204" pitchFamily="34" charset="0"/>
                        <a:buChar char="•"/>
                      </a:pPr>
                      <a:r>
                        <a:rPr lang="fr-FR" sz="1400" b="0">
                          <a:solidFill>
                            <a:schemeClr val="tx1"/>
                          </a:solidFill>
                        </a:rPr>
                        <a:t>Si la structure a un logiciel référencé vague 1 qu'elle avait payé à ses frais, alors elle peut changer de logiciel (acquisition à ces frais) mais bénéficier de la prestation Vague 1 + Vague 2 si le logiciel acquis n'a pas la version Ségur Vague 1. </a:t>
                      </a:r>
                    </a:p>
                  </a:txBody>
                  <a:tcPr marL="288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96777032"/>
                  </a:ext>
                </a:extLst>
              </a:tr>
              <a:tr h="9199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a:solidFill>
                            <a:schemeClr val="accent3"/>
                          </a:solidFill>
                          <a:latin typeface="+mn-lt"/>
                          <a:ea typeface="+mn-ea"/>
                          <a:cs typeface="+mn-cs"/>
                        </a:rPr>
                        <a:t>Un ESMS nouvellement créé est-il éligible au financement SONS DUI Vague 2 ?</a:t>
                      </a:r>
                      <a:endParaRPr lang="fr-FR" sz="1400" b="1">
                        <a:solidFill>
                          <a:schemeClr val="accent3"/>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just">
                        <a:spcAft>
                          <a:spcPts val="600"/>
                        </a:spcAft>
                      </a:pPr>
                      <a:r>
                        <a:rPr lang="fr-FR" sz="1400" b="0" kern="1200">
                          <a:solidFill>
                            <a:schemeClr val="dk1"/>
                          </a:solidFill>
                          <a:effectLst/>
                          <a:latin typeface="+mn-lt"/>
                          <a:ea typeface="+mn-ea"/>
                          <a:cs typeface="+mn-cs"/>
                        </a:rPr>
                        <a:t>Non si l’ESMS a été créé après le 27/01/2026, car l’enveloppe budgétaire du SONS Vague 2 est fixé. </a:t>
                      </a:r>
                    </a:p>
                    <a:p>
                      <a:pPr algn="just">
                        <a:spcAft>
                          <a:spcPts val="600"/>
                        </a:spcAft>
                      </a:pPr>
                      <a:r>
                        <a:rPr lang="fr-FR" sz="1400" b="0" kern="1200">
                          <a:solidFill>
                            <a:schemeClr val="dk1"/>
                          </a:solidFill>
                          <a:effectLst/>
                          <a:latin typeface="+mn-lt"/>
                          <a:ea typeface="+mn-ea"/>
                          <a:cs typeface="+mn-cs"/>
                        </a:rPr>
                        <a:t>Une base de référence utilisant les données FINESS au 27 janvier 2026 fixe la liste des FINESS juridiques et géographiques éligibles au dispositif de financement.</a:t>
                      </a:r>
                    </a:p>
                  </a:txBody>
                  <a:tcPr marL="288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9444869"/>
                  </a:ext>
                </a:extLst>
              </a:tr>
              <a:tr h="833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a:solidFill>
                            <a:schemeClr val="accent3"/>
                          </a:solidFill>
                          <a:latin typeface="+mn-lt"/>
                          <a:ea typeface="+mn-ea"/>
                          <a:cs typeface="+mn-cs"/>
                        </a:rPr>
                        <a:t>En cas de fusion d’ESMS, est-il possible de bénéficier d’un financement SONS DUI Vague 2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lvl="0">
                        <a:spcAft>
                          <a:spcPts val="600"/>
                        </a:spcAft>
                      </a:pPr>
                      <a:r>
                        <a:rPr lang="fr-FR" sz="1400" b="0" kern="1200">
                          <a:solidFill>
                            <a:schemeClr val="dk1"/>
                          </a:solidFill>
                          <a:effectLst/>
                          <a:latin typeface="+mn-lt"/>
                          <a:ea typeface="+mn-ea"/>
                          <a:cs typeface="+mn-cs"/>
                        </a:rPr>
                        <a:t>Oui, à condition que le FINESS géographique final corresponde à un des FINESS géographiques historiques, et que ce FINESS soit inclut dans la base de référence des FINESS éligibles au dispositif de financement. </a:t>
                      </a:r>
                    </a:p>
                  </a:txBody>
                  <a:tcPr marL="288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88182269"/>
                  </a:ext>
                </a:extLst>
              </a:tr>
              <a:tr h="590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a:solidFill>
                            <a:schemeClr val="accent3"/>
                          </a:solidFill>
                          <a:latin typeface="+mn-lt"/>
                          <a:ea typeface="+mn-ea"/>
                          <a:cs typeface="+mn-cs"/>
                        </a:rPr>
                        <a:t>Est-il possible d’avoir plusieurs bons de commande par Organisme Gestionnaire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just">
                        <a:spcAft>
                          <a:spcPts val="600"/>
                        </a:spcAft>
                      </a:pPr>
                      <a:r>
                        <a:rPr lang="fr-FR" sz="1400" b="0">
                          <a:solidFill>
                            <a:schemeClr val="tx1"/>
                          </a:solidFill>
                        </a:rPr>
                        <a:t>Non, il n’est possible d’émettre qu’un seul et unique bon de commande par Organisme Gestionnaire et par Solution logicielle.</a:t>
                      </a:r>
                    </a:p>
                  </a:txBody>
                  <a:tcPr marL="288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52325910"/>
                  </a:ext>
                </a:extLst>
              </a:tr>
              <a:tr h="448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a:solidFill>
                            <a:schemeClr val="accent3"/>
                          </a:solidFill>
                          <a:latin typeface="+mn-lt"/>
                          <a:ea typeface="+mn-ea"/>
                          <a:cs typeface="+mn-cs"/>
                        </a:rPr>
                        <a:t>Est-il possible de bénéficier d’un financement SONS Vague 2 sans avoir de DUI référencé Vague 1 ?</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lvl="0">
                        <a:spcAft>
                          <a:spcPts val="600"/>
                        </a:spcAft>
                      </a:pPr>
                      <a:r>
                        <a:rPr lang="fr-FR" sz="1400" b="0" kern="1200">
                          <a:solidFill>
                            <a:schemeClr val="dk1"/>
                          </a:solidFill>
                          <a:effectLst/>
                          <a:latin typeface="+mn-lt"/>
                          <a:ea typeface="+mn-ea"/>
                          <a:cs typeface="+mn-cs"/>
                        </a:rPr>
                        <a:t>Oui, mais il faudra que l’ESMS s’équipe un DUI à ses frais, puis il pourra bénéficier d’un financement SONS Vague 1 + Vague 2 pour obtenir la montée de version Vague 2 du DUI.</a:t>
                      </a:r>
                    </a:p>
                  </a:txBody>
                  <a:tcPr marL="288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59634176"/>
                  </a:ext>
                </a:extLst>
              </a:tr>
            </a:tbl>
          </a:graphicData>
        </a:graphic>
      </p:graphicFrame>
      <p:pic>
        <p:nvPicPr>
          <p:cNvPr id="3074" name="Picture 2" descr="question ">
            <a:extLst>
              <a:ext uri="{FF2B5EF4-FFF2-40B4-BE49-F238E27FC236}">
                <a16:creationId xmlns:a16="http://schemas.microsoft.com/office/drawing/2014/main" id="{17765E83-64FD-55BA-F184-9F6EDEFC9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879" y="376091"/>
            <a:ext cx="523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9C17F72-9F4A-8DAE-4BD7-52866B7827E5}"/>
              </a:ext>
            </a:extLst>
          </p:cNvPr>
          <p:cNvPicPr>
            <a:picLocks noChangeAspect="1"/>
          </p:cNvPicPr>
          <p:nvPr/>
        </p:nvPicPr>
        <p:blipFill>
          <a:blip r:embed="rId5"/>
          <a:srcRect t="1178" b="-4951"/>
          <a:stretch>
            <a:fillRect/>
          </a:stretch>
        </p:blipFill>
        <p:spPr>
          <a:xfrm>
            <a:off x="10250081" y="205118"/>
            <a:ext cx="849328" cy="963663"/>
          </a:xfrm>
          <a:prstGeom prst="rect">
            <a:avLst/>
          </a:prstGeom>
        </p:spPr>
      </p:pic>
      <p:pic>
        <p:nvPicPr>
          <p:cNvPr id="3" name="Image 2">
            <a:extLst>
              <a:ext uri="{FF2B5EF4-FFF2-40B4-BE49-F238E27FC236}">
                <a16:creationId xmlns:a16="http://schemas.microsoft.com/office/drawing/2014/main" id="{12E22B49-4708-B1D6-684D-6C4378337F16}"/>
              </a:ext>
            </a:extLst>
          </p:cNvPr>
          <p:cNvPicPr>
            <a:picLocks noChangeAspect="1"/>
          </p:cNvPicPr>
          <p:nvPr/>
        </p:nvPicPr>
        <p:blipFill>
          <a:blip r:embed="rId6"/>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106620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108B7-8FEB-D0E3-87C7-8ADCB4180C9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0DEFD70-21BE-6942-D98D-9A616D034ADF}"/>
              </a:ext>
            </a:extLst>
          </p:cNvPr>
          <p:cNvPicPr>
            <a:picLocks noChangeAspect="1"/>
          </p:cNvPicPr>
          <p:nvPr/>
        </p:nvPicPr>
        <p:blipFill>
          <a:blip r:embed="rId3"/>
          <a:stretch>
            <a:fillRect/>
          </a:stretch>
        </p:blipFill>
        <p:spPr>
          <a:xfrm>
            <a:off x="11313267" y="205117"/>
            <a:ext cx="534865" cy="736925"/>
          </a:xfrm>
          <a:prstGeom prst="rect">
            <a:avLst/>
          </a:prstGeom>
        </p:spPr>
      </p:pic>
      <p:sp>
        <p:nvSpPr>
          <p:cNvPr id="15" name="Title 1">
            <a:extLst>
              <a:ext uri="{FF2B5EF4-FFF2-40B4-BE49-F238E27FC236}">
                <a16:creationId xmlns:a16="http://schemas.microsoft.com/office/drawing/2014/main" id="{AC962AB1-9074-9CD7-19BC-F839AD50D660}"/>
              </a:ext>
            </a:extLst>
          </p:cNvPr>
          <p:cNvSpPr txBox="1">
            <a:spLocks noGrp="1"/>
          </p:cNvSpPr>
          <p:nvPr>
            <p:ph type="title"/>
          </p:nvPr>
        </p:nvSpPr>
        <p:spPr>
          <a:xfrm>
            <a:off x="428625" y="193911"/>
            <a:ext cx="9358313" cy="73692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a:defRPr/>
            </a:pPr>
            <a:br>
              <a:rPr lang="fr-FR" sz="2400">
                <a:solidFill>
                  <a:srgbClr val="4472C4"/>
                </a:solidFill>
                <a:latin typeface="Arial"/>
              </a:rPr>
            </a:br>
            <a:br>
              <a:rPr lang="fr-FR" sz="2400">
                <a:latin typeface="Arial"/>
              </a:rPr>
            </a:br>
            <a:br>
              <a:rPr lang="fr-FR" sz="2400">
                <a:latin typeface="Arial"/>
              </a:rPr>
            </a:br>
            <a:r>
              <a:rPr lang="fr-FR" sz="2400">
                <a:latin typeface="Arial"/>
              </a:rPr>
              <a:t>Qu'est-ce que le Ségur numérique ? </a:t>
            </a:r>
            <a:br>
              <a:rPr lang="fr-FR" sz="2400">
                <a:latin typeface="Arial"/>
              </a:rPr>
            </a:br>
            <a:r>
              <a:rPr lang="fr-FR" sz="1800" b="0">
                <a:solidFill>
                  <a:schemeClr val="bg1">
                    <a:lumMod val="49000"/>
                  </a:schemeClr>
                </a:solidFill>
                <a:latin typeface="Arial"/>
              </a:rPr>
              <a:t>Rappel des objectifs du Ségur du Numérique en Santé </a:t>
            </a:r>
            <a:endParaRPr lang="fr-FR" sz="2000" b="0">
              <a:solidFill>
                <a:schemeClr val="bg1">
                  <a:lumMod val="49000"/>
                </a:schemeClr>
              </a:solidFill>
              <a:cs typeface="Arial"/>
            </a:endParaRPr>
          </a:p>
        </p:txBody>
      </p:sp>
      <p:sp>
        <p:nvSpPr>
          <p:cNvPr id="8" name="Google Shape;103;p5">
            <a:extLst>
              <a:ext uri="{FF2B5EF4-FFF2-40B4-BE49-F238E27FC236}">
                <a16:creationId xmlns:a16="http://schemas.microsoft.com/office/drawing/2014/main" id="{912F8476-DD57-54BA-3FF8-7A786DE3636F}"/>
              </a:ext>
            </a:extLst>
          </p:cNvPr>
          <p:cNvSpPr txBox="1"/>
          <p:nvPr/>
        </p:nvSpPr>
        <p:spPr>
          <a:xfrm>
            <a:off x="428625" y="1468428"/>
            <a:ext cx="11397725" cy="715550"/>
          </a:xfrm>
          <a:prstGeom prst="rect">
            <a:avLst/>
          </a:prstGeom>
          <a:noFill/>
          <a:ln>
            <a:noFill/>
          </a:ln>
        </p:spPr>
        <p:txBody>
          <a:bodyPr spcFirstLastPara="1" wrap="square" lIns="68575" tIns="34275" rIns="68575" bIns="34275" anchor="t" anchorCtr="0">
            <a:spAutoFit/>
          </a:bodyPr>
          <a:lstStyle/>
          <a:p>
            <a:pPr algn="just" eaLnBrk="0" fontAlgn="base" hangingPunct="0">
              <a:buClr>
                <a:srgbClr val="374C62"/>
              </a:buClr>
              <a:buSzPts val="1600"/>
              <a:defRPr/>
            </a:pPr>
            <a:r>
              <a:rPr lang="fr-FR" sz="1400">
                <a:solidFill>
                  <a:srgbClr val="374C62"/>
                </a:solidFill>
                <a:cs typeface="Arial"/>
              </a:rPr>
              <a:t>Un investissement historique de 2Md€ dont </a:t>
            </a:r>
            <a:r>
              <a:rPr lang="fr-FR" sz="1400" b="1">
                <a:solidFill>
                  <a:srgbClr val="E888AD"/>
                </a:solidFill>
                <a:cs typeface="Arial"/>
              </a:rPr>
              <a:t>630 millions d’euros dédiés au médico-social</a:t>
            </a:r>
            <a:r>
              <a:rPr lang="fr-FR" sz="1400">
                <a:solidFill>
                  <a:srgbClr val="374C62"/>
                </a:solidFill>
                <a:cs typeface="Arial"/>
              </a:rPr>
              <a:t>, financé par le volet européen du plan de relance, </a:t>
            </a:r>
            <a:r>
              <a:rPr lang="fr-FR" sz="1400" b="1">
                <a:solidFill>
                  <a:srgbClr val="374C62"/>
                </a:solidFill>
                <a:cs typeface="Arial"/>
              </a:rPr>
              <a:t>pour généraliser le partage fluide et sécurisé des données de santé, entre professionnels de santé et avec l’usager grâce à Mon espace santé, pour mieux prévenir et mieux soigner </a:t>
            </a:r>
            <a:r>
              <a:rPr lang="fr-FR" sz="1400">
                <a:solidFill>
                  <a:srgbClr val="374C62"/>
                </a:solidFill>
                <a:ea typeface="Arial"/>
                <a:cs typeface="Arial"/>
                <a:sym typeface="Arial"/>
              </a:rPr>
              <a:t>au travers de différents </a:t>
            </a:r>
            <a:r>
              <a:rPr lang="fr-FR" sz="1400" b="1">
                <a:solidFill>
                  <a:srgbClr val="374C62"/>
                </a:solidFill>
                <a:ea typeface="Arial"/>
                <a:cs typeface="Arial"/>
                <a:sym typeface="Arial"/>
              </a:rPr>
              <a:t>leviers d’action. </a:t>
            </a:r>
          </a:p>
        </p:txBody>
      </p:sp>
      <p:sp>
        <p:nvSpPr>
          <p:cNvPr id="10" name="Ellipse 9">
            <a:extLst>
              <a:ext uri="{FF2B5EF4-FFF2-40B4-BE49-F238E27FC236}">
                <a16:creationId xmlns:a16="http://schemas.microsoft.com/office/drawing/2014/main" id="{25CBAD9B-5538-097C-2924-A9E5460779A5}"/>
              </a:ext>
            </a:extLst>
          </p:cNvPr>
          <p:cNvSpPr/>
          <p:nvPr/>
        </p:nvSpPr>
        <p:spPr>
          <a:xfrm>
            <a:off x="1434479" y="3115753"/>
            <a:ext cx="1531636" cy="533267"/>
          </a:xfrm>
          <a:prstGeom prst="ellipse">
            <a:avLst/>
          </a:prstGeom>
          <a:solidFill>
            <a:srgbClr val="E2EDF6"/>
          </a:solidFill>
          <a:ln>
            <a:solidFill>
              <a:srgbClr val="E2ED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Google Shape;103;p5">
            <a:extLst>
              <a:ext uri="{FF2B5EF4-FFF2-40B4-BE49-F238E27FC236}">
                <a16:creationId xmlns:a16="http://schemas.microsoft.com/office/drawing/2014/main" id="{5775F3AE-4861-0255-94EA-E89A78852EA7}"/>
              </a:ext>
            </a:extLst>
          </p:cNvPr>
          <p:cNvSpPr txBox="1"/>
          <p:nvPr/>
        </p:nvSpPr>
        <p:spPr>
          <a:xfrm>
            <a:off x="1803404" y="2612504"/>
            <a:ext cx="532761" cy="1177215"/>
          </a:xfrm>
          <a:prstGeom prst="rect">
            <a:avLst/>
          </a:prstGeom>
          <a:noFill/>
          <a:ln>
            <a:noFill/>
          </a:ln>
        </p:spPr>
        <p:txBody>
          <a:bodyPr spcFirstLastPara="1" wrap="square" lIns="68575" tIns="34275" rIns="68575" bIns="34275" anchor="t" anchorCtr="0">
            <a:spAutoFit/>
          </a:bodyPr>
          <a:lstStyle/>
          <a:p>
            <a:pPr marR="0" lvl="0" algn="l" defTabSz="914400" rtl="0" eaLnBrk="0" fontAlgn="base" latinLnBrk="0" hangingPunct="0">
              <a:lnSpc>
                <a:spcPct val="90000"/>
              </a:lnSpc>
              <a:spcBef>
                <a:spcPts val="0"/>
              </a:spcBef>
              <a:spcAft>
                <a:spcPts val="0"/>
              </a:spcAft>
              <a:buClr>
                <a:srgbClr val="374C62"/>
              </a:buClr>
              <a:buSzPts val="1600"/>
              <a:tabLst/>
              <a:defRPr/>
            </a:pPr>
            <a:r>
              <a:rPr lang="fr-FR" sz="8000" b="1">
                <a:solidFill>
                  <a:srgbClr val="C8DDEE"/>
                </a:solidFill>
                <a:latin typeface="Arial"/>
                <a:ea typeface="Arial"/>
                <a:cs typeface="Arial"/>
                <a:sym typeface="Arial"/>
              </a:rPr>
              <a:t>1</a:t>
            </a:r>
            <a:r>
              <a:rPr kumimoji="0" lang="fr-FR" sz="8000" b="1" i="0" u="none" strike="noStrike" kern="1200" cap="none" spc="0" normalizeH="0" baseline="0" noProof="0">
                <a:ln>
                  <a:noFill/>
                </a:ln>
                <a:solidFill>
                  <a:srgbClr val="C8DDEE"/>
                </a:solidFill>
                <a:effectLst/>
                <a:uLnTx/>
                <a:uFillTx/>
                <a:latin typeface="Arial"/>
                <a:ea typeface="Arial"/>
                <a:cs typeface="Arial"/>
                <a:sym typeface="Arial"/>
              </a:rPr>
              <a:t> </a:t>
            </a:r>
          </a:p>
        </p:txBody>
      </p:sp>
      <p:sp>
        <p:nvSpPr>
          <p:cNvPr id="12" name="ZoneTexte 11">
            <a:extLst>
              <a:ext uri="{FF2B5EF4-FFF2-40B4-BE49-F238E27FC236}">
                <a16:creationId xmlns:a16="http://schemas.microsoft.com/office/drawing/2014/main" id="{CD64F04E-0AA3-EAA1-932A-0CC19949B9A2}"/>
              </a:ext>
            </a:extLst>
          </p:cNvPr>
          <p:cNvSpPr txBox="1"/>
          <p:nvPr/>
        </p:nvSpPr>
        <p:spPr>
          <a:xfrm>
            <a:off x="270878" y="3844597"/>
            <a:ext cx="3820931" cy="1892826"/>
          </a:xfrm>
          <a:prstGeom prst="rect">
            <a:avLst/>
          </a:prstGeom>
          <a:noFill/>
        </p:spPr>
        <p:txBody>
          <a:bodyPr wrap="square">
            <a:spAutoFit/>
          </a:bodyPr>
          <a:lstStyle/>
          <a:p>
            <a:pPr marL="285750" lvl="1" indent="-285750">
              <a:spcAft>
                <a:spcPts val="600"/>
              </a:spcAft>
              <a:buFont typeface="Arial" panose="020B0604020202020204" pitchFamily="34" charset="0"/>
              <a:buChar char="•"/>
            </a:pPr>
            <a:r>
              <a:rPr lang="fr-FR" sz="1400">
                <a:solidFill>
                  <a:srgbClr val="374C62"/>
                </a:solidFill>
                <a:cs typeface="Arial"/>
              </a:rPr>
              <a:t>Programme ESMS numérique </a:t>
            </a:r>
            <a:r>
              <a:rPr lang="fr-FR" sz="1400" b="1">
                <a:solidFill>
                  <a:srgbClr val="C8DDEE"/>
                </a:solidFill>
                <a:cs typeface="Arial"/>
              </a:rPr>
              <a:t>: </a:t>
            </a:r>
            <a:r>
              <a:rPr lang="fr-FR" sz="1400" b="1">
                <a:solidFill>
                  <a:srgbClr val="8CB8DC"/>
                </a:solidFill>
                <a:cs typeface="Arial"/>
              </a:rPr>
              <a:t>financer l’acquisition d’un DUI</a:t>
            </a:r>
            <a:r>
              <a:rPr lang="fr-FR" sz="1400">
                <a:solidFill>
                  <a:srgbClr val="8CB8DC"/>
                </a:solidFill>
                <a:cs typeface="Arial"/>
              </a:rPr>
              <a:t> </a:t>
            </a:r>
            <a:r>
              <a:rPr lang="fr-FR" sz="1400">
                <a:solidFill>
                  <a:srgbClr val="374C62"/>
                </a:solidFill>
                <a:cs typeface="Arial"/>
              </a:rPr>
              <a:t>par les ESMS</a:t>
            </a:r>
          </a:p>
          <a:p>
            <a:pPr marL="285750" lvl="1" indent="-285750">
              <a:spcAft>
                <a:spcPts val="600"/>
              </a:spcAft>
              <a:buFont typeface="Arial" panose="020B0604020202020204" pitchFamily="34" charset="0"/>
              <a:buChar char="•"/>
            </a:pPr>
            <a:r>
              <a:rPr lang="fr-FR" sz="1400">
                <a:solidFill>
                  <a:srgbClr val="374C62"/>
                </a:solidFill>
                <a:latin typeface="Arial"/>
                <a:cs typeface="Arial"/>
              </a:rPr>
              <a:t>Dispositif SONS : Certifier la conformité des logiciels et</a:t>
            </a:r>
            <a:r>
              <a:rPr lang="fr-FR" sz="1400" b="1">
                <a:solidFill>
                  <a:srgbClr val="374C62"/>
                </a:solidFill>
                <a:latin typeface="Arial"/>
                <a:cs typeface="Arial"/>
              </a:rPr>
              <a:t> </a:t>
            </a:r>
            <a:r>
              <a:rPr lang="fr-FR" sz="1400" b="1">
                <a:solidFill>
                  <a:srgbClr val="8CB8DC"/>
                </a:solidFill>
                <a:latin typeface="Arial"/>
                <a:cs typeface="Arial"/>
              </a:rPr>
              <a:t>financer le déploiement de mises à jour conformes auprès de l’ensemble des professionnels</a:t>
            </a:r>
            <a:r>
              <a:rPr lang="fr-FR" sz="1400">
                <a:solidFill>
                  <a:srgbClr val="8CB8DC"/>
                </a:solidFill>
                <a:latin typeface="Arial"/>
                <a:cs typeface="Arial"/>
              </a:rPr>
              <a:t> </a:t>
            </a:r>
            <a:r>
              <a:rPr lang="fr-FR" sz="1400">
                <a:solidFill>
                  <a:srgbClr val="374C62"/>
                </a:solidFill>
                <a:latin typeface="Arial"/>
                <a:cs typeface="Arial"/>
              </a:rPr>
              <a:t>grâce à un dispositif innovant d’achat pour compte auprès des éditeurs</a:t>
            </a:r>
          </a:p>
        </p:txBody>
      </p:sp>
      <p:sp>
        <p:nvSpPr>
          <p:cNvPr id="13" name="ZoneTexte 12">
            <a:extLst>
              <a:ext uri="{FF2B5EF4-FFF2-40B4-BE49-F238E27FC236}">
                <a16:creationId xmlns:a16="http://schemas.microsoft.com/office/drawing/2014/main" id="{43D2F297-AB4F-2C43-7DB0-C6A11FBE93E9}"/>
              </a:ext>
            </a:extLst>
          </p:cNvPr>
          <p:cNvSpPr txBox="1"/>
          <p:nvPr/>
        </p:nvSpPr>
        <p:spPr>
          <a:xfrm>
            <a:off x="1434478" y="3201111"/>
            <a:ext cx="1846911" cy="307777"/>
          </a:xfrm>
          <a:prstGeom prst="rect">
            <a:avLst/>
          </a:prstGeom>
          <a:noFill/>
        </p:spPr>
        <p:txBody>
          <a:bodyPr wrap="square">
            <a:spAutoFit/>
          </a:bodyPr>
          <a:lstStyle/>
          <a:p>
            <a:r>
              <a:rPr lang="fr-FR" sz="1400" b="1">
                <a:latin typeface="Arial"/>
                <a:cs typeface="Arial"/>
              </a:rPr>
              <a:t>Equiper les ESMS</a:t>
            </a:r>
            <a:endParaRPr lang="fr-FR" sz="1400" b="1"/>
          </a:p>
        </p:txBody>
      </p:sp>
      <p:sp>
        <p:nvSpPr>
          <p:cNvPr id="14" name="Demi-cadre 13">
            <a:extLst>
              <a:ext uri="{FF2B5EF4-FFF2-40B4-BE49-F238E27FC236}">
                <a16:creationId xmlns:a16="http://schemas.microsoft.com/office/drawing/2014/main" id="{C5877627-FB6C-38CE-85E6-66FB84E8E4CA}"/>
              </a:ext>
            </a:extLst>
          </p:cNvPr>
          <p:cNvSpPr/>
          <p:nvPr/>
        </p:nvSpPr>
        <p:spPr>
          <a:xfrm>
            <a:off x="123635" y="1339496"/>
            <a:ext cx="387296" cy="420078"/>
          </a:xfrm>
          <a:prstGeom prst="halfFram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Demi-cadre 16">
            <a:extLst>
              <a:ext uri="{FF2B5EF4-FFF2-40B4-BE49-F238E27FC236}">
                <a16:creationId xmlns:a16="http://schemas.microsoft.com/office/drawing/2014/main" id="{C00A1593-52B8-BDB5-39D0-4D7A54355745}"/>
              </a:ext>
            </a:extLst>
          </p:cNvPr>
          <p:cNvSpPr/>
          <p:nvPr/>
        </p:nvSpPr>
        <p:spPr>
          <a:xfrm rot="10800000">
            <a:off x="11587592" y="1835334"/>
            <a:ext cx="387296" cy="420078"/>
          </a:xfrm>
          <a:prstGeom prst="halfFram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Ellipse 17">
            <a:extLst>
              <a:ext uri="{FF2B5EF4-FFF2-40B4-BE49-F238E27FC236}">
                <a16:creationId xmlns:a16="http://schemas.microsoft.com/office/drawing/2014/main" id="{2659E4A9-7360-BAD0-E9BE-3CE8879E8A73}"/>
              </a:ext>
            </a:extLst>
          </p:cNvPr>
          <p:cNvSpPr/>
          <p:nvPr/>
        </p:nvSpPr>
        <p:spPr>
          <a:xfrm>
            <a:off x="5503141" y="3115753"/>
            <a:ext cx="1531636" cy="533267"/>
          </a:xfrm>
          <a:prstGeom prst="ellipse">
            <a:avLst/>
          </a:prstGeom>
          <a:solidFill>
            <a:srgbClr val="F9DEE8"/>
          </a:solidFill>
          <a:ln>
            <a:solidFill>
              <a:srgbClr val="F9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Google Shape;103;p5">
            <a:extLst>
              <a:ext uri="{FF2B5EF4-FFF2-40B4-BE49-F238E27FC236}">
                <a16:creationId xmlns:a16="http://schemas.microsoft.com/office/drawing/2014/main" id="{9115661F-9073-606B-23FC-B9EB2C12478C}"/>
              </a:ext>
            </a:extLst>
          </p:cNvPr>
          <p:cNvSpPr txBox="1"/>
          <p:nvPr/>
        </p:nvSpPr>
        <p:spPr>
          <a:xfrm>
            <a:off x="5940816" y="2612504"/>
            <a:ext cx="532761" cy="1177215"/>
          </a:xfrm>
          <a:prstGeom prst="rect">
            <a:avLst/>
          </a:prstGeom>
          <a:noFill/>
          <a:ln>
            <a:noFill/>
          </a:ln>
        </p:spPr>
        <p:txBody>
          <a:bodyPr spcFirstLastPara="1" wrap="square" lIns="68575" tIns="34275" rIns="68575" bIns="34275" anchor="t" anchorCtr="0">
            <a:spAutoFit/>
          </a:bodyPr>
          <a:lstStyle/>
          <a:p>
            <a:pPr marR="0" lvl="0" algn="l" defTabSz="914400" rtl="0" eaLnBrk="0" fontAlgn="base" latinLnBrk="0" hangingPunct="0">
              <a:lnSpc>
                <a:spcPct val="90000"/>
              </a:lnSpc>
              <a:spcBef>
                <a:spcPts val="0"/>
              </a:spcBef>
              <a:spcAft>
                <a:spcPts val="0"/>
              </a:spcAft>
              <a:buClr>
                <a:srgbClr val="374C62"/>
              </a:buClr>
              <a:buSzPts val="1600"/>
              <a:tabLst/>
              <a:defRPr/>
            </a:pPr>
            <a:r>
              <a:rPr kumimoji="0" lang="fr-FR" sz="8000" b="1" i="0" u="none" strike="noStrike" kern="1200" cap="none" spc="0" normalizeH="0" baseline="0" noProof="0">
                <a:ln>
                  <a:noFill/>
                </a:ln>
                <a:solidFill>
                  <a:srgbClr val="F3C1D4"/>
                </a:solidFill>
                <a:effectLst/>
                <a:uLnTx/>
                <a:uFillTx/>
                <a:latin typeface="Arial"/>
                <a:ea typeface="Arial"/>
                <a:cs typeface="Arial"/>
                <a:sym typeface="Arial"/>
              </a:rPr>
              <a:t>2 </a:t>
            </a:r>
          </a:p>
        </p:txBody>
      </p:sp>
      <p:sp>
        <p:nvSpPr>
          <p:cNvPr id="20" name="ZoneTexte 19">
            <a:extLst>
              <a:ext uri="{FF2B5EF4-FFF2-40B4-BE49-F238E27FC236}">
                <a16:creationId xmlns:a16="http://schemas.microsoft.com/office/drawing/2014/main" id="{D71ECCFC-48FF-1EA9-EFBA-FAF18A40ADA7}"/>
              </a:ext>
            </a:extLst>
          </p:cNvPr>
          <p:cNvSpPr txBox="1"/>
          <p:nvPr/>
        </p:nvSpPr>
        <p:spPr>
          <a:xfrm>
            <a:off x="5448141" y="3207986"/>
            <a:ext cx="1655350" cy="307777"/>
          </a:xfrm>
          <a:prstGeom prst="rect">
            <a:avLst/>
          </a:prstGeom>
          <a:noFill/>
        </p:spPr>
        <p:txBody>
          <a:bodyPr wrap="square">
            <a:spAutoFit/>
          </a:bodyPr>
          <a:lstStyle/>
          <a:p>
            <a:pPr algn="ctr"/>
            <a:r>
              <a:rPr lang="fr-FR" sz="1400" b="1">
                <a:latin typeface="Arial"/>
                <a:cs typeface="Arial"/>
              </a:rPr>
              <a:t>Usages</a:t>
            </a:r>
            <a:endParaRPr lang="fr-FR" sz="1400" b="1"/>
          </a:p>
        </p:txBody>
      </p:sp>
      <p:sp>
        <p:nvSpPr>
          <p:cNvPr id="21" name="ZoneTexte 20">
            <a:extLst>
              <a:ext uri="{FF2B5EF4-FFF2-40B4-BE49-F238E27FC236}">
                <a16:creationId xmlns:a16="http://schemas.microsoft.com/office/drawing/2014/main" id="{4A2A8122-EA20-58F3-2AF9-BFC4D9738D9E}"/>
              </a:ext>
            </a:extLst>
          </p:cNvPr>
          <p:cNvSpPr txBox="1"/>
          <p:nvPr/>
        </p:nvSpPr>
        <p:spPr>
          <a:xfrm>
            <a:off x="4188070" y="3844596"/>
            <a:ext cx="4317619" cy="1169551"/>
          </a:xfrm>
          <a:prstGeom prst="rect">
            <a:avLst/>
          </a:prstGeom>
          <a:noFill/>
        </p:spPr>
        <p:txBody>
          <a:bodyPr wrap="square">
            <a:spAutoFit/>
          </a:bodyPr>
          <a:lstStyle/>
          <a:p>
            <a:pPr marL="0" lvl="1" algn="ctr"/>
            <a:r>
              <a:rPr lang="fr-FR" sz="1400">
                <a:solidFill>
                  <a:srgbClr val="374C62"/>
                </a:solidFill>
                <a:latin typeface="Arial"/>
                <a:cs typeface="Arial"/>
              </a:rPr>
              <a:t>Financer </a:t>
            </a:r>
            <a:r>
              <a:rPr lang="fr-FR" sz="1400" b="1">
                <a:solidFill>
                  <a:srgbClr val="E888AD"/>
                </a:solidFill>
                <a:latin typeface="Arial"/>
                <a:cs typeface="Arial"/>
              </a:rPr>
              <a:t>la transformation des pratiques des professionnels</a:t>
            </a:r>
            <a:r>
              <a:rPr lang="fr-FR" sz="1400">
                <a:solidFill>
                  <a:srgbClr val="374C62"/>
                </a:solidFill>
                <a:latin typeface="Arial"/>
                <a:cs typeface="Arial"/>
              </a:rPr>
              <a:t>, en ville (avenants conventionnels de l’Assurance Maladie), à l’hôpital (programmes SUN-ES et HOP’EN 2) et </a:t>
            </a:r>
            <a:r>
              <a:rPr lang="fr-FR" sz="1400" b="1">
                <a:solidFill>
                  <a:srgbClr val="E888AD"/>
                </a:solidFill>
                <a:latin typeface="Arial"/>
                <a:cs typeface="Arial"/>
              </a:rPr>
              <a:t>dans le médico-social (programme ESMS numérique) </a:t>
            </a:r>
          </a:p>
        </p:txBody>
      </p:sp>
      <p:sp>
        <p:nvSpPr>
          <p:cNvPr id="22" name="Ellipse 21">
            <a:extLst>
              <a:ext uri="{FF2B5EF4-FFF2-40B4-BE49-F238E27FC236}">
                <a16:creationId xmlns:a16="http://schemas.microsoft.com/office/drawing/2014/main" id="{8EEC658D-0B2C-F923-4885-0DEBD43840F7}"/>
              </a:ext>
            </a:extLst>
          </p:cNvPr>
          <p:cNvSpPr/>
          <p:nvPr/>
        </p:nvSpPr>
        <p:spPr>
          <a:xfrm>
            <a:off x="9387492" y="3115753"/>
            <a:ext cx="1531636" cy="533267"/>
          </a:xfrm>
          <a:prstGeom prst="ellipse">
            <a:avLst/>
          </a:prstGeom>
          <a:solidFill>
            <a:srgbClr val="E2EDF6"/>
          </a:solidFill>
          <a:ln>
            <a:solidFill>
              <a:srgbClr val="E2ED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Google Shape;103;p5">
            <a:extLst>
              <a:ext uri="{FF2B5EF4-FFF2-40B4-BE49-F238E27FC236}">
                <a16:creationId xmlns:a16="http://schemas.microsoft.com/office/drawing/2014/main" id="{D4EF6981-1FBC-4D13-AADA-9DF382FBDBB6}"/>
              </a:ext>
            </a:extLst>
          </p:cNvPr>
          <p:cNvSpPr txBox="1"/>
          <p:nvPr/>
        </p:nvSpPr>
        <p:spPr>
          <a:xfrm>
            <a:off x="9804542" y="2612504"/>
            <a:ext cx="532761" cy="1177215"/>
          </a:xfrm>
          <a:prstGeom prst="rect">
            <a:avLst/>
          </a:prstGeom>
          <a:noFill/>
          <a:ln>
            <a:noFill/>
          </a:ln>
        </p:spPr>
        <p:txBody>
          <a:bodyPr spcFirstLastPara="1" wrap="square" lIns="68575" tIns="34275" rIns="68575" bIns="34275" anchor="t" anchorCtr="0">
            <a:spAutoFit/>
          </a:bodyPr>
          <a:lstStyle/>
          <a:p>
            <a:pPr marR="0" lvl="0" algn="l" defTabSz="914400" rtl="0" eaLnBrk="0" fontAlgn="base" latinLnBrk="0" hangingPunct="0">
              <a:lnSpc>
                <a:spcPct val="90000"/>
              </a:lnSpc>
              <a:spcBef>
                <a:spcPts val="0"/>
              </a:spcBef>
              <a:spcAft>
                <a:spcPts val="0"/>
              </a:spcAft>
              <a:buClr>
                <a:srgbClr val="374C62"/>
              </a:buClr>
              <a:buSzPts val="1600"/>
              <a:tabLst/>
              <a:defRPr/>
            </a:pPr>
            <a:r>
              <a:rPr kumimoji="0" lang="fr-FR" sz="8000" b="1" i="0" u="none" strike="noStrike" kern="1200" cap="none" spc="0" normalizeH="0" baseline="0" noProof="0">
                <a:ln>
                  <a:noFill/>
                </a:ln>
                <a:solidFill>
                  <a:srgbClr val="C8DDEE"/>
                </a:solidFill>
                <a:effectLst/>
                <a:uLnTx/>
                <a:uFillTx/>
                <a:latin typeface="Arial"/>
                <a:ea typeface="Arial"/>
                <a:cs typeface="Arial"/>
                <a:sym typeface="Arial"/>
              </a:rPr>
              <a:t>3 </a:t>
            </a:r>
          </a:p>
        </p:txBody>
      </p:sp>
      <p:sp>
        <p:nvSpPr>
          <p:cNvPr id="24" name="ZoneTexte 23">
            <a:extLst>
              <a:ext uri="{FF2B5EF4-FFF2-40B4-BE49-F238E27FC236}">
                <a16:creationId xmlns:a16="http://schemas.microsoft.com/office/drawing/2014/main" id="{44B73C33-8D22-CF67-0549-E4B59782760A}"/>
              </a:ext>
            </a:extLst>
          </p:cNvPr>
          <p:cNvSpPr txBox="1"/>
          <p:nvPr/>
        </p:nvSpPr>
        <p:spPr>
          <a:xfrm>
            <a:off x="8567565" y="3844597"/>
            <a:ext cx="3171638" cy="1169551"/>
          </a:xfrm>
          <a:prstGeom prst="rect">
            <a:avLst/>
          </a:prstGeom>
          <a:noFill/>
        </p:spPr>
        <p:txBody>
          <a:bodyPr wrap="square">
            <a:spAutoFit/>
          </a:bodyPr>
          <a:lstStyle/>
          <a:p>
            <a:pPr marL="0" lvl="1" algn="ctr"/>
            <a:r>
              <a:rPr lang="fr-FR" sz="1400">
                <a:solidFill>
                  <a:srgbClr val="374C62"/>
                </a:solidFill>
                <a:latin typeface="Arial"/>
                <a:cs typeface="Arial"/>
              </a:rPr>
              <a:t>Fixer </a:t>
            </a:r>
            <a:r>
              <a:rPr lang="fr-FR" sz="1400" b="1">
                <a:solidFill>
                  <a:srgbClr val="8CB8DC"/>
                </a:solidFill>
                <a:latin typeface="Arial"/>
                <a:cs typeface="Arial"/>
              </a:rPr>
              <a:t>les obligations réglementaires </a:t>
            </a:r>
            <a:r>
              <a:rPr lang="fr-FR" sz="1400">
                <a:solidFill>
                  <a:srgbClr val="374C62"/>
                </a:solidFill>
                <a:latin typeface="Arial"/>
                <a:cs typeface="Arial"/>
              </a:rPr>
              <a:t>en cohérence avec le déploiement des prérequis techniques, tant pour les industriels que pour les professionnels. </a:t>
            </a:r>
          </a:p>
        </p:txBody>
      </p:sp>
      <p:sp>
        <p:nvSpPr>
          <p:cNvPr id="25" name="ZoneTexte 24">
            <a:extLst>
              <a:ext uri="{FF2B5EF4-FFF2-40B4-BE49-F238E27FC236}">
                <a16:creationId xmlns:a16="http://schemas.microsoft.com/office/drawing/2014/main" id="{84D9B8F7-E8D0-3A30-73EC-A7CC23418264}"/>
              </a:ext>
            </a:extLst>
          </p:cNvPr>
          <p:cNvSpPr txBox="1"/>
          <p:nvPr/>
        </p:nvSpPr>
        <p:spPr>
          <a:xfrm>
            <a:off x="9489267" y="3201111"/>
            <a:ext cx="1655350" cy="307777"/>
          </a:xfrm>
          <a:prstGeom prst="rect">
            <a:avLst/>
          </a:prstGeom>
          <a:noFill/>
        </p:spPr>
        <p:txBody>
          <a:bodyPr wrap="square">
            <a:spAutoFit/>
          </a:bodyPr>
          <a:lstStyle/>
          <a:p>
            <a:r>
              <a:rPr lang="fr-FR" sz="1400" b="1">
                <a:latin typeface="Arial"/>
                <a:cs typeface="Arial"/>
              </a:rPr>
              <a:t>Règlementaire</a:t>
            </a:r>
            <a:endParaRPr lang="fr-FR" sz="1400" b="1"/>
          </a:p>
        </p:txBody>
      </p:sp>
      <p:pic>
        <p:nvPicPr>
          <p:cNvPr id="6" name="Image 5">
            <a:extLst>
              <a:ext uri="{FF2B5EF4-FFF2-40B4-BE49-F238E27FC236}">
                <a16:creationId xmlns:a16="http://schemas.microsoft.com/office/drawing/2014/main" id="{2F573393-D38A-DD22-4D68-60E9A04D9183}"/>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4" name="Image 3">
            <a:extLst>
              <a:ext uri="{FF2B5EF4-FFF2-40B4-BE49-F238E27FC236}">
                <a16:creationId xmlns:a16="http://schemas.microsoft.com/office/drawing/2014/main" id="{E06E38C7-24C4-47EC-DF53-17F8D031256C}"/>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81574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F4057-760D-E360-E667-14DDED0C881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BF23E67-3099-BFE2-173E-392DEFFE1ABB}"/>
              </a:ext>
            </a:extLst>
          </p:cNvPr>
          <p:cNvPicPr>
            <a:picLocks noChangeAspect="1"/>
          </p:cNvPicPr>
          <p:nvPr/>
        </p:nvPicPr>
        <p:blipFill>
          <a:blip r:embed="rId3"/>
          <a:stretch>
            <a:fillRect/>
          </a:stretch>
        </p:blipFill>
        <p:spPr>
          <a:xfrm>
            <a:off x="11313267" y="205117"/>
            <a:ext cx="534865" cy="736925"/>
          </a:xfrm>
          <a:prstGeom prst="rect">
            <a:avLst/>
          </a:prstGeom>
        </p:spPr>
      </p:pic>
      <p:sp>
        <p:nvSpPr>
          <p:cNvPr id="15" name="Title 1">
            <a:extLst>
              <a:ext uri="{FF2B5EF4-FFF2-40B4-BE49-F238E27FC236}">
                <a16:creationId xmlns:a16="http://schemas.microsoft.com/office/drawing/2014/main" id="{BEFD4BE6-7554-49C3-3788-C6F62BDECEB9}"/>
              </a:ext>
            </a:extLst>
          </p:cNvPr>
          <p:cNvSpPr txBox="1">
            <a:spLocks noGrp="1"/>
          </p:cNvSpPr>
          <p:nvPr>
            <p:ph type="title"/>
          </p:nvPr>
        </p:nvSpPr>
        <p:spPr>
          <a:xfrm>
            <a:off x="428625" y="193911"/>
            <a:ext cx="9358313" cy="73692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a:defRPr/>
            </a:pPr>
            <a:r>
              <a:rPr lang="fr-FR" sz="2400">
                <a:latin typeface="+mn-lt"/>
                <a:ea typeface="+mn-ea"/>
                <a:cs typeface="+mn-cs"/>
              </a:rPr>
              <a:t>Qu'est-ce que le Ségur numérique ? </a:t>
            </a:r>
            <a:br>
              <a:rPr lang="fr-FR" sz="2400">
                <a:latin typeface="+mn-lt"/>
              </a:rPr>
            </a:br>
            <a:r>
              <a:rPr lang="fr-FR" sz="1800" b="0">
                <a:solidFill>
                  <a:schemeClr val="bg1">
                    <a:lumMod val="50000"/>
                  </a:schemeClr>
                </a:solidFill>
                <a:latin typeface="Arial"/>
              </a:rPr>
              <a:t>Bilan de la Vague 1 du Ségur médico-social</a:t>
            </a:r>
            <a:endParaRPr lang="fr-FR" sz="2000" b="0">
              <a:solidFill>
                <a:schemeClr val="bg1">
                  <a:lumMod val="50000"/>
                </a:schemeClr>
              </a:solidFill>
              <a:cs typeface="Arial"/>
            </a:endParaRPr>
          </a:p>
        </p:txBody>
      </p:sp>
      <p:sp>
        <p:nvSpPr>
          <p:cNvPr id="5" name="Rectangle : coins arrondis 4">
            <a:extLst>
              <a:ext uri="{FF2B5EF4-FFF2-40B4-BE49-F238E27FC236}">
                <a16:creationId xmlns:a16="http://schemas.microsoft.com/office/drawing/2014/main" id="{D28B41D4-08F4-7BF9-8A09-7FE60A0C7A39}"/>
              </a:ext>
            </a:extLst>
          </p:cNvPr>
          <p:cNvSpPr/>
          <p:nvPr/>
        </p:nvSpPr>
        <p:spPr>
          <a:xfrm>
            <a:off x="9314928" y="1755210"/>
            <a:ext cx="2587093" cy="1222873"/>
          </a:xfrm>
          <a:prstGeom prst="roundRect">
            <a:avLst/>
          </a:prstGeom>
          <a:solidFill>
            <a:srgbClr val="F9D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lumMod val="50000"/>
                  </a:srgbClr>
                </a:solidFill>
                <a:effectLst/>
                <a:uLnTx/>
                <a:uFillTx/>
                <a:latin typeface="Arial"/>
                <a:ea typeface="+mn-ea"/>
                <a:cs typeface="+mn-cs"/>
              </a:rPr>
              <a:t>Date de clôture de la vague 1 : </a:t>
            </a:r>
            <a:r>
              <a:rPr kumimoji="0" lang="fr-FR" sz="1100" b="1" i="0" u="none" strike="noStrike" kern="1200" cap="none" spc="0" normalizeH="0" baseline="0" noProof="0">
                <a:ln>
                  <a:noFill/>
                </a:ln>
                <a:solidFill>
                  <a:srgbClr val="DB457E"/>
                </a:solidFill>
                <a:effectLst/>
                <a:uLnTx/>
                <a:uFillTx/>
                <a:latin typeface="Arial"/>
                <a:ea typeface="+mn-ea"/>
                <a:cs typeface="+mn-cs"/>
              </a:rPr>
              <a:t>17 avril 2025</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lumMod val="50000"/>
                  </a:srgbClr>
                </a:solidFill>
                <a:effectLst/>
                <a:uLnTx/>
                <a:uFillTx/>
                <a:latin typeface="Arial"/>
                <a:ea typeface="+mn-ea"/>
                <a:cs typeface="+mn-cs"/>
              </a:rPr>
              <a:t>Evolution de l’écosystème médico-social : </a:t>
            </a:r>
            <a:r>
              <a:rPr kumimoji="0" lang="fr-FR" sz="1100" b="1" i="0" u="none" strike="noStrike" kern="1200" cap="none" spc="0" normalizeH="0" baseline="0" noProof="0">
                <a:ln>
                  <a:noFill/>
                </a:ln>
                <a:solidFill>
                  <a:srgbClr val="DB457E"/>
                </a:solidFill>
                <a:effectLst/>
                <a:uLnTx/>
                <a:uFillTx/>
                <a:latin typeface="Arial"/>
                <a:ea typeface="+mn-ea"/>
                <a:cs typeface="+mn-cs"/>
              </a:rPr>
              <a:t>60 éditeurs </a:t>
            </a:r>
            <a:r>
              <a:rPr kumimoji="0" lang="fr-FR" sz="1100" b="0" i="0" u="none" strike="noStrike" kern="1200" cap="none" spc="0" normalizeH="0" baseline="0" noProof="0">
                <a:ln>
                  <a:noFill/>
                </a:ln>
                <a:solidFill>
                  <a:srgbClr val="FFFFFF">
                    <a:lumMod val="50000"/>
                  </a:srgbClr>
                </a:solidFill>
                <a:effectLst/>
                <a:uLnTx/>
                <a:uFillTx/>
                <a:latin typeface="Arial"/>
                <a:ea typeface="+mn-ea"/>
                <a:cs typeface="+mn-cs"/>
              </a:rPr>
              <a:t>ont référencé leurs solutions Ségur lors de la Vague 1</a:t>
            </a:r>
          </a:p>
        </p:txBody>
      </p:sp>
      <p:pic>
        <p:nvPicPr>
          <p:cNvPr id="6" name="Graphique 5" descr="Loupe avec un remplissage uni">
            <a:extLst>
              <a:ext uri="{FF2B5EF4-FFF2-40B4-BE49-F238E27FC236}">
                <a16:creationId xmlns:a16="http://schemas.microsoft.com/office/drawing/2014/main" id="{30FEA628-462A-60E6-59FC-7D11436FB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10216" y="2669607"/>
            <a:ext cx="431036" cy="431036"/>
          </a:xfrm>
          <a:prstGeom prst="rect">
            <a:avLst/>
          </a:prstGeom>
        </p:spPr>
      </p:pic>
      <p:sp>
        <p:nvSpPr>
          <p:cNvPr id="7" name="Rectangle : coins arrondis 6">
            <a:extLst>
              <a:ext uri="{FF2B5EF4-FFF2-40B4-BE49-F238E27FC236}">
                <a16:creationId xmlns:a16="http://schemas.microsoft.com/office/drawing/2014/main" id="{8DAA35E7-A235-F8CD-A56C-103C4FA69405}"/>
              </a:ext>
            </a:extLst>
          </p:cNvPr>
          <p:cNvSpPr/>
          <p:nvPr/>
        </p:nvSpPr>
        <p:spPr>
          <a:xfrm>
            <a:off x="403968" y="3189463"/>
            <a:ext cx="8681510" cy="819191"/>
          </a:xfrm>
          <a:prstGeom prst="roundRect">
            <a:avLst/>
          </a:prstGeom>
          <a:solidFill>
            <a:schemeClr val="bg1"/>
          </a:solidFill>
          <a:ln>
            <a:solidFill>
              <a:srgbClr val="E2EDF6"/>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marR="0" lvl="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DB457E"/>
                </a:solidFill>
                <a:effectLst/>
                <a:uLnTx/>
                <a:uFillTx/>
                <a:latin typeface="Arial"/>
                <a:ea typeface="+mn-ea"/>
                <a:cs typeface="+mn-cs"/>
              </a:rPr>
              <a:t>25 000 </a:t>
            </a:r>
          </a:p>
          <a:p>
            <a:pPr marL="182563" marR="0" lvl="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DB457E"/>
                </a:solidFill>
                <a:effectLst/>
                <a:uLnTx/>
                <a:uFillTx/>
                <a:latin typeface="Arial"/>
                <a:ea typeface="+mn-ea"/>
                <a:cs typeface="+mn-cs"/>
              </a:rPr>
              <a:t>ESMS</a:t>
            </a:r>
            <a:endParaRPr kumimoji="0" lang="fr-FR" sz="2800" b="1" i="0" u="none" strike="noStrike" kern="1200" cap="none" spc="0" normalizeH="0" baseline="0" noProof="0">
              <a:ln>
                <a:noFill/>
              </a:ln>
              <a:solidFill>
                <a:srgbClr val="006AB2"/>
              </a:solidFill>
              <a:effectLst/>
              <a:uLnTx/>
              <a:uFillTx/>
              <a:latin typeface="Arial"/>
              <a:ea typeface="+mn-ea"/>
              <a:cs typeface="+mn-cs"/>
            </a:endParaRPr>
          </a:p>
        </p:txBody>
      </p:sp>
      <p:sp>
        <p:nvSpPr>
          <p:cNvPr id="8" name="ZoneTexte 7">
            <a:extLst>
              <a:ext uri="{FF2B5EF4-FFF2-40B4-BE49-F238E27FC236}">
                <a16:creationId xmlns:a16="http://schemas.microsoft.com/office/drawing/2014/main" id="{6EBB630D-CFAE-91C1-0C30-6F420522FF2B}"/>
              </a:ext>
            </a:extLst>
          </p:cNvPr>
          <p:cNvSpPr txBox="1"/>
          <p:nvPr/>
        </p:nvSpPr>
        <p:spPr>
          <a:xfrm>
            <a:off x="1918023" y="3273865"/>
            <a:ext cx="694338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AB2"/>
                </a:solidFill>
                <a:effectLst/>
                <a:uLnTx/>
                <a:uFillTx/>
                <a:latin typeface="Arial"/>
                <a:ea typeface="+mn-ea"/>
                <a:cs typeface="+mn-cs"/>
              </a:rPr>
              <a:t>embarqués dans le développement des usages du DUI via le programme ESMS numérique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6AB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Arial"/>
                <a:ea typeface="+mn-ea"/>
                <a:cs typeface="+mn-cs"/>
              </a:rPr>
              <a:t>Enjeu de sécuriser l’atterrissage des projets</a:t>
            </a:r>
          </a:p>
        </p:txBody>
      </p:sp>
      <p:pic>
        <p:nvPicPr>
          <p:cNvPr id="9" name="Picture 2" descr="logo esms numerique | FEHAP">
            <a:extLst>
              <a:ext uri="{FF2B5EF4-FFF2-40B4-BE49-F238E27FC236}">
                <a16:creationId xmlns:a16="http://schemas.microsoft.com/office/drawing/2014/main" id="{A6CCFAD9-7A22-1863-EA09-4298DC2FE0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93" t="12979" r="18891" b="12670"/>
          <a:stretch>
            <a:fillRect/>
          </a:stretch>
        </p:blipFill>
        <p:spPr bwMode="auto">
          <a:xfrm>
            <a:off x="7874499" y="3503183"/>
            <a:ext cx="1150668" cy="4809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 coins arrondis 9">
            <a:extLst>
              <a:ext uri="{FF2B5EF4-FFF2-40B4-BE49-F238E27FC236}">
                <a16:creationId xmlns:a16="http://schemas.microsoft.com/office/drawing/2014/main" id="{FB0174CE-EBFB-F816-895F-BDB9016B28F0}"/>
              </a:ext>
            </a:extLst>
          </p:cNvPr>
          <p:cNvSpPr/>
          <p:nvPr/>
        </p:nvSpPr>
        <p:spPr>
          <a:xfrm>
            <a:off x="9314928" y="3208559"/>
            <a:ext cx="2566226" cy="819191"/>
          </a:xfrm>
          <a:prstGeom prst="roundRect">
            <a:avLst/>
          </a:prstGeom>
          <a:solidFill>
            <a:srgbClr val="F9DE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a:ln>
                  <a:noFill/>
                </a:ln>
                <a:solidFill>
                  <a:srgbClr val="FFFFFF">
                    <a:lumMod val="50000"/>
                  </a:srgbClr>
                </a:solidFill>
                <a:effectLst/>
                <a:uLnTx/>
                <a:uFillTx/>
                <a:latin typeface="Arial"/>
                <a:ea typeface="+mn-ea"/>
                <a:cs typeface="+mn-cs"/>
              </a:rPr>
              <a:t>Dernière </a:t>
            </a:r>
            <a:r>
              <a:rPr kumimoji="0" lang="fr-FR" sz="1100" b="1" i="0" u="none" strike="noStrike" kern="1200" cap="none" spc="0" normalizeH="0" baseline="0" noProof="0">
                <a:ln>
                  <a:noFill/>
                </a:ln>
                <a:solidFill>
                  <a:srgbClr val="DB457E"/>
                </a:solidFill>
                <a:effectLst/>
                <a:uLnTx/>
                <a:uFillTx/>
                <a:latin typeface="Arial"/>
                <a:ea typeface="+mn-ea"/>
                <a:cs typeface="+mn-cs"/>
              </a:rPr>
              <a:t>campagne 2025 </a:t>
            </a:r>
            <a:r>
              <a:rPr kumimoji="0" lang="fr-FR" sz="1100" b="0" i="0" u="none" strike="noStrike" kern="1200" cap="none" spc="0" normalizeH="0" baseline="0" noProof="0">
                <a:ln>
                  <a:noFill/>
                </a:ln>
                <a:solidFill>
                  <a:srgbClr val="FFFFFF">
                    <a:lumMod val="50000"/>
                  </a:srgbClr>
                </a:solidFill>
                <a:effectLst/>
                <a:uLnTx/>
                <a:uFillTx/>
                <a:latin typeface="Arial"/>
                <a:ea typeface="+mn-ea"/>
                <a:cs typeface="+mn-cs"/>
              </a:rPr>
              <a:t>du programme ESMS numérique clôturée le 30 septembre</a:t>
            </a:r>
          </a:p>
        </p:txBody>
      </p:sp>
      <p:pic>
        <p:nvPicPr>
          <p:cNvPr id="11" name="Graphique 10" descr="Loupe avec un remplissage uni">
            <a:extLst>
              <a:ext uri="{FF2B5EF4-FFF2-40B4-BE49-F238E27FC236}">
                <a16:creationId xmlns:a16="http://schemas.microsoft.com/office/drawing/2014/main" id="{8FF6F985-626D-F910-4907-5DB28591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39373" y="3819499"/>
            <a:ext cx="431036" cy="431036"/>
          </a:xfrm>
          <a:prstGeom prst="rect">
            <a:avLst/>
          </a:prstGeom>
        </p:spPr>
      </p:pic>
      <p:sp>
        <p:nvSpPr>
          <p:cNvPr id="12" name="Rectangle : coins arrondis 11">
            <a:extLst>
              <a:ext uri="{FF2B5EF4-FFF2-40B4-BE49-F238E27FC236}">
                <a16:creationId xmlns:a16="http://schemas.microsoft.com/office/drawing/2014/main" id="{6C77D062-0D88-A784-67BD-02BED40C43D9}"/>
              </a:ext>
            </a:extLst>
          </p:cNvPr>
          <p:cNvSpPr/>
          <p:nvPr/>
        </p:nvSpPr>
        <p:spPr>
          <a:xfrm>
            <a:off x="403967" y="4431905"/>
            <a:ext cx="8706167" cy="742698"/>
          </a:xfrm>
          <a:prstGeom prst="roundRect">
            <a:avLst/>
          </a:prstGeom>
          <a:solidFill>
            <a:schemeClr val="bg1"/>
          </a:solidFill>
          <a:ln>
            <a:solidFill>
              <a:srgbClr val="E2EDF6"/>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marR="0" lvl="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srgbClr val="DB457E"/>
                </a:solidFill>
                <a:effectLst/>
                <a:uLnTx/>
                <a:uFillTx/>
                <a:latin typeface="Arial"/>
                <a:ea typeface="+mn-ea"/>
                <a:cs typeface="+mn-cs"/>
              </a:rPr>
              <a:t>65%</a:t>
            </a:r>
            <a:endParaRPr kumimoji="0" lang="fr-FR" sz="4400" b="1" i="0" u="none" strike="noStrike" kern="1200" cap="none" spc="0" normalizeH="0" baseline="0" noProof="0">
              <a:ln>
                <a:noFill/>
              </a:ln>
              <a:solidFill>
                <a:srgbClr val="006AB2"/>
              </a:solidFill>
              <a:effectLst/>
              <a:uLnTx/>
              <a:uFillTx/>
              <a:latin typeface="Arial"/>
              <a:ea typeface="+mn-ea"/>
              <a:cs typeface="+mn-cs"/>
            </a:endParaRPr>
          </a:p>
        </p:txBody>
      </p:sp>
      <p:sp>
        <p:nvSpPr>
          <p:cNvPr id="13" name="ZoneTexte 12">
            <a:extLst>
              <a:ext uri="{FF2B5EF4-FFF2-40B4-BE49-F238E27FC236}">
                <a16:creationId xmlns:a16="http://schemas.microsoft.com/office/drawing/2014/main" id="{CD3296DE-B735-338E-A2CA-95774CA237F1}"/>
              </a:ext>
            </a:extLst>
          </p:cNvPr>
          <p:cNvSpPr txBox="1"/>
          <p:nvPr/>
        </p:nvSpPr>
        <p:spPr>
          <a:xfrm>
            <a:off x="1857712" y="4585009"/>
            <a:ext cx="718810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AB2"/>
                </a:solidFill>
                <a:effectLst/>
                <a:uLnTx/>
                <a:uFillTx/>
                <a:latin typeface="Arial"/>
                <a:ea typeface="+mn-ea"/>
                <a:cs typeface="+mn-cs"/>
              </a:rPr>
              <a:t>des ESMS éligibles bénéficient dorénavant d’une solution DUI référencée Ségur et compatible avec Mon espace santé, grâce à la combinaison des programmes SONS et ESMS Numérique</a:t>
            </a:r>
          </a:p>
        </p:txBody>
      </p:sp>
      <p:sp>
        <p:nvSpPr>
          <p:cNvPr id="14" name="Rectangle : coins arrondis 13">
            <a:extLst>
              <a:ext uri="{FF2B5EF4-FFF2-40B4-BE49-F238E27FC236}">
                <a16:creationId xmlns:a16="http://schemas.microsoft.com/office/drawing/2014/main" id="{CC8FC241-AD11-B4E2-EAD4-6087BAF0AD17}"/>
              </a:ext>
            </a:extLst>
          </p:cNvPr>
          <p:cNvSpPr/>
          <p:nvPr/>
        </p:nvSpPr>
        <p:spPr>
          <a:xfrm>
            <a:off x="428625" y="1932954"/>
            <a:ext cx="8681510" cy="819191"/>
          </a:xfrm>
          <a:prstGeom prst="roundRect">
            <a:avLst/>
          </a:prstGeom>
          <a:solidFill>
            <a:schemeClr val="bg1"/>
          </a:solidFill>
          <a:ln>
            <a:solidFill>
              <a:srgbClr val="E2EDF6"/>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marR="0" lvl="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a:ln>
                  <a:noFill/>
                </a:ln>
                <a:solidFill>
                  <a:srgbClr val="DB457E"/>
                </a:solidFill>
                <a:effectLst/>
                <a:uLnTx/>
                <a:uFillTx/>
                <a:latin typeface="Arial"/>
                <a:ea typeface="+mn-ea"/>
                <a:cs typeface="+mn-cs"/>
              </a:rPr>
              <a:t>95%</a:t>
            </a:r>
            <a:endParaRPr kumimoji="0" lang="fr-FR" sz="4400" b="1" i="0" u="none" strike="noStrike" kern="1200" cap="none" spc="0" normalizeH="0" baseline="0" noProof="0">
              <a:ln>
                <a:noFill/>
              </a:ln>
              <a:solidFill>
                <a:srgbClr val="006AB2"/>
              </a:solidFill>
              <a:effectLst/>
              <a:uLnTx/>
              <a:uFillTx/>
              <a:latin typeface="Arial"/>
              <a:ea typeface="+mn-ea"/>
              <a:cs typeface="+mn-cs"/>
            </a:endParaRPr>
          </a:p>
        </p:txBody>
      </p:sp>
      <p:sp>
        <p:nvSpPr>
          <p:cNvPr id="16" name="ZoneTexte 15">
            <a:extLst>
              <a:ext uri="{FF2B5EF4-FFF2-40B4-BE49-F238E27FC236}">
                <a16:creationId xmlns:a16="http://schemas.microsoft.com/office/drawing/2014/main" id="{CD4B46C5-ADE4-8ECC-4406-A3EADD6144C8}"/>
              </a:ext>
            </a:extLst>
          </p:cNvPr>
          <p:cNvSpPr txBox="1"/>
          <p:nvPr/>
        </p:nvSpPr>
        <p:spPr>
          <a:xfrm>
            <a:off x="1942680" y="2017356"/>
            <a:ext cx="6943381"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solidFill>
                  <a:srgbClr val="006AB2"/>
                </a:solidFill>
                <a:effectLst/>
                <a:uLnTx/>
                <a:uFillTx/>
                <a:latin typeface="Arial"/>
                <a:ea typeface="+mn-ea"/>
                <a:cs typeface="+mn-cs"/>
              </a:rPr>
              <a:t>des ESMS embarqués dans le programme SONS (20 000 ESMS) ont bénéficié du déploiement d’une solution Ségur et ont attesté du bon fonctionnement de celle-ci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 b="1" u="none" strike="noStrike" kern="1200" cap="none" spc="0" normalizeH="0" baseline="0" noProof="0">
              <a:ln>
                <a:noFill/>
              </a:ln>
              <a:solidFill>
                <a:srgbClr val="006AB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u="none" strike="noStrike" kern="1200" cap="none" spc="0" normalizeH="0" baseline="0" noProof="0">
                <a:ln>
                  <a:noFill/>
                </a:ln>
                <a:effectLst/>
                <a:uLnTx/>
                <a:uFillTx/>
                <a:latin typeface="Arial"/>
                <a:ea typeface="+mn-ea"/>
                <a:cs typeface="+mn-cs"/>
              </a:rPr>
              <a:t>La </a:t>
            </a:r>
            <a:r>
              <a:rPr kumimoji="0" lang="fr-FR" sz="1200" b="1" u="none" strike="noStrike" kern="1200" cap="none" spc="0" normalizeH="0" baseline="0" noProof="0" err="1">
                <a:ln>
                  <a:noFill/>
                </a:ln>
                <a:effectLst/>
                <a:uLnTx/>
                <a:uFillTx/>
                <a:latin typeface="Arial"/>
                <a:ea typeface="+mn-ea"/>
                <a:cs typeface="+mn-cs"/>
              </a:rPr>
              <a:t>vagu</a:t>
            </a:r>
            <a:r>
              <a:rPr lang="fr-FR" sz="1200" b="1">
                <a:latin typeface="Arial"/>
              </a:rPr>
              <a:t>e 1 est un succès</a:t>
            </a:r>
            <a:endParaRPr kumimoji="0" lang="fr-FR" sz="1200" b="1" u="none" strike="noStrike" kern="1200" cap="none" spc="0" normalizeH="0" baseline="0" noProof="0">
              <a:ln>
                <a:noFill/>
              </a:ln>
              <a:effectLst/>
              <a:uLnTx/>
              <a:uFillTx/>
              <a:latin typeface="Arial"/>
              <a:ea typeface="+mn-ea"/>
              <a:cs typeface="+mn-cs"/>
            </a:endParaRPr>
          </a:p>
        </p:txBody>
      </p:sp>
      <p:pic>
        <p:nvPicPr>
          <p:cNvPr id="21" name="Image 20" descr="Une image contenant jaune&#10;&#10;Le contenu généré par l’IA peut être incorrect.">
            <a:extLst>
              <a:ext uri="{FF2B5EF4-FFF2-40B4-BE49-F238E27FC236}">
                <a16:creationId xmlns:a16="http://schemas.microsoft.com/office/drawing/2014/main" id="{D2CAB23C-A607-6DCD-50BC-8317EADE2A55}"/>
              </a:ext>
            </a:extLst>
          </p:cNvPr>
          <p:cNvPicPr>
            <a:picLocks noChangeAspect="1"/>
          </p:cNvPicPr>
          <p:nvPr/>
        </p:nvPicPr>
        <p:blipFill>
          <a:blip r:embed="rId7"/>
          <a:stretch>
            <a:fillRect/>
          </a:stretch>
        </p:blipFill>
        <p:spPr>
          <a:xfrm>
            <a:off x="8224232" y="2345556"/>
            <a:ext cx="562053" cy="504895"/>
          </a:xfrm>
          <a:prstGeom prst="rect">
            <a:avLst/>
          </a:prstGeom>
        </p:spPr>
      </p:pic>
      <p:sp>
        <p:nvSpPr>
          <p:cNvPr id="22" name="Titre 3">
            <a:extLst>
              <a:ext uri="{FF2B5EF4-FFF2-40B4-BE49-F238E27FC236}">
                <a16:creationId xmlns:a16="http://schemas.microsoft.com/office/drawing/2014/main" id="{6A0AD94C-B03A-31FC-CFBE-E2AB37594E3B}"/>
              </a:ext>
            </a:extLst>
          </p:cNvPr>
          <p:cNvSpPr txBox="1">
            <a:spLocks/>
          </p:cNvSpPr>
          <p:nvPr/>
        </p:nvSpPr>
        <p:spPr>
          <a:xfrm>
            <a:off x="428625" y="1244555"/>
            <a:ext cx="9398633" cy="372784"/>
          </a:xfrm>
          <a:prstGeom prst="rect">
            <a:avLst/>
          </a:prstGeom>
        </p:spPr>
        <p:txBody>
          <a:bodyPr vert="horz" wrap="square" lIns="0" tIns="0" rIns="0" bIns="0" rtlCol="0" anchor="ctr" anchorCtr="0">
            <a:normAutofit fontScale="82500" lnSpcReduction="10000"/>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defTabSz="1219170">
              <a:lnSpc>
                <a:spcPts val="2933"/>
              </a:lnSpc>
              <a:spcBef>
                <a:spcPts val="0"/>
              </a:spcBef>
              <a:defRPr/>
            </a:pPr>
            <a:r>
              <a:rPr lang="fr-FR" sz="2000">
                <a:solidFill>
                  <a:schemeClr val="bg1"/>
                </a:solidFill>
                <a:highlight>
                  <a:srgbClr val="4472C4"/>
                </a:highlight>
              </a:rPr>
              <a:t>Grâce à la Vague 1 (SONS et ESMS numérique), 2 ESMS sur 3 disposent d’un DUI Ségur</a:t>
            </a:r>
          </a:p>
        </p:txBody>
      </p:sp>
      <p:pic>
        <p:nvPicPr>
          <p:cNvPr id="4" name="Image 3">
            <a:extLst>
              <a:ext uri="{FF2B5EF4-FFF2-40B4-BE49-F238E27FC236}">
                <a16:creationId xmlns:a16="http://schemas.microsoft.com/office/drawing/2014/main" id="{B2996582-0368-C34B-41EF-9591B90FB1AB}"/>
              </a:ext>
            </a:extLst>
          </p:cNvPr>
          <p:cNvPicPr>
            <a:picLocks noChangeAspect="1"/>
          </p:cNvPicPr>
          <p:nvPr/>
        </p:nvPicPr>
        <p:blipFill>
          <a:blip r:embed="rId8"/>
          <a:srcRect t="1178" b="-4951"/>
          <a:stretch>
            <a:fillRect/>
          </a:stretch>
        </p:blipFill>
        <p:spPr>
          <a:xfrm>
            <a:off x="10250081" y="205118"/>
            <a:ext cx="849328" cy="963663"/>
          </a:xfrm>
          <a:prstGeom prst="rect">
            <a:avLst/>
          </a:prstGeom>
        </p:spPr>
      </p:pic>
      <p:sp>
        <p:nvSpPr>
          <p:cNvPr id="17" name="Rectangle : coins arrondis 16">
            <a:extLst>
              <a:ext uri="{FF2B5EF4-FFF2-40B4-BE49-F238E27FC236}">
                <a16:creationId xmlns:a16="http://schemas.microsoft.com/office/drawing/2014/main" id="{9473E972-EE37-259B-430C-F243E515236D}"/>
              </a:ext>
            </a:extLst>
          </p:cNvPr>
          <p:cNvSpPr/>
          <p:nvPr/>
        </p:nvSpPr>
        <p:spPr>
          <a:xfrm>
            <a:off x="428625" y="5562684"/>
            <a:ext cx="8706167" cy="742698"/>
          </a:xfrm>
          <a:prstGeom prst="roundRect">
            <a:avLst/>
          </a:prstGeom>
          <a:solidFill>
            <a:schemeClr val="bg1"/>
          </a:solidFill>
          <a:ln>
            <a:solidFill>
              <a:srgbClr val="E2EDF6"/>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DB457E"/>
                </a:solidFill>
                <a:effectLst/>
                <a:uLnTx/>
                <a:uFillTx/>
                <a:latin typeface="Arial"/>
                <a:ea typeface="+mn-ea"/>
                <a:cs typeface="+mn-cs"/>
              </a:rPr>
              <a:t>+790 000</a:t>
            </a:r>
            <a:endParaRPr kumimoji="0" lang="fr-FR" sz="2400" b="1" i="0" u="none" strike="noStrike" kern="1200" cap="none" spc="0" normalizeH="0" baseline="0" noProof="0">
              <a:ln>
                <a:noFill/>
              </a:ln>
              <a:solidFill>
                <a:srgbClr val="006AB2"/>
              </a:solidFill>
              <a:effectLst/>
              <a:uLnTx/>
              <a:uFillTx/>
              <a:latin typeface="Arial"/>
              <a:ea typeface="+mn-ea"/>
              <a:cs typeface="+mn-cs"/>
            </a:endParaRPr>
          </a:p>
        </p:txBody>
      </p:sp>
      <p:sp>
        <p:nvSpPr>
          <p:cNvPr id="18" name="ZoneTexte 17">
            <a:extLst>
              <a:ext uri="{FF2B5EF4-FFF2-40B4-BE49-F238E27FC236}">
                <a16:creationId xmlns:a16="http://schemas.microsoft.com/office/drawing/2014/main" id="{8BB41FC8-46B3-5820-7A62-E782E1835948}"/>
              </a:ext>
            </a:extLst>
          </p:cNvPr>
          <p:cNvSpPr txBox="1"/>
          <p:nvPr/>
        </p:nvSpPr>
        <p:spPr>
          <a:xfrm>
            <a:off x="1897376" y="5795533"/>
            <a:ext cx="718810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6AB2"/>
                </a:solidFill>
                <a:effectLst/>
                <a:uLnTx/>
                <a:uFillTx/>
                <a:latin typeface="Arial"/>
                <a:ea typeface="+mn-ea"/>
                <a:cs typeface="+mn-cs"/>
              </a:rPr>
              <a:t>de DUI actifs, confirmant la dynamique d’adhésion des structures au Ségur du Numérique</a:t>
            </a:r>
          </a:p>
        </p:txBody>
      </p:sp>
      <p:pic>
        <p:nvPicPr>
          <p:cNvPr id="19" name="Image 18">
            <a:extLst>
              <a:ext uri="{FF2B5EF4-FFF2-40B4-BE49-F238E27FC236}">
                <a16:creationId xmlns:a16="http://schemas.microsoft.com/office/drawing/2014/main" id="{93F0FD24-C819-E41B-D5EB-B8AC81235FC6}"/>
              </a:ext>
            </a:extLst>
          </p:cNvPr>
          <p:cNvPicPr>
            <a:picLocks noChangeAspect="1"/>
          </p:cNvPicPr>
          <p:nvPr/>
        </p:nvPicPr>
        <p:blipFill>
          <a:blip r:embed="rId9"/>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197341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63057443-A97E-4CDA-1695-7D35069BD9CD}"/>
              </a:ext>
            </a:extLst>
          </p:cNvPr>
          <p:cNvPicPr>
            <a:picLocks noChangeAspect="1"/>
          </p:cNvPicPr>
          <p:nvPr/>
        </p:nvPicPr>
        <p:blipFill>
          <a:blip r:embed="rId3"/>
          <a:srcRect t="1178" b="-4951"/>
          <a:stretch>
            <a:fillRect/>
          </a:stretch>
        </p:blipFill>
        <p:spPr>
          <a:xfrm>
            <a:off x="10250081" y="205118"/>
            <a:ext cx="849328" cy="963663"/>
          </a:xfrm>
          <a:prstGeom prst="rect">
            <a:avLst/>
          </a:prstGeom>
        </p:spPr>
      </p:pic>
      <p:sp>
        <p:nvSpPr>
          <p:cNvPr id="26" name="Google Shape;393;p6">
            <a:extLst>
              <a:ext uri="{FF2B5EF4-FFF2-40B4-BE49-F238E27FC236}">
                <a16:creationId xmlns:a16="http://schemas.microsoft.com/office/drawing/2014/main" id="{D7BC9510-4ACC-4F0D-E47C-EDF7BEFF6931}"/>
              </a:ext>
            </a:extLst>
          </p:cNvPr>
          <p:cNvSpPr/>
          <p:nvPr/>
        </p:nvSpPr>
        <p:spPr>
          <a:xfrm>
            <a:off x="2792203" y="2999772"/>
            <a:ext cx="2023200" cy="744684"/>
          </a:xfrm>
          <a:prstGeom prst="rect">
            <a:avLst/>
          </a:prstGeom>
          <a:solidFill>
            <a:srgbClr val="C8C8EF"/>
          </a:solid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400" b="1" i="0" u="none" strike="noStrike" kern="1200" cap="none" spc="0" normalizeH="0" baseline="0" noProof="0">
                <a:ln>
                  <a:noFill/>
                </a:ln>
                <a:solidFill>
                  <a:srgbClr val="293173"/>
                </a:solidFill>
                <a:effectLst/>
                <a:uLnTx/>
                <a:uFillTx/>
                <a:latin typeface="Arial"/>
                <a:ea typeface="Arial"/>
                <a:cs typeface="Arial"/>
                <a:sym typeface="Arial"/>
              </a:rPr>
              <a:t>Ouvrir Mon espace santé à tous les patients/usagers</a:t>
            </a:r>
          </a:p>
        </p:txBody>
      </p:sp>
      <p:sp>
        <p:nvSpPr>
          <p:cNvPr id="3" name="Google Shape;103;p5">
            <a:extLst>
              <a:ext uri="{FF2B5EF4-FFF2-40B4-BE49-F238E27FC236}">
                <a16:creationId xmlns:a16="http://schemas.microsoft.com/office/drawing/2014/main" id="{F6DE8D6F-3A0D-FFE1-F907-A8D2780B647F}"/>
              </a:ext>
            </a:extLst>
          </p:cNvPr>
          <p:cNvSpPr txBox="1"/>
          <p:nvPr/>
        </p:nvSpPr>
        <p:spPr>
          <a:xfrm>
            <a:off x="930168" y="2163684"/>
            <a:ext cx="10789985" cy="318518"/>
          </a:xfrm>
          <a:prstGeom prst="rect">
            <a:avLst/>
          </a:prstGeom>
          <a:noFill/>
          <a:ln>
            <a:noFill/>
          </a:ln>
        </p:spPr>
        <p:txBody>
          <a:bodyPr spcFirstLastPara="1" wrap="square" lIns="68575" tIns="34275" rIns="68575" bIns="34275" anchor="t" anchorCtr="0">
            <a:spAutoFit/>
          </a:bodyPr>
          <a:lstStyle/>
          <a:p>
            <a:pPr marR="0" lvl="0" algn="just" defTabSz="914400" rtl="0" eaLnBrk="0" fontAlgn="base" latinLnBrk="0" hangingPunct="0">
              <a:lnSpc>
                <a:spcPct val="90000"/>
              </a:lnSpc>
              <a:spcBef>
                <a:spcPts val="0"/>
              </a:spcBef>
              <a:spcAft>
                <a:spcPts val="0"/>
              </a:spcAft>
              <a:buClr>
                <a:srgbClr val="374C62"/>
              </a:buClr>
              <a:buSzPts val="1600"/>
              <a:tabLst/>
              <a:defRPr/>
            </a:pPr>
            <a:r>
              <a:rPr lang="fr-FR">
                <a:solidFill>
                  <a:schemeClr val="bg1">
                    <a:lumMod val="50000"/>
                  </a:schemeClr>
                </a:solidFill>
                <a:latin typeface="Arial"/>
                <a:sym typeface="Arial"/>
              </a:rPr>
              <a:t>Une </a:t>
            </a:r>
            <a:r>
              <a:rPr lang="fr-FR" b="1">
                <a:solidFill>
                  <a:srgbClr val="4472C4"/>
                </a:solidFill>
                <a:latin typeface="Arial"/>
                <a:sym typeface="Arial"/>
              </a:rPr>
              <a:t>trajectoire progressive </a:t>
            </a:r>
            <a:r>
              <a:rPr lang="fr-FR">
                <a:solidFill>
                  <a:schemeClr val="bg1">
                    <a:lumMod val="50000"/>
                  </a:schemeClr>
                </a:solidFill>
                <a:latin typeface="Arial"/>
                <a:sym typeface="Arial"/>
              </a:rPr>
              <a:t>en 3 « petits pas » </a:t>
            </a:r>
            <a:r>
              <a:rPr lang="fr-FR" b="1">
                <a:solidFill>
                  <a:srgbClr val="4472C4"/>
                </a:solidFill>
                <a:latin typeface="Arial"/>
                <a:sym typeface="Arial"/>
              </a:rPr>
              <a:t>pour atteindre l’ambition du Ségur numérique</a:t>
            </a:r>
            <a:endParaRPr lang="fr-FR">
              <a:solidFill>
                <a:schemeClr val="bg1">
                  <a:lumMod val="50000"/>
                </a:schemeClr>
              </a:solidFill>
              <a:latin typeface="Arial"/>
              <a:sym typeface="Arial"/>
            </a:endParaRPr>
          </a:p>
        </p:txBody>
      </p:sp>
      <p:sp>
        <p:nvSpPr>
          <p:cNvPr id="27" name="Google Shape;387;p6">
            <a:extLst>
              <a:ext uri="{FF2B5EF4-FFF2-40B4-BE49-F238E27FC236}">
                <a16:creationId xmlns:a16="http://schemas.microsoft.com/office/drawing/2014/main" id="{AF690B4D-C5F2-AE8A-D27D-DD56D43450B6}"/>
              </a:ext>
            </a:extLst>
          </p:cNvPr>
          <p:cNvSpPr/>
          <p:nvPr/>
        </p:nvSpPr>
        <p:spPr>
          <a:xfrm>
            <a:off x="9161865" y="3013751"/>
            <a:ext cx="2556589" cy="724200"/>
          </a:xfrm>
          <a:prstGeom prst="rect">
            <a:avLst/>
          </a:prstGeom>
          <a:solidFill>
            <a:srgbClr val="C8C8EF"/>
          </a:solid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400" b="1" i="0" u="none" strike="noStrike" kern="1200" cap="none" spc="0" normalizeH="0" baseline="0" noProof="0">
                <a:ln>
                  <a:noFill/>
                </a:ln>
                <a:solidFill>
                  <a:srgbClr val="293173"/>
                </a:solidFill>
                <a:effectLst/>
                <a:uLnTx/>
                <a:uFillTx/>
                <a:latin typeface="Arial"/>
                <a:ea typeface="Arial"/>
                <a:cs typeface="Arial"/>
                <a:sym typeface="Arial"/>
              </a:rPr>
              <a:t>Faciliter l’utilisation de cette information par les professionnels</a:t>
            </a:r>
          </a:p>
        </p:txBody>
      </p:sp>
      <p:sp>
        <p:nvSpPr>
          <p:cNvPr id="28" name="Google Shape;388;p6">
            <a:extLst>
              <a:ext uri="{FF2B5EF4-FFF2-40B4-BE49-F238E27FC236}">
                <a16:creationId xmlns:a16="http://schemas.microsoft.com/office/drawing/2014/main" id="{6EE5535C-C1A8-62A3-6A23-8F59281BFCDB}"/>
              </a:ext>
            </a:extLst>
          </p:cNvPr>
          <p:cNvSpPr/>
          <p:nvPr/>
        </p:nvSpPr>
        <p:spPr>
          <a:xfrm>
            <a:off x="9129669" y="2996398"/>
            <a:ext cx="288000" cy="288000"/>
          </a:xfrm>
          <a:prstGeom prst="ellipse">
            <a:avLst/>
          </a:prstGeom>
          <a:solidFill>
            <a:srgbClr val="94C11F"/>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3</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0" name="Google Shape;390;p6">
            <a:extLst>
              <a:ext uri="{FF2B5EF4-FFF2-40B4-BE49-F238E27FC236}">
                <a16:creationId xmlns:a16="http://schemas.microsoft.com/office/drawing/2014/main" id="{2398AB9A-FFF4-5CEF-6075-AA687318C496}"/>
              </a:ext>
            </a:extLst>
          </p:cNvPr>
          <p:cNvSpPr/>
          <p:nvPr/>
        </p:nvSpPr>
        <p:spPr>
          <a:xfrm>
            <a:off x="5773367" y="3013751"/>
            <a:ext cx="2465021" cy="724200"/>
          </a:xfrm>
          <a:prstGeom prst="rect">
            <a:avLst/>
          </a:prstGeom>
          <a:solidFill>
            <a:srgbClr val="C8C8EF"/>
          </a:solid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400" b="1" i="0" u="none" strike="noStrike" kern="1200" cap="none" spc="0" normalizeH="0" baseline="0" noProof="0">
                <a:ln>
                  <a:noFill/>
                </a:ln>
                <a:solidFill>
                  <a:srgbClr val="293173"/>
                </a:solidFill>
                <a:effectLst/>
                <a:uLnTx/>
                <a:uFillTx/>
                <a:latin typeface="Arial"/>
                <a:ea typeface="Arial"/>
                <a:cs typeface="Arial"/>
                <a:sym typeface="Arial"/>
              </a:rPr>
              <a:t>Atteindre une masse critique de documents dans Mon espace santé</a:t>
            </a:r>
          </a:p>
        </p:txBody>
      </p:sp>
      <p:sp>
        <p:nvSpPr>
          <p:cNvPr id="32" name="Google Shape;392;p6">
            <a:extLst>
              <a:ext uri="{FF2B5EF4-FFF2-40B4-BE49-F238E27FC236}">
                <a16:creationId xmlns:a16="http://schemas.microsoft.com/office/drawing/2014/main" id="{1CA4001C-0F9C-A046-571E-AFA6D336BEFF}"/>
              </a:ext>
            </a:extLst>
          </p:cNvPr>
          <p:cNvSpPr/>
          <p:nvPr/>
        </p:nvSpPr>
        <p:spPr>
          <a:xfrm>
            <a:off x="5745147" y="3001559"/>
            <a:ext cx="288000" cy="288000"/>
          </a:xfrm>
          <a:prstGeom prst="ellipse">
            <a:avLst/>
          </a:prstGeom>
          <a:solidFill>
            <a:srgbClr val="FF487B"/>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2</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3" name="Google Shape;393;p6">
            <a:extLst>
              <a:ext uri="{FF2B5EF4-FFF2-40B4-BE49-F238E27FC236}">
                <a16:creationId xmlns:a16="http://schemas.microsoft.com/office/drawing/2014/main" id="{31B87E4E-638E-165F-13BB-52095896951E}"/>
              </a:ext>
            </a:extLst>
          </p:cNvPr>
          <p:cNvSpPr/>
          <p:nvPr/>
        </p:nvSpPr>
        <p:spPr>
          <a:xfrm>
            <a:off x="5773366" y="2604361"/>
            <a:ext cx="2465020" cy="333769"/>
          </a:xfrm>
          <a:prstGeom prst="rect">
            <a:avLst/>
          </a:prstGeom>
          <a:solidFill>
            <a:srgbClr val="C8C8EF"/>
          </a:solid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200"/>
              <a:buFont typeface="Arial"/>
              <a:buNone/>
              <a:tabLst/>
              <a:defRPr/>
            </a:pPr>
            <a:r>
              <a:rPr kumimoji="0" lang="fr-FR" sz="1400" b="1" i="0" u="none" strike="noStrike" kern="1200" cap="none" spc="0" normalizeH="0" baseline="0" noProof="0">
                <a:ln>
                  <a:noFill/>
                </a:ln>
                <a:solidFill>
                  <a:srgbClr val="293173"/>
                </a:solidFill>
                <a:effectLst/>
                <a:uLnTx/>
                <a:uFillTx/>
                <a:latin typeface="Arial"/>
                <a:ea typeface="Arial"/>
                <a:cs typeface="Arial"/>
                <a:sym typeface="Arial"/>
              </a:rPr>
              <a:t>Informatiser les ESMS</a:t>
            </a:r>
          </a:p>
        </p:txBody>
      </p:sp>
      <p:sp>
        <p:nvSpPr>
          <p:cNvPr id="34" name="Google Shape;394;p6">
            <a:extLst>
              <a:ext uri="{FF2B5EF4-FFF2-40B4-BE49-F238E27FC236}">
                <a16:creationId xmlns:a16="http://schemas.microsoft.com/office/drawing/2014/main" id="{35250C70-2EEC-C58E-BEAC-846D70AF16B5}"/>
              </a:ext>
            </a:extLst>
          </p:cNvPr>
          <p:cNvSpPr/>
          <p:nvPr/>
        </p:nvSpPr>
        <p:spPr>
          <a:xfrm>
            <a:off x="2712427" y="2934282"/>
            <a:ext cx="288000" cy="288000"/>
          </a:xfrm>
          <a:prstGeom prst="ellipse">
            <a:avLst/>
          </a:prstGeom>
          <a:solidFill>
            <a:srgbClr val="35A8E0"/>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1</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5" name="Google Shape;395;p6">
            <a:extLst>
              <a:ext uri="{FF2B5EF4-FFF2-40B4-BE49-F238E27FC236}">
                <a16:creationId xmlns:a16="http://schemas.microsoft.com/office/drawing/2014/main" id="{77858507-411C-CC6E-E15E-16FD0AA19FAE}"/>
              </a:ext>
            </a:extLst>
          </p:cNvPr>
          <p:cNvSpPr txBox="1"/>
          <p:nvPr/>
        </p:nvSpPr>
        <p:spPr>
          <a:xfrm>
            <a:off x="4891468" y="3375361"/>
            <a:ext cx="840534" cy="307736"/>
          </a:xfrm>
          <a:prstGeom prst="rect">
            <a:avLst/>
          </a:prstGeom>
          <a:solidFill>
            <a:schemeClr val="accent4">
              <a:lumMod val="20000"/>
              <a:lumOff val="80000"/>
            </a:schemeClr>
          </a:solidFill>
          <a:ln w="19050">
            <a:solidFill>
              <a:srgbClr val="4472C4"/>
            </a:solidFill>
            <a:prstDash val="solid"/>
          </a:ln>
        </p:spPr>
        <p:txBody>
          <a:bodyPr spcFirstLastPara="1" wrap="square" lIns="72000" tIns="45700" rIns="72000" bIns="45700" anchor="ctr" anchorCtr="0">
            <a:spAutoFit/>
          </a:bodyPr>
          <a:lstStyle/>
          <a:p>
            <a:pPr marL="0" marR="0" lvl="0" indent="0" algn="ctr" defTabSz="914400" rtl="0" eaLnBrk="0" fontAlgn="base" latinLnBrk="0" hangingPunct="0">
              <a:lnSpc>
                <a:spcPct val="100000"/>
              </a:lnSpc>
              <a:spcBef>
                <a:spcPts val="0"/>
              </a:spcBef>
              <a:spcAft>
                <a:spcPts val="0"/>
              </a:spcAft>
              <a:buClr>
                <a:srgbClr val="000000"/>
              </a:buClr>
              <a:buSzPts val="1000"/>
              <a:buFont typeface="Arial"/>
              <a:buNone/>
              <a:tabLst/>
              <a:defRPr/>
            </a:pPr>
            <a:r>
              <a:rPr kumimoji="0" lang="fr-FR" sz="1400" b="1" i="0" u="none" strike="noStrike" kern="1200" cap="none" spc="0" normalizeH="0" baseline="0" noProof="0">
                <a:ln>
                  <a:noFill/>
                </a:ln>
                <a:solidFill>
                  <a:srgbClr val="4472C4"/>
                </a:solidFill>
                <a:effectLst/>
                <a:uLnTx/>
                <a:uFillTx/>
                <a:latin typeface="Arial"/>
                <a:ea typeface="Arial"/>
                <a:cs typeface="Arial"/>
                <a:sym typeface="Arial"/>
              </a:rPr>
              <a:t>Vague 1</a:t>
            </a:r>
            <a:endParaRPr kumimoji="0" sz="1400" b="1" i="0" u="none" strike="noStrike" kern="1200" cap="none" spc="0" normalizeH="0" baseline="0" noProof="0">
              <a:ln>
                <a:noFill/>
              </a:ln>
              <a:solidFill>
                <a:srgbClr val="4472C4"/>
              </a:solidFill>
              <a:effectLst/>
              <a:uLnTx/>
              <a:uFillTx/>
              <a:latin typeface="Arial"/>
              <a:ea typeface="Arial"/>
              <a:cs typeface="Arial"/>
              <a:sym typeface="Arial"/>
            </a:endParaRPr>
          </a:p>
        </p:txBody>
      </p:sp>
      <p:pic>
        <p:nvPicPr>
          <p:cNvPr id="36" name="Google Shape;396;p6" descr="Comprendre le Ségur | Portail Industriel">
            <a:extLst>
              <a:ext uri="{FF2B5EF4-FFF2-40B4-BE49-F238E27FC236}">
                <a16:creationId xmlns:a16="http://schemas.microsoft.com/office/drawing/2014/main" id="{31E8F55A-6FB1-B060-6855-91E066FED452}"/>
              </a:ext>
            </a:extLst>
          </p:cNvPr>
          <p:cNvPicPr preferRelativeResize="0"/>
          <p:nvPr/>
        </p:nvPicPr>
        <p:blipFill rotWithShape="1">
          <a:blip r:embed="rId4">
            <a:alphaModFix/>
          </a:blip>
          <a:srcRect/>
          <a:stretch/>
        </p:blipFill>
        <p:spPr>
          <a:xfrm>
            <a:off x="346418" y="2950678"/>
            <a:ext cx="793786" cy="793778"/>
          </a:xfrm>
          <a:prstGeom prst="rect">
            <a:avLst/>
          </a:prstGeom>
          <a:noFill/>
          <a:ln>
            <a:noFill/>
          </a:ln>
        </p:spPr>
      </p:pic>
      <p:pic>
        <p:nvPicPr>
          <p:cNvPr id="37" name="Google Shape;397;p6">
            <a:extLst>
              <a:ext uri="{FF2B5EF4-FFF2-40B4-BE49-F238E27FC236}">
                <a16:creationId xmlns:a16="http://schemas.microsoft.com/office/drawing/2014/main" id="{68F16401-52BF-B97D-7430-A7B6B24F432C}"/>
              </a:ext>
            </a:extLst>
          </p:cNvPr>
          <p:cNvPicPr preferRelativeResize="0"/>
          <p:nvPr/>
        </p:nvPicPr>
        <p:blipFill rotWithShape="1">
          <a:blip r:embed="rId5">
            <a:alphaModFix/>
          </a:blip>
          <a:srcRect/>
          <a:stretch/>
        </p:blipFill>
        <p:spPr>
          <a:xfrm>
            <a:off x="1176637" y="2939066"/>
            <a:ext cx="1234150" cy="831825"/>
          </a:xfrm>
          <a:prstGeom prst="rect">
            <a:avLst/>
          </a:prstGeom>
          <a:noFill/>
          <a:ln>
            <a:noFill/>
          </a:ln>
        </p:spPr>
      </p:pic>
      <p:sp>
        <p:nvSpPr>
          <p:cNvPr id="10" name="Title 1">
            <a:extLst>
              <a:ext uri="{FF2B5EF4-FFF2-40B4-BE49-F238E27FC236}">
                <a16:creationId xmlns:a16="http://schemas.microsoft.com/office/drawing/2014/main" id="{5E4748C9-39AF-F7EC-6F8B-593C97B6EE98}"/>
              </a:ext>
            </a:extLst>
          </p:cNvPr>
          <p:cNvSpPr>
            <a:spLocks noGrp="1"/>
          </p:cNvSpPr>
          <p:nvPr>
            <p:ph type="title"/>
          </p:nvPr>
        </p:nvSpPr>
        <p:spPr>
          <a:xfrm>
            <a:off x="445813" y="104468"/>
            <a:ext cx="9697339" cy="684677"/>
          </a:xfrm>
        </p:spPr>
        <p:txBody>
          <a:bodyPr/>
          <a:lstStyle/>
          <a:p>
            <a:r>
              <a:rPr lang="fr-FR"/>
              <a:t>Qu'est-ce que le Ségur numérique ? </a:t>
            </a:r>
            <a:br>
              <a:rPr lang="fr-FR"/>
            </a:br>
            <a:r>
              <a:rPr lang="fr-FR" sz="1800" b="0">
                <a:solidFill>
                  <a:schemeClr val="bg1">
                    <a:lumMod val="50000"/>
                  </a:schemeClr>
                </a:solidFill>
              </a:rPr>
              <a:t>Rappel des objectifs de la Vague 2 pour le secteur Médico-Social</a:t>
            </a:r>
            <a:endParaRPr lang="fr-FR" sz="2000" b="0">
              <a:solidFill>
                <a:schemeClr val="bg1">
                  <a:lumMod val="50000"/>
                </a:schemeClr>
              </a:solidFill>
              <a:cs typeface="Arial"/>
            </a:endParaRPr>
          </a:p>
        </p:txBody>
      </p:sp>
      <p:grpSp>
        <p:nvGrpSpPr>
          <p:cNvPr id="5" name="Gruppieren 3118">
            <a:extLst>
              <a:ext uri="{FF2B5EF4-FFF2-40B4-BE49-F238E27FC236}">
                <a16:creationId xmlns:a16="http://schemas.microsoft.com/office/drawing/2014/main" id="{7465B7A7-B8D8-5760-A934-C1546CC2D622}"/>
              </a:ext>
            </a:extLst>
          </p:cNvPr>
          <p:cNvGrpSpPr>
            <a:grpSpLocks noChangeAspect="1"/>
          </p:cNvGrpSpPr>
          <p:nvPr/>
        </p:nvGrpSpPr>
        <p:grpSpPr>
          <a:xfrm>
            <a:off x="392484" y="2073262"/>
            <a:ext cx="484219" cy="473142"/>
            <a:chOff x="-1279526" y="2971800"/>
            <a:chExt cx="763588" cy="746125"/>
          </a:xfrm>
          <a:solidFill>
            <a:schemeClr val="bg1">
              <a:lumMod val="50000"/>
            </a:schemeClr>
          </a:solidFill>
        </p:grpSpPr>
        <p:sp>
          <p:nvSpPr>
            <p:cNvPr id="12" name="Freeform 164">
              <a:extLst>
                <a:ext uri="{FF2B5EF4-FFF2-40B4-BE49-F238E27FC236}">
                  <a16:creationId xmlns:a16="http://schemas.microsoft.com/office/drawing/2014/main" id="{2EA075BB-789C-99DE-2501-79CD5D2D0A1E}"/>
                </a:ext>
              </a:extLst>
            </p:cNvPr>
            <p:cNvSpPr>
              <a:spLocks noEditPoints="1"/>
            </p:cNvSpPr>
            <p:nvPr/>
          </p:nvSpPr>
          <p:spPr bwMode="auto">
            <a:xfrm>
              <a:off x="-1123951" y="2971800"/>
              <a:ext cx="192088" cy="268288"/>
            </a:xfrm>
            <a:custGeom>
              <a:avLst/>
              <a:gdLst>
                <a:gd name="T0" fmla="*/ 166 w 333"/>
                <a:gd name="T1" fmla="*/ 467 h 467"/>
                <a:gd name="T2" fmla="*/ 154 w 333"/>
                <a:gd name="T3" fmla="*/ 462 h 467"/>
                <a:gd name="T4" fmla="*/ 0 w 333"/>
                <a:gd name="T5" fmla="*/ 166 h 467"/>
                <a:gd name="T6" fmla="*/ 166 w 333"/>
                <a:gd name="T7" fmla="*/ 0 h 467"/>
                <a:gd name="T8" fmla="*/ 333 w 333"/>
                <a:gd name="T9" fmla="*/ 166 h 467"/>
                <a:gd name="T10" fmla="*/ 179 w 333"/>
                <a:gd name="T11" fmla="*/ 462 h 467"/>
                <a:gd name="T12" fmla="*/ 166 w 333"/>
                <a:gd name="T13" fmla="*/ 467 h 467"/>
                <a:gd name="T14" fmla="*/ 166 w 333"/>
                <a:gd name="T15" fmla="*/ 36 h 467"/>
                <a:gd name="T16" fmla="*/ 36 w 333"/>
                <a:gd name="T17" fmla="*/ 166 h 467"/>
                <a:gd name="T18" fmla="*/ 166 w 333"/>
                <a:gd name="T19" fmla="*/ 422 h 467"/>
                <a:gd name="T20" fmla="*/ 296 w 333"/>
                <a:gd name="T21" fmla="*/ 166 h 467"/>
                <a:gd name="T22" fmla="*/ 166 w 333"/>
                <a:gd name="T23" fmla="*/ 3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67">
                  <a:moveTo>
                    <a:pt x="166" y="467"/>
                  </a:moveTo>
                  <a:cubicBezTo>
                    <a:pt x="162" y="467"/>
                    <a:pt x="157" y="465"/>
                    <a:pt x="154" y="462"/>
                  </a:cubicBezTo>
                  <a:cubicBezTo>
                    <a:pt x="147" y="456"/>
                    <a:pt x="0" y="311"/>
                    <a:pt x="0" y="166"/>
                  </a:cubicBezTo>
                  <a:cubicBezTo>
                    <a:pt x="0" y="74"/>
                    <a:pt x="74" y="0"/>
                    <a:pt x="166" y="0"/>
                  </a:cubicBezTo>
                  <a:cubicBezTo>
                    <a:pt x="258" y="0"/>
                    <a:pt x="333" y="74"/>
                    <a:pt x="333" y="166"/>
                  </a:cubicBezTo>
                  <a:cubicBezTo>
                    <a:pt x="333" y="305"/>
                    <a:pt x="186" y="455"/>
                    <a:pt x="179" y="462"/>
                  </a:cubicBezTo>
                  <a:cubicBezTo>
                    <a:pt x="176" y="465"/>
                    <a:pt x="171" y="467"/>
                    <a:pt x="166" y="467"/>
                  </a:cubicBezTo>
                  <a:close/>
                  <a:moveTo>
                    <a:pt x="166" y="36"/>
                  </a:moveTo>
                  <a:cubicBezTo>
                    <a:pt x="95" y="36"/>
                    <a:pt x="36" y="95"/>
                    <a:pt x="36" y="166"/>
                  </a:cubicBezTo>
                  <a:cubicBezTo>
                    <a:pt x="36" y="272"/>
                    <a:pt x="131" y="384"/>
                    <a:pt x="166" y="422"/>
                  </a:cubicBezTo>
                  <a:cubicBezTo>
                    <a:pt x="201" y="383"/>
                    <a:pt x="296" y="268"/>
                    <a:pt x="296" y="166"/>
                  </a:cubicBezTo>
                  <a:cubicBezTo>
                    <a:pt x="296" y="95"/>
                    <a:pt x="238" y="36"/>
                    <a:pt x="1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3" name="Freeform 165">
              <a:extLst>
                <a:ext uri="{FF2B5EF4-FFF2-40B4-BE49-F238E27FC236}">
                  <a16:creationId xmlns:a16="http://schemas.microsoft.com/office/drawing/2014/main" id="{FC478ED0-16A4-704A-4E62-FFEDB29F8D4F}"/>
                </a:ext>
              </a:extLst>
            </p:cNvPr>
            <p:cNvSpPr>
              <a:spLocks noEditPoints="1"/>
            </p:cNvSpPr>
            <p:nvPr/>
          </p:nvSpPr>
          <p:spPr bwMode="auto">
            <a:xfrm>
              <a:off x="-1073151" y="3022600"/>
              <a:ext cx="90488" cy="92075"/>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36 h 158"/>
                <a:gd name="T12" fmla="*/ 37 w 158"/>
                <a:gd name="T13" fmla="*/ 79 h 158"/>
                <a:gd name="T14" fmla="*/ 79 w 158"/>
                <a:gd name="T15" fmla="*/ 122 h 158"/>
                <a:gd name="T16" fmla="*/ 122 w 158"/>
                <a:gd name="T17" fmla="*/ 79 h 158"/>
                <a:gd name="T18" fmla="*/ 79 w 158"/>
                <a:gd name="T19" fmla="*/ 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6" y="158"/>
                    <a:pt x="0" y="123"/>
                    <a:pt x="0" y="79"/>
                  </a:cubicBezTo>
                  <a:cubicBezTo>
                    <a:pt x="0" y="35"/>
                    <a:pt x="36" y="0"/>
                    <a:pt x="79" y="0"/>
                  </a:cubicBezTo>
                  <a:cubicBezTo>
                    <a:pt x="123" y="0"/>
                    <a:pt x="158" y="35"/>
                    <a:pt x="158" y="79"/>
                  </a:cubicBezTo>
                  <a:cubicBezTo>
                    <a:pt x="158" y="123"/>
                    <a:pt x="123" y="158"/>
                    <a:pt x="79" y="158"/>
                  </a:cubicBezTo>
                  <a:close/>
                  <a:moveTo>
                    <a:pt x="79" y="36"/>
                  </a:moveTo>
                  <a:cubicBezTo>
                    <a:pt x="56" y="36"/>
                    <a:pt x="37" y="55"/>
                    <a:pt x="37" y="79"/>
                  </a:cubicBezTo>
                  <a:cubicBezTo>
                    <a:pt x="37" y="103"/>
                    <a:pt x="56" y="122"/>
                    <a:pt x="79" y="122"/>
                  </a:cubicBezTo>
                  <a:cubicBezTo>
                    <a:pt x="103" y="122"/>
                    <a:pt x="122" y="103"/>
                    <a:pt x="122" y="79"/>
                  </a:cubicBezTo>
                  <a:cubicBezTo>
                    <a:pt x="122" y="55"/>
                    <a:pt x="103" y="36"/>
                    <a:pt x="79"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4" name="Freeform 166">
              <a:extLst>
                <a:ext uri="{FF2B5EF4-FFF2-40B4-BE49-F238E27FC236}">
                  <a16:creationId xmlns:a16="http://schemas.microsoft.com/office/drawing/2014/main" id="{9A7A4789-01E6-F156-8A5C-2778F1F692DF}"/>
                </a:ext>
              </a:extLst>
            </p:cNvPr>
            <p:cNvSpPr>
              <a:spLocks noEditPoints="1"/>
            </p:cNvSpPr>
            <p:nvPr/>
          </p:nvSpPr>
          <p:spPr bwMode="auto">
            <a:xfrm>
              <a:off x="-742951" y="3397250"/>
              <a:ext cx="227013" cy="320675"/>
            </a:xfrm>
            <a:custGeom>
              <a:avLst/>
              <a:gdLst>
                <a:gd name="T0" fmla="*/ 197 w 393"/>
                <a:gd name="T1" fmla="*/ 555 h 555"/>
                <a:gd name="T2" fmla="*/ 184 w 393"/>
                <a:gd name="T3" fmla="*/ 550 h 555"/>
                <a:gd name="T4" fmla="*/ 0 w 393"/>
                <a:gd name="T5" fmla="*/ 197 h 555"/>
                <a:gd name="T6" fmla="*/ 197 w 393"/>
                <a:gd name="T7" fmla="*/ 0 h 555"/>
                <a:gd name="T8" fmla="*/ 393 w 393"/>
                <a:gd name="T9" fmla="*/ 197 h 555"/>
                <a:gd name="T10" fmla="*/ 210 w 393"/>
                <a:gd name="T11" fmla="*/ 549 h 555"/>
                <a:gd name="T12" fmla="*/ 197 w 393"/>
                <a:gd name="T13" fmla="*/ 555 h 555"/>
                <a:gd name="T14" fmla="*/ 197 w 393"/>
                <a:gd name="T15" fmla="*/ 37 h 555"/>
                <a:gd name="T16" fmla="*/ 37 w 393"/>
                <a:gd name="T17" fmla="*/ 197 h 555"/>
                <a:gd name="T18" fmla="*/ 197 w 393"/>
                <a:gd name="T19" fmla="*/ 510 h 555"/>
                <a:gd name="T20" fmla="*/ 357 w 393"/>
                <a:gd name="T21" fmla="*/ 197 h 555"/>
                <a:gd name="T22" fmla="*/ 197 w 393"/>
                <a:gd name="T23" fmla="*/ 37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3" h="555">
                  <a:moveTo>
                    <a:pt x="197" y="555"/>
                  </a:moveTo>
                  <a:cubicBezTo>
                    <a:pt x="192" y="555"/>
                    <a:pt x="188" y="553"/>
                    <a:pt x="184" y="550"/>
                  </a:cubicBezTo>
                  <a:cubicBezTo>
                    <a:pt x="177" y="542"/>
                    <a:pt x="0" y="369"/>
                    <a:pt x="0" y="197"/>
                  </a:cubicBezTo>
                  <a:cubicBezTo>
                    <a:pt x="0" y="88"/>
                    <a:pt x="89" y="0"/>
                    <a:pt x="197" y="0"/>
                  </a:cubicBezTo>
                  <a:cubicBezTo>
                    <a:pt x="305" y="0"/>
                    <a:pt x="393" y="88"/>
                    <a:pt x="393" y="197"/>
                  </a:cubicBezTo>
                  <a:cubicBezTo>
                    <a:pt x="393" y="362"/>
                    <a:pt x="217" y="542"/>
                    <a:pt x="210" y="549"/>
                  </a:cubicBezTo>
                  <a:cubicBezTo>
                    <a:pt x="206" y="553"/>
                    <a:pt x="202" y="555"/>
                    <a:pt x="197" y="555"/>
                  </a:cubicBezTo>
                  <a:close/>
                  <a:moveTo>
                    <a:pt x="197" y="37"/>
                  </a:moveTo>
                  <a:cubicBezTo>
                    <a:pt x="109" y="37"/>
                    <a:pt x="37" y="108"/>
                    <a:pt x="37" y="197"/>
                  </a:cubicBezTo>
                  <a:cubicBezTo>
                    <a:pt x="37" y="328"/>
                    <a:pt x="157" y="467"/>
                    <a:pt x="197" y="510"/>
                  </a:cubicBezTo>
                  <a:cubicBezTo>
                    <a:pt x="237" y="466"/>
                    <a:pt x="357" y="323"/>
                    <a:pt x="357" y="197"/>
                  </a:cubicBezTo>
                  <a:cubicBezTo>
                    <a:pt x="357" y="108"/>
                    <a:pt x="285" y="37"/>
                    <a:pt x="19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5" name="Freeform 167">
              <a:extLst>
                <a:ext uri="{FF2B5EF4-FFF2-40B4-BE49-F238E27FC236}">
                  <a16:creationId xmlns:a16="http://schemas.microsoft.com/office/drawing/2014/main" id="{AB8C3530-EF3A-79F0-EA59-105008537004}"/>
                </a:ext>
              </a:extLst>
            </p:cNvPr>
            <p:cNvSpPr>
              <a:spLocks noEditPoints="1"/>
            </p:cNvSpPr>
            <p:nvPr/>
          </p:nvSpPr>
          <p:spPr bwMode="auto">
            <a:xfrm>
              <a:off x="-682626" y="3460750"/>
              <a:ext cx="106363" cy="104775"/>
            </a:xfrm>
            <a:custGeom>
              <a:avLst/>
              <a:gdLst>
                <a:gd name="T0" fmla="*/ 92 w 183"/>
                <a:gd name="T1" fmla="*/ 183 h 183"/>
                <a:gd name="T2" fmla="*/ 0 w 183"/>
                <a:gd name="T3" fmla="*/ 92 h 183"/>
                <a:gd name="T4" fmla="*/ 92 w 183"/>
                <a:gd name="T5" fmla="*/ 0 h 183"/>
                <a:gd name="T6" fmla="*/ 183 w 183"/>
                <a:gd name="T7" fmla="*/ 92 h 183"/>
                <a:gd name="T8" fmla="*/ 92 w 183"/>
                <a:gd name="T9" fmla="*/ 183 h 183"/>
                <a:gd name="T10" fmla="*/ 92 w 183"/>
                <a:gd name="T11" fmla="*/ 37 h 183"/>
                <a:gd name="T12" fmla="*/ 37 w 183"/>
                <a:gd name="T13" fmla="*/ 92 h 183"/>
                <a:gd name="T14" fmla="*/ 92 w 183"/>
                <a:gd name="T15" fmla="*/ 147 h 183"/>
                <a:gd name="T16" fmla="*/ 147 w 183"/>
                <a:gd name="T17" fmla="*/ 92 h 183"/>
                <a:gd name="T18" fmla="*/ 92 w 183"/>
                <a:gd name="T19" fmla="*/ 3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92" y="183"/>
                  </a:moveTo>
                  <a:cubicBezTo>
                    <a:pt x="41" y="183"/>
                    <a:pt x="0" y="142"/>
                    <a:pt x="0" y="92"/>
                  </a:cubicBezTo>
                  <a:cubicBezTo>
                    <a:pt x="0" y="41"/>
                    <a:pt x="41" y="0"/>
                    <a:pt x="92" y="0"/>
                  </a:cubicBezTo>
                  <a:cubicBezTo>
                    <a:pt x="142" y="0"/>
                    <a:pt x="183" y="41"/>
                    <a:pt x="183" y="92"/>
                  </a:cubicBezTo>
                  <a:cubicBezTo>
                    <a:pt x="183" y="142"/>
                    <a:pt x="142" y="183"/>
                    <a:pt x="92" y="183"/>
                  </a:cubicBezTo>
                  <a:close/>
                  <a:moveTo>
                    <a:pt x="92" y="37"/>
                  </a:moveTo>
                  <a:cubicBezTo>
                    <a:pt x="62" y="37"/>
                    <a:pt x="37" y="62"/>
                    <a:pt x="37" y="92"/>
                  </a:cubicBezTo>
                  <a:cubicBezTo>
                    <a:pt x="37" y="122"/>
                    <a:pt x="62" y="147"/>
                    <a:pt x="92" y="147"/>
                  </a:cubicBezTo>
                  <a:cubicBezTo>
                    <a:pt x="122" y="147"/>
                    <a:pt x="147" y="122"/>
                    <a:pt x="147" y="92"/>
                  </a:cubicBezTo>
                  <a:cubicBezTo>
                    <a:pt x="147" y="62"/>
                    <a:pt x="122" y="37"/>
                    <a:pt x="9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6" name="Freeform 168">
              <a:extLst>
                <a:ext uri="{FF2B5EF4-FFF2-40B4-BE49-F238E27FC236}">
                  <a16:creationId xmlns:a16="http://schemas.microsoft.com/office/drawing/2014/main" id="{628A3007-EF5D-0723-74F6-FF67B2D24B53}"/>
                </a:ext>
              </a:extLst>
            </p:cNvPr>
            <p:cNvSpPr>
              <a:spLocks/>
            </p:cNvSpPr>
            <p:nvPr/>
          </p:nvSpPr>
          <p:spPr bwMode="auto">
            <a:xfrm>
              <a:off x="-695326" y="3692525"/>
              <a:ext cx="22225" cy="20638"/>
            </a:xfrm>
            <a:custGeom>
              <a:avLst/>
              <a:gdLst>
                <a:gd name="T0" fmla="*/ 18 w 37"/>
                <a:gd name="T1" fmla="*/ 38 h 38"/>
                <a:gd name="T2" fmla="*/ 6 w 37"/>
                <a:gd name="T3" fmla="*/ 32 h 38"/>
                <a:gd name="T4" fmla="*/ 0 w 37"/>
                <a:gd name="T5" fmla="*/ 19 h 38"/>
                <a:gd name="T6" fmla="*/ 6 w 37"/>
                <a:gd name="T7" fmla="*/ 6 h 38"/>
                <a:gd name="T8" fmla="*/ 31 w 37"/>
                <a:gd name="T9" fmla="*/ 6 h 38"/>
                <a:gd name="T10" fmla="*/ 37 w 37"/>
                <a:gd name="T11" fmla="*/ 19 h 38"/>
                <a:gd name="T12" fmla="*/ 31 w 37"/>
                <a:gd name="T13" fmla="*/ 32 h 38"/>
                <a:gd name="T14" fmla="*/ 18 w 3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18" y="38"/>
                  </a:moveTo>
                  <a:cubicBezTo>
                    <a:pt x="14" y="38"/>
                    <a:pt x="9" y="36"/>
                    <a:pt x="6" y="32"/>
                  </a:cubicBezTo>
                  <a:cubicBezTo>
                    <a:pt x="2" y="29"/>
                    <a:pt x="0" y="24"/>
                    <a:pt x="0" y="19"/>
                  </a:cubicBezTo>
                  <a:cubicBezTo>
                    <a:pt x="0" y="14"/>
                    <a:pt x="2" y="10"/>
                    <a:pt x="6" y="6"/>
                  </a:cubicBezTo>
                  <a:cubicBezTo>
                    <a:pt x="12" y="0"/>
                    <a:pt x="24" y="0"/>
                    <a:pt x="31" y="6"/>
                  </a:cubicBezTo>
                  <a:cubicBezTo>
                    <a:pt x="35" y="10"/>
                    <a:pt x="37" y="15"/>
                    <a:pt x="37" y="19"/>
                  </a:cubicBezTo>
                  <a:cubicBezTo>
                    <a:pt x="37" y="24"/>
                    <a:pt x="35" y="29"/>
                    <a:pt x="31" y="32"/>
                  </a:cubicBezTo>
                  <a:cubicBezTo>
                    <a:pt x="28" y="36"/>
                    <a:pt x="23"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7" name="Freeform 169">
              <a:extLst>
                <a:ext uri="{FF2B5EF4-FFF2-40B4-BE49-F238E27FC236}">
                  <a16:creationId xmlns:a16="http://schemas.microsoft.com/office/drawing/2014/main" id="{8B61943B-A726-D67F-3EAC-AFC95A822730}"/>
                </a:ext>
              </a:extLst>
            </p:cNvPr>
            <p:cNvSpPr>
              <a:spLocks noEditPoints="1"/>
            </p:cNvSpPr>
            <p:nvPr/>
          </p:nvSpPr>
          <p:spPr bwMode="auto">
            <a:xfrm>
              <a:off x="-1279526" y="3219450"/>
              <a:ext cx="573088" cy="493713"/>
            </a:xfrm>
            <a:custGeom>
              <a:avLst/>
              <a:gdLst>
                <a:gd name="T0" fmla="*/ 957 w 994"/>
                <a:gd name="T1" fmla="*/ 822 h 859"/>
                <a:gd name="T2" fmla="*/ 881 w 994"/>
                <a:gd name="T3" fmla="*/ 859 h 859"/>
                <a:gd name="T4" fmla="*/ 881 w 994"/>
                <a:gd name="T5" fmla="*/ 859 h 859"/>
                <a:gd name="T6" fmla="*/ 805 w 994"/>
                <a:gd name="T7" fmla="*/ 822 h 859"/>
                <a:gd name="T8" fmla="*/ 729 w 994"/>
                <a:gd name="T9" fmla="*/ 859 h 859"/>
                <a:gd name="T10" fmla="*/ 729 w 994"/>
                <a:gd name="T11" fmla="*/ 859 h 859"/>
                <a:gd name="T12" fmla="*/ 654 w 994"/>
                <a:gd name="T13" fmla="*/ 822 h 859"/>
                <a:gd name="T14" fmla="*/ 578 w 994"/>
                <a:gd name="T15" fmla="*/ 859 h 859"/>
                <a:gd name="T16" fmla="*/ 578 w 994"/>
                <a:gd name="T17" fmla="*/ 859 h 859"/>
                <a:gd name="T18" fmla="*/ 502 w 994"/>
                <a:gd name="T19" fmla="*/ 822 h 859"/>
                <a:gd name="T20" fmla="*/ 426 w 994"/>
                <a:gd name="T21" fmla="*/ 859 h 859"/>
                <a:gd name="T22" fmla="*/ 426 w 994"/>
                <a:gd name="T23" fmla="*/ 859 h 859"/>
                <a:gd name="T24" fmla="*/ 350 w 994"/>
                <a:gd name="T25" fmla="*/ 822 h 859"/>
                <a:gd name="T26" fmla="*/ 275 w 994"/>
                <a:gd name="T27" fmla="*/ 859 h 859"/>
                <a:gd name="T28" fmla="*/ 275 w 994"/>
                <a:gd name="T29" fmla="*/ 859 h 859"/>
                <a:gd name="T30" fmla="*/ 204 w 994"/>
                <a:gd name="T31" fmla="*/ 812 h 859"/>
                <a:gd name="T32" fmla="*/ 132 w 994"/>
                <a:gd name="T33" fmla="*/ 815 h 859"/>
                <a:gd name="T34" fmla="*/ 143 w 994"/>
                <a:gd name="T35" fmla="*/ 783 h 859"/>
                <a:gd name="T36" fmla="*/ 61 w 994"/>
                <a:gd name="T37" fmla="*/ 758 h 859"/>
                <a:gd name="T38" fmla="*/ 86 w 994"/>
                <a:gd name="T39" fmla="*/ 762 h 859"/>
                <a:gd name="T40" fmla="*/ 27 w 994"/>
                <a:gd name="T41" fmla="*/ 666 h 859"/>
                <a:gd name="T42" fmla="*/ 37 w 994"/>
                <a:gd name="T43" fmla="*/ 700 h 859"/>
                <a:gd name="T44" fmla="*/ 37 w 994"/>
                <a:gd name="T45" fmla="*/ 604 h 859"/>
                <a:gd name="T46" fmla="*/ 17 w 994"/>
                <a:gd name="T47" fmla="*/ 550 h 859"/>
                <a:gd name="T48" fmla="*/ 40 w 994"/>
                <a:gd name="T49" fmla="*/ 539 h 859"/>
                <a:gd name="T50" fmla="*/ 33 w 994"/>
                <a:gd name="T51" fmla="*/ 453 h 859"/>
                <a:gd name="T52" fmla="*/ 49 w 994"/>
                <a:gd name="T53" fmla="*/ 480 h 859"/>
                <a:gd name="T54" fmla="*/ 81 w 994"/>
                <a:gd name="T55" fmla="*/ 389 h 859"/>
                <a:gd name="T56" fmla="*/ 155 w 994"/>
                <a:gd name="T57" fmla="*/ 375 h 859"/>
                <a:gd name="T58" fmla="*/ 172 w 994"/>
                <a:gd name="T59" fmla="*/ 351 h 859"/>
                <a:gd name="T60" fmla="*/ 209 w 994"/>
                <a:gd name="T61" fmla="*/ 338 h 859"/>
                <a:gd name="T62" fmla="*/ 226 w 994"/>
                <a:gd name="T63" fmla="*/ 350 h 859"/>
                <a:gd name="T64" fmla="*/ 756 w 994"/>
                <a:gd name="T65" fmla="*/ 309 h 859"/>
                <a:gd name="T66" fmla="*/ 662 w 994"/>
                <a:gd name="T67" fmla="*/ 328 h 859"/>
                <a:gd name="T68" fmla="*/ 681 w 994"/>
                <a:gd name="T69" fmla="*/ 346 h 859"/>
                <a:gd name="T70" fmla="*/ 605 w 994"/>
                <a:gd name="T71" fmla="*/ 309 h 859"/>
                <a:gd name="T72" fmla="*/ 511 w 994"/>
                <a:gd name="T73" fmla="*/ 328 h 859"/>
                <a:gd name="T74" fmla="*/ 529 w 994"/>
                <a:gd name="T75" fmla="*/ 346 h 859"/>
                <a:gd name="T76" fmla="*/ 453 w 994"/>
                <a:gd name="T77" fmla="*/ 309 h 859"/>
                <a:gd name="T78" fmla="*/ 359 w 994"/>
                <a:gd name="T79" fmla="*/ 328 h 859"/>
                <a:gd name="T80" fmla="*/ 377 w 994"/>
                <a:gd name="T81" fmla="*/ 346 h 859"/>
                <a:gd name="T82" fmla="*/ 302 w 994"/>
                <a:gd name="T83" fmla="*/ 309 h 859"/>
                <a:gd name="T84" fmla="*/ 814 w 994"/>
                <a:gd name="T85" fmla="*/ 327 h 859"/>
                <a:gd name="T86" fmla="*/ 832 w 994"/>
                <a:gd name="T87" fmla="*/ 345 h 859"/>
                <a:gd name="T88" fmla="*/ 897 w 994"/>
                <a:gd name="T89" fmla="*/ 286 h 859"/>
                <a:gd name="T90" fmla="*/ 955 w 994"/>
                <a:gd name="T91" fmla="*/ 268 h 859"/>
                <a:gd name="T92" fmla="*/ 972 w 994"/>
                <a:gd name="T93" fmla="*/ 255 h 859"/>
                <a:gd name="T94" fmla="*/ 957 w 994"/>
                <a:gd name="T95" fmla="*/ 177 h 859"/>
                <a:gd name="T96" fmla="*/ 975 w 994"/>
                <a:gd name="T97" fmla="*/ 195 h 859"/>
                <a:gd name="T98" fmla="*/ 953 w 994"/>
                <a:gd name="T99" fmla="*/ 87 h 859"/>
                <a:gd name="T100" fmla="*/ 911 w 994"/>
                <a:gd name="T101" fmla="*/ 65 h 859"/>
                <a:gd name="T102" fmla="*/ 922 w 994"/>
                <a:gd name="T103" fmla="*/ 32 h 859"/>
                <a:gd name="T104" fmla="*/ 836 w 994"/>
                <a:gd name="T105" fmla="*/ 37 h 859"/>
                <a:gd name="T106" fmla="*/ 841 w 994"/>
                <a:gd name="T107" fmla="*/ 38 h 859"/>
                <a:gd name="T108" fmla="*/ 765 w 994"/>
                <a:gd name="T109" fmla="*/ 0 h 859"/>
                <a:gd name="T110" fmla="*/ 689 w 994"/>
                <a:gd name="T111" fmla="*/ 36 h 859"/>
                <a:gd name="T112" fmla="*/ 689 w 994"/>
                <a:gd name="T113" fmla="*/ 36 h 859"/>
                <a:gd name="T114" fmla="*/ 614 w 994"/>
                <a:gd name="T115"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4" h="859">
                  <a:moveTo>
                    <a:pt x="957" y="859"/>
                  </a:moveTo>
                  <a:cubicBezTo>
                    <a:pt x="957" y="859"/>
                    <a:pt x="957" y="859"/>
                    <a:pt x="957" y="859"/>
                  </a:cubicBezTo>
                  <a:cubicBezTo>
                    <a:pt x="947" y="859"/>
                    <a:pt x="938" y="850"/>
                    <a:pt x="938" y="840"/>
                  </a:cubicBezTo>
                  <a:cubicBezTo>
                    <a:pt x="938" y="830"/>
                    <a:pt x="947" y="822"/>
                    <a:pt x="957" y="822"/>
                  </a:cubicBezTo>
                  <a:cubicBezTo>
                    <a:pt x="967" y="822"/>
                    <a:pt x="975" y="830"/>
                    <a:pt x="975" y="840"/>
                  </a:cubicBezTo>
                  <a:cubicBezTo>
                    <a:pt x="975" y="850"/>
                    <a:pt x="967" y="859"/>
                    <a:pt x="957" y="859"/>
                  </a:cubicBezTo>
                  <a:close/>
                  <a:moveTo>
                    <a:pt x="881" y="859"/>
                  </a:moveTo>
                  <a:cubicBezTo>
                    <a:pt x="881" y="859"/>
                    <a:pt x="881" y="859"/>
                    <a:pt x="881" y="859"/>
                  </a:cubicBezTo>
                  <a:cubicBezTo>
                    <a:pt x="871" y="859"/>
                    <a:pt x="863" y="850"/>
                    <a:pt x="863" y="840"/>
                  </a:cubicBezTo>
                  <a:cubicBezTo>
                    <a:pt x="863" y="830"/>
                    <a:pt x="871" y="822"/>
                    <a:pt x="881" y="822"/>
                  </a:cubicBezTo>
                  <a:cubicBezTo>
                    <a:pt x="891" y="822"/>
                    <a:pt x="899" y="830"/>
                    <a:pt x="899" y="840"/>
                  </a:cubicBezTo>
                  <a:cubicBezTo>
                    <a:pt x="899" y="850"/>
                    <a:pt x="891" y="859"/>
                    <a:pt x="881" y="859"/>
                  </a:cubicBezTo>
                  <a:close/>
                  <a:moveTo>
                    <a:pt x="805" y="859"/>
                  </a:moveTo>
                  <a:cubicBezTo>
                    <a:pt x="805" y="859"/>
                    <a:pt x="805" y="859"/>
                    <a:pt x="805" y="859"/>
                  </a:cubicBezTo>
                  <a:cubicBezTo>
                    <a:pt x="795" y="859"/>
                    <a:pt x="787" y="850"/>
                    <a:pt x="787" y="840"/>
                  </a:cubicBezTo>
                  <a:cubicBezTo>
                    <a:pt x="787" y="830"/>
                    <a:pt x="795" y="822"/>
                    <a:pt x="805" y="822"/>
                  </a:cubicBezTo>
                  <a:cubicBezTo>
                    <a:pt x="815" y="822"/>
                    <a:pt x="823" y="830"/>
                    <a:pt x="823" y="840"/>
                  </a:cubicBezTo>
                  <a:cubicBezTo>
                    <a:pt x="823" y="850"/>
                    <a:pt x="815" y="859"/>
                    <a:pt x="805" y="859"/>
                  </a:cubicBezTo>
                  <a:close/>
                  <a:moveTo>
                    <a:pt x="729" y="859"/>
                  </a:moveTo>
                  <a:cubicBezTo>
                    <a:pt x="729" y="859"/>
                    <a:pt x="729" y="859"/>
                    <a:pt x="729" y="859"/>
                  </a:cubicBezTo>
                  <a:cubicBezTo>
                    <a:pt x="719" y="859"/>
                    <a:pt x="711" y="850"/>
                    <a:pt x="711" y="840"/>
                  </a:cubicBezTo>
                  <a:cubicBezTo>
                    <a:pt x="711" y="830"/>
                    <a:pt x="719" y="822"/>
                    <a:pt x="729" y="822"/>
                  </a:cubicBezTo>
                  <a:cubicBezTo>
                    <a:pt x="739" y="822"/>
                    <a:pt x="748" y="830"/>
                    <a:pt x="748" y="840"/>
                  </a:cubicBezTo>
                  <a:cubicBezTo>
                    <a:pt x="748" y="850"/>
                    <a:pt x="740" y="859"/>
                    <a:pt x="729" y="859"/>
                  </a:cubicBezTo>
                  <a:close/>
                  <a:moveTo>
                    <a:pt x="654" y="859"/>
                  </a:moveTo>
                  <a:cubicBezTo>
                    <a:pt x="654" y="859"/>
                    <a:pt x="654" y="859"/>
                    <a:pt x="654" y="859"/>
                  </a:cubicBezTo>
                  <a:cubicBezTo>
                    <a:pt x="643" y="859"/>
                    <a:pt x="635" y="850"/>
                    <a:pt x="635" y="840"/>
                  </a:cubicBezTo>
                  <a:cubicBezTo>
                    <a:pt x="635" y="830"/>
                    <a:pt x="643" y="822"/>
                    <a:pt x="654" y="822"/>
                  </a:cubicBezTo>
                  <a:cubicBezTo>
                    <a:pt x="664" y="822"/>
                    <a:pt x="672" y="830"/>
                    <a:pt x="672" y="840"/>
                  </a:cubicBezTo>
                  <a:cubicBezTo>
                    <a:pt x="672" y="850"/>
                    <a:pt x="664" y="859"/>
                    <a:pt x="654" y="859"/>
                  </a:cubicBezTo>
                  <a:close/>
                  <a:moveTo>
                    <a:pt x="578" y="859"/>
                  </a:moveTo>
                  <a:cubicBezTo>
                    <a:pt x="578" y="859"/>
                    <a:pt x="578" y="859"/>
                    <a:pt x="578" y="859"/>
                  </a:cubicBezTo>
                  <a:cubicBezTo>
                    <a:pt x="568" y="859"/>
                    <a:pt x="559" y="850"/>
                    <a:pt x="559" y="840"/>
                  </a:cubicBezTo>
                  <a:cubicBezTo>
                    <a:pt x="559" y="830"/>
                    <a:pt x="568" y="822"/>
                    <a:pt x="578" y="822"/>
                  </a:cubicBezTo>
                  <a:cubicBezTo>
                    <a:pt x="588" y="822"/>
                    <a:pt x="596" y="830"/>
                    <a:pt x="596" y="840"/>
                  </a:cubicBezTo>
                  <a:cubicBezTo>
                    <a:pt x="596" y="850"/>
                    <a:pt x="588" y="859"/>
                    <a:pt x="578" y="859"/>
                  </a:cubicBezTo>
                  <a:close/>
                  <a:moveTo>
                    <a:pt x="502" y="859"/>
                  </a:moveTo>
                  <a:cubicBezTo>
                    <a:pt x="502" y="859"/>
                    <a:pt x="502" y="859"/>
                    <a:pt x="502" y="859"/>
                  </a:cubicBezTo>
                  <a:cubicBezTo>
                    <a:pt x="492" y="859"/>
                    <a:pt x="484" y="850"/>
                    <a:pt x="484" y="840"/>
                  </a:cubicBezTo>
                  <a:cubicBezTo>
                    <a:pt x="484" y="830"/>
                    <a:pt x="492" y="822"/>
                    <a:pt x="502" y="822"/>
                  </a:cubicBezTo>
                  <a:cubicBezTo>
                    <a:pt x="512" y="822"/>
                    <a:pt x="520" y="830"/>
                    <a:pt x="520" y="840"/>
                  </a:cubicBezTo>
                  <a:cubicBezTo>
                    <a:pt x="520" y="850"/>
                    <a:pt x="512" y="859"/>
                    <a:pt x="502" y="859"/>
                  </a:cubicBezTo>
                  <a:close/>
                  <a:moveTo>
                    <a:pt x="426" y="859"/>
                  </a:moveTo>
                  <a:cubicBezTo>
                    <a:pt x="426" y="859"/>
                    <a:pt x="426" y="859"/>
                    <a:pt x="426" y="859"/>
                  </a:cubicBezTo>
                  <a:cubicBezTo>
                    <a:pt x="416" y="859"/>
                    <a:pt x="408" y="850"/>
                    <a:pt x="408" y="840"/>
                  </a:cubicBezTo>
                  <a:cubicBezTo>
                    <a:pt x="408" y="830"/>
                    <a:pt x="416" y="822"/>
                    <a:pt x="426" y="822"/>
                  </a:cubicBezTo>
                  <a:cubicBezTo>
                    <a:pt x="436" y="822"/>
                    <a:pt x="445" y="830"/>
                    <a:pt x="445" y="840"/>
                  </a:cubicBezTo>
                  <a:cubicBezTo>
                    <a:pt x="445" y="850"/>
                    <a:pt x="437" y="859"/>
                    <a:pt x="426" y="859"/>
                  </a:cubicBezTo>
                  <a:close/>
                  <a:moveTo>
                    <a:pt x="351" y="859"/>
                  </a:moveTo>
                  <a:cubicBezTo>
                    <a:pt x="350" y="859"/>
                    <a:pt x="350" y="859"/>
                    <a:pt x="350" y="859"/>
                  </a:cubicBezTo>
                  <a:cubicBezTo>
                    <a:pt x="340" y="859"/>
                    <a:pt x="332" y="850"/>
                    <a:pt x="332" y="840"/>
                  </a:cubicBezTo>
                  <a:cubicBezTo>
                    <a:pt x="332" y="830"/>
                    <a:pt x="340" y="822"/>
                    <a:pt x="350" y="822"/>
                  </a:cubicBezTo>
                  <a:cubicBezTo>
                    <a:pt x="361" y="822"/>
                    <a:pt x="369" y="830"/>
                    <a:pt x="369" y="840"/>
                  </a:cubicBezTo>
                  <a:cubicBezTo>
                    <a:pt x="369" y="850"/>
                    <a:pt x="361" y="859"/>
                    <a:pt x="351" y="859"/>
                  </a:cubicBezTo>
                  <a:close/>
                  <a:moveTo>
                    <a:pt x="275" y="859"/>
                  </a:moveTo>
                  <a:cubicBezTo>
                    <a:pt x="275" y="859"/>
                    <a:pt x="275" y="859"/>
                    <a:pt x="275" y="859"/>
                  </a:cubicBezTo>
                  <a:cubicBezTo>
                    <a:pt x="265" y="859"/>
                    <a:pt x="256" y="850"/>
                    <a:pt x="256" y="840"/>
                  </a:cubicBezTo>
                  <a:cubicBezTo>
                    <a:pt x="256" y="830"/>
                    <a:pt x="265" y="822"/>
                    <a:pt x="275" y="822"/>
                  </a:cubicBezTo>
                  <a:cubicBezTo>
                    <a:pt x="285" y="822"/>
                    <a:pt x="293" y="830"/>
                    <a:pt x="293" y="840"/>
                  </a:cubicBezTo>
                  <a:cubicBezTo>
                    <a:pt x="293" y="850"/>
                    <a:pt x="285" y="859"/>
                    <a:pt x="275" y="859"/>
                  </a:cubicBezTo>
                  <a:close/>
                  <a:moveTo>
                    <a:pt x="200" y="848"/>
                  </a:moveTo>
                  <a:cubicBezTo>
                    <a:pt x="198" y="848"/>
                    <a:pt x="197" y="847"/>
                    <a:pt x="195" y="847"/>
                  </a:cubicBezTo>
                  <a:cubicBezTo>
                    <a:pt x="185" y="844"/>
                    <a:pt x="180" y="834"/>
                    <a:pt x="182" y="825"/>
                  </a:cubicBezTo>
                  <a:cubicBezTo>
                    <a:pt x="185" y="815"/>
                    <a:pt x="195" y="809"/>
                    <a:pt x="204" y="812"/>
                  </a:cubicBezTo>
                  <a:cubicBezTo>
                    <a:pt x="205" y="812"/>
                    <a:pt x="206" y="812"/>
                    <a:pt x="206" y="812"/>
                  </a:cubicBezTo>
                  <a:cubicBezTo>
                    <a:pt x="216" y="815"/>
                    <a:pt x="221" y="826"/>
                    <a:pt x="218" y="835"/>
                  </a:cubicBezTo>
                  <a:cubicBezTo>
                    <a:pt x="215" y="843"/>
                    <a:pt x="208" y="848"/>
                    <a:pt x="200" y="848"/>
                  </a:cubicBezTo>
                  <a:close/>
                  <a:moveTo>
                    <a:pt x="132" y="815"/>
                  </a:moveTo>
                  <a:cubicBezTo>
                    <a:pt x="128" y="815"/>
                    <a:pt x="125" y="814"/>
                    <a:pt x="122" y="812"/>
                  </a:cubicBezTo>
                  <a:cubicBezTo>
                    <a:pt x="121" y="812"/>
                    <a:pt x="120" y="811"/>
                    <a:pt x="119" y="810"/>
                  </a:cubicBezTo>
                  <a:cubicBezTo>
                    <a:pt x="112" y="803"/>
                    <a:pt x="112" y="791"/>
                    <a:pt x="119" y="784"/>
                  </a:cubicBezTo>
                  <a:cubicBezTo>
                    <a:pt x="125" y="778"/>
                    <a:pt x="136" y="777"/>
                    <a:pt x="143" y="783"/>
                  </a:cubicBezTo>
                  <a:cubicBezTo>
                    <a:pt x="151" y="788"/>
                    <a:pt x="153" y="799"/>
                    <a:pt x="147" y="807"/>
                  </a:cubicBezTo>
                  <a:cubicBezTo>
                    <a:pt x="144" y="813"/>
                    <a:pt x="138" y="815"/>
                    <a:pt x="132" y="815"/>
                  </a:cubicBezTo>
                  <a:close/>
                  <a:moveTo>
                    <a:pt x="76" y="765"/>
                  </a:moveTo>
                  <a:cubicBezTo>
                    <a:pt x="70" y="765"/>
                    <a:pt x="65" y="762"/>
                    <a:pt x="61" y="758"/>
                  </a:cubicBezTo>
                  <a:cubicBezTo>
                    <a:pt x="56" y="750"/>
                    <a:pt x="56" y="740"/>
                    <a:pt x="63" y="733"/>
                  </a:cubicBezTo>
                  <a:cubicBezTo>
                    <a:pt x="70" y="726"/>
                    <a:pt x="82" y="726"/>
                    <a:pt x="89" y="733"/>
                  </a:cubicBezTo>
                  <a:cubicBezTo>
                    <a:pt x="90" y="734"/>
                    <a:pt x="91" y="735"/>
                    <a:pt x="91" y="736"/>
                  </a:cubicBezTo>
                  <a:cubicBezTo>
                    <a:pt x="97" y="745"/>
                    <a:pt x="95" y="756"/>
                    <a:pt x="86" y="762"/>
                  </a:cubicBezTo>
                  <a:cubicBezTo>
                    <a:pt x="83" y="764"/>
                    <a:pt x="80" y="765"/>
                    <a:pt x="76" y="765"/>
                  </a:cubicBezTo>
                  <a:close/>
                  <a:moveTo>
                    <a:pt x="37" y="700"/>
                  </a:moveTo>
                  <a:cubicBezTo>
                    <a:pt x="30" y="700"/>
                    <a:pt x="24" y="696"/>
                    <a:pt x="21" y="689"/>
                  </a:cubicBezTo>
                  <a:cubicBezTo>
                    <a:pt x="17" y="681"/>
                    <a:pt x="19" y="671"/>
                    <a:pt x="27" y="666"/>
                  </a:cubicBezTo>
                  <a:cubicBezTo>
                    <a:pt x="35" y="661"/>
                    <a:pt x="47" y="663"/>
                    <a:pt x="52" y="671"/>
                  </a:cubicBezTo>
                  <a:cubicBezTo>
                    <a:pt x="53" y="673"/>
                    <a:pt x="54" y="674"/>
                    <a:pt x="55" y="676"/>
                  </a:cubicBezTo>
                  <a:cubicBezTo>
                    <a:pt x="58" y="685"/>
                    <a:pt x="53" y="696"/>
                    <a:pt x="43" y="699"/>
                  </a:cubicBezTo>
                  <a:cubicBezTo>
                    <a:pt x="41" y="700"/>
                    <a:pt x="39" y="700"/>
                    <a:pt x="37" y="700"/>
                  </a:cubicBezTo>
                  <a:close/>
                  <a:moveTo>
                    <a:pt x="19" y="627"/>
                  </a:moveTo>
                  <a:cubicBezTo>
                    <a:pt x="10" y="627"/>
                    <a:pt x="2" y="620"/>
                    <a:pt x="1" y="610"/>
                  </a:cubicBezTo>
                  <a:cubicBezTo>
                    <a:pt x="0" y="601"/>
                    <a:pt x="6" y="593"/>
                    <a:pt x="15" y="591"/>
                  </a:cubicBezTo>
                  <a:cubicBezTo>
                    <a:pt x="24" y="588"/>
                    <a:pt x="34" y="594"/>
                    <a:pt x="37" y="604"/>
                  </a:cubicBezTo>
                  <a:cubicBezTo>
                    <a:pt x="37" y="605"/>
                    <a:pt x="37" y="607"/>
                    <a:pt x="37" y="608"/>
                  </a:cubicBezTo>
                  <a:cubicBezTo>
                    <a:pt x="37" y="619"/>
                    <a:pt x="29" y="627"/>
                    <a:pt x="19" y="627"/>
                  </a:cubicBezTo>
                  <a:close/>
                  <a:moveTo>
                    <a:pt x="23" y="551"/>
                  </a:moveTo>
                  <a:cubicBezTo>
                    <a:pt x="21" y="551"/>
                    <a:pt x="19" y="551"/>
                    <a:pt x="17" y="550"/>
                  </a:cubicBezTo>
                  <a:cubicBezTo>
                    <a:pt x="8" y="547"/>
                    <a:pt x="3" y="538"/>
                    <a:pt x="5" y="530"/>
                  </a:cubicBezTo>
                  <a:cubicBezTo>
                    <a:pt x="7" y="521"/>
                    <a:pt x="14" y="515"/>
                    <a:pt x="23" y="515"/>
                  </a:cubicBezTo>
                  <a:cubicBezTo>
                    <a:pt x="33" y="515"/>
                    <a:pt x="41" y="523"/>
                    <a:pt x="41" y="533"/>
                  </a:cubicBezTo>
                  <a:cubicBezTo>
                    <a:pt x="41" y="535"/>
                    <a:pt x="41" y="537"/>
                    <a:pt x="40" y="539"/>
                  </a:cubicBezTo>
                  <a:cubicBezTo>
                    <a:pt x="38" y="546"/>
                    <a:pt x="31" y="551"/>
                    <a:pt x="23" y="551"/>
                  </a:cubicBezTo>
                  <a:close/>
                  <a:moveTo>
                    <a:pt x="49" y="480"/>
                  </a:moveTo>
                  <a:cubicBezTo>
                    <a:pt x="45" y="480"/>
                    <a:pt x="42" y="479"/>
                    <a:pt x="39" y="477"/>
                  </a:cubicBezTo>
                  <a:cubicBezTo>
                    <a:pt x="31" y="472"/>
                    <a:pt x="28" y="462"/>
                    <a:pt x="33" y="453"/>
                  </a:cubicBezTo>
                  <a:cubicBezTo>
                    <a:pt x="37" y="446"/>
                    <a:pt x="46" y="442"/>
                    <a:pt x="55" y="445"/>
                  </a:cubicBezTo>
                  <a:cubicBezTo>
                    <a:pt x="64" y="448"/>
                    <a:pt x="69" y="458"/>
                    <a:pt x="66" y="468"/>
                  </a:cubicBezTo>
                  <a:cubicBezTo>
                    <a:pt x="66" y="469"/>
                    <a:pt x="65" y="471"/>
                    <a:pt x="64" y="472"/>
                  </a:cubicBezTo>
                  <a:cubicBezTo>
                    <a:pt x="60" y="478"/>
                    <a:pt x="55" y="480"/>
                    <a:pt x="49" y="480"/>
                  </a:cubicBezTo>
                  <a:close/>
                  <a:moveTo>
                    <a:pt x="94" y="420"/>
                  </a:moveTo>
                  <a:cubicBezTo>
                    <a:pt x="89" y="420"/>
                    <a:pt x="85" y="418"/>
                    <a:pt x="81" y="415"/>
                  </a:cubicBezTo>
                  <a:cubicBezTo>
                    <a:pt x="74" y="407"/>
                    <a:pt x="74" y="396"/>
                    <a:pt x="81" y="389"/>
                  </a:cubicBezTo>
                  <a:cubicBezTo>
                    <a:pt x="81" y="389"/>
                    <a:pt x="81" y="389"/>
                    <a:pt x="81" y="389"/>
                  </a:cubicBezTo>
                  <a:cubicBezTo>
                    <a:pt x="88" y="382"/>
                    <a:pt x="100" y="382"/>
                    <a:pt x="107" y="389"/>
                  </a:cubicBezTo>
                  <a:cubicBezTo>
                    <a:pt x="114" y="396"/>
                    <a:pt x="114" y="407"/>
                    <a:pt x="107" y="415"/>
                  </a:cubicBezTo>
                  <a:cubicBezTo>
                    <a:pt x="103" y="418"/>
                    <a:pt x="99" y="420"/>
                    <a:pt x="94" y="420"/>
                  </a:cubicBezTo>
                  <a:close/>
                  <a:moveTo>
                    <a:pt x="155" y="375"/>
                  </a:moveTo>
                  <a:cubicBezTo>
                    <a:pt x="149" y="375"/>
                    <a:pt x="143" y="372"/>
                    <a:pt x="140" y="367"/>
                  </a:cubicBezTo>
                  <a:cubicBezTo>
                    <a:pt x="134" y="359"/>
                    <a:pt x="136" y="347"/>
                    <a:pt x="145" y="342"/>
                  </a:cubicBezTo>
                  <a:cubicBezTo>
                    <a:pt x="146" y="341"/>
                    <a:pt x="148" y="340"/>
                    <a:pt x="149" y="340"/>
                  </a:cubicBezTo>
                  <a:cubicBezTo>
                    <a:pt x="159" y="336"/>
                    <a:pt x="169" y="342"/>
                    <a:pt x="172" y="351"/>
                  </a:cubicBezTo>
                  <a:cubicBezTo>
                    <a:pt x="175" y="360"/>
                    <a:pt x="171" y="369"/>
                    <a:pt x="164" y="373"/>
                  </a:cubicBezTo>
                  <a:cubicBezTo>
                    <a:pt x="161" y="375"/>
                    <a:pt x="158" y="375"/>
                    <a:pt x="155" y="375"/>
                  </a:cubicBezTo>
                  <a:close/>
                  <a:moveTo>
                    <a:pt x="226" y="350"/>
                  </a:moveTo>
                  <a:cubicBezTo>
                    <a:pt x="218" y="350"/>
                    <a:pt x="211" y="346"/>
                    <a:pt x="209" y="338"/>
                  </a:cubicBezTo>
                  <a:cubicBezTo>
                    <a:pt x="205" y="328"/>
                    <a:pt x="211" y="318"/>
                    <a:pt x="220" y="315"/>
                  </a:cubicBezTo>
                  <a:cubicBezTo>
                    <a:pt x="232" y="311"/>
                    <a:pt x="244" y="320"/>
                    <a:pt x="244" y="332"/>
                  </a:cubicBezTo>
                  <a:cubicBezTo>
                    <a:pt x="244" y="341"/>
                    <a:pt x="238" y="348"/>
                    <a:pt x="230" y="350"/>
                  </a:cubicBezTo>
                  <a:cubicBezTo>
                    <a:pt x="228" y="350"/>
                    <a:pt x="227" y="350"/>
                    <a:pt x="226" y="350"/>
                  </a:cubicBezTo>
                  <a:close/>
                  <a:moveTo>
                    <a:pt x="756" y="346"/>
                  </a:moveTo>
                  <a:cubicBezTo>
                    <a:pt x="746" y="346"/>
                    <a:pt x="738" y="338"/>
                    <a:pt x="738" y="328"/>
                  </a:cubicBezTo>
                  <a:cubicBezTo>
                    <a:pt x="738" y="317"/>
                    <a:pt x="746" y="309"/>
                    <a:pt x="756" y="309"/>
                  </a:cubicBezTo>
                  <a:cubicBezTo>
                    <a:pt x="756" y="309"/>
                    <a:pt x="756" y="309"/>
                    <a:pt x="756" y="309"/>
                  </a:cubicBezTo>
                  <a:cubicBezTo>
                    <a:pt x="766" y="309"/>
                    <a:pt x="775" y="317"/>
                    <a:pt x="775" y="328"/>
                  </a:cubicBezTo>
                  <a:cubicBezTo>
                    <a:pt x="775" y="338"/>
                    <a:pt x="766" y="346"/>
                    <a:pt x="756" y="346"/>
                  </a:cubicBezTo>
                  <a:close/>
                  <a:moveTo>
                    <a:pt x="681" y="346"/>
                  </a:moveTo>
                  <a:cubicBezTo>
                    <a:pt x="670" y="346"/>
                    <a:pt x="662" y="338"/>
                    <a:pt x="662" y="328"/>
                  </a:cubicBezTo>
                  <a:cubicBezTo>
                    <a:pt x="662" y="317"/>
                    <a:pt x="670" y="309"/>
                    <a:pt x="680" y="309"/>
                  </a:cubicBezTo>
                  <a:cubicBezTo>
                    <a:pt x="681" y="309"/>
                    <a:pt x="681" y="309"/>
                    <a:pt x="681" y="309"/>
                  </a:cubicBezTo>
                  <a:cubicBezTo>
                    <a:pt x="691" y="309"/>
                    <a:pt x="699" y="317"/>
                    <a:pt x="699" y="328"/>
                  </a:cubicBezTo>
                  <a:cubicBezTo>
                    <a:pt x="699" y="338"/>
                    <a:pt x="691" y="346"/>
                    <a:pt x="681" y="346"/>
                  </a:cubicBezTo>
                  <a:close/>
                  <a:moveTo>
                    <a:pt x="605" y="346"/>
                  </a:moveTo>
                  <a:cubicBezTo>
                    <a:pt x="595" y="346"/>
                    <a:pt x="586" y="338"/>
                    <a:pt x="586" y="328"/>
                  </a:cubicBezTo>
                  <a:cubicBezTo>
                    <a:pt x="586" y="317"/>
                    <a:pt x="594" y="309"/>
                    <a:pt x="605" y="309"/>
                  </a:cubicBezTo>
                  <a:cubicBezTo>
                    <a:pt x="605" y="309"/>
                    <a:pt x="605" y="309"/>
                    <a:pt x="605" y="309"/>
                  </a:cubicBezTo>
                  <a:cubicBezTo>
                    <a:pt x="615" y="309"/>
                    <a:pt x="623" y="317"/>
                    <a:pt x="623" y="328"/>
                  </a:cubicBezTo>
                  <a:cubicBezTo>
                    <a:pt x="623" y="338"/>
                    <a:pt x="615" y="346"/>
                    <a:pt x="605" y="346"/>
                  </a:cubicBezTo>
                  <a:close/>
                  <a:moveTo>
                    <a:pt x="529" y="346"/>
                  </a:moveTo>
                  <a:cubicBezTo>
                    <a:pt x="519" y="346"/>
                    <a:pt x="511" y="338"/>
                    <a:pt x="511" y="328"/>
                  </a:cubicBezTo>
                  <a:cubicBezTo>
                    <a:pt x="511" y="317"/>
                    <a:pt x="519" y="309"/>
                    <a:pt x="529" y="309"/>
                  </a:cubicBezTo>
                  <a:cubicBezTo>
                    <a:pt x="529" y="309"/>
                    <a:pt x="529" y="309"/>
                    <a:pt x="529" y="309"/>
                  </a:cubicBezTo>
                  <a:cubicBezTo>
                    <a:pt x="539" y="309"/>
                    <a:pt x="547" y="317"/>
                    <a:pt x="547" y="328"/>
                  </a:cubicBezTo>
                  <a:cubicBezTo>
                    <a:pt x="547" y="338"/>
                    <a:pt x="539" y="346"/>
                    <a:pt x="529" y="346"/>
                  </a:cubicBezTo>
                  <a:close/>
                  <a:moveTo>
                    <a:pt x="453" y="346"/>
                  </a:moveTo>
                  <a:cubicBezTo>
                    <a:pt x="443" y="346"/>
                    <a:pt x="435" y="338"/>
                    <a:pt x="435" y="328"/>
                  </a:cubicBezTo>
                  <a:cubicBezTo>
                    <a:pt x="435" y="317"/>
                    <a:pt x="443" y="309"/>
                    <a:pt x="453" y="309"/>
                  </a:cubicBezTo>
                  <a:cubicBezTo>
                    <a:pt x="453" y="309"/>
                    <a:pt x="453" y="309"/>
                    <a:pt x="453" y="309"/>
                  </a:cubicBezTo>
                  <a:cubicBezTo>
                    <a:pt x="463" y="309"/>
                    <a:pt x="471" y="317"/>
                    <a:pt x="471" y="328"/>
                  </a:cubicBezTo>
                  <a:cubicBezTo>
                    <a:pt x="471" y="338"/>
                    <a:pt x="463" y="346"/>
                    <a:pt x="453" y="346"/>
                  </a:cubicBezTo>
                  <a:close/>
                  <a:moveTo>
                    <a:pt x="377" y="346"/>
                  </a:moveTo>
                  <a:cubicBezTo>
                    <a:pt x="367" y="346"/>
                    <a:pt x="359" y="338"/>
                    <a:pt x="359" y="328"/>
                  </a:cubicBezTo>
                  <a:cubicBezTo>
                    <a:pt x="359" y="317"/>
                    <a:pt x="367" y="309"/>
                    <a:pt x="377" y="309"/>
                  </a:cubicBezTo>
                  <a:cubicBezTo>
                    <a:pt x="377" y="309"/>
                    <a:pt x="377" y="309"/>
                    <a:pt x="377" y="309"/>
                  </a:cubicBezTo>
                  <a:cubicBezTo>
                    <a:pt x="388" y="309"/>
                    <a:pt x="396" y="317"/>
                    <a:pt x="396" y="328"/>
                  </a:cubicBezTo>
                  <a:cubicBezTo>
                    <a:pt x="396" y="338"/>
                    <a:pt x="388" y="346"/>
                    <a:pt x="377" y="346"/>
                  </a:cubicBezTo>
                  <a:close/>
                  <a:moveTo>
                    <a:pt x="302" y="346"/>
                  </a:moveTo>
                  <a:cubicBezTo>
                    <a:pt x="292" y="346"/>
                    <a:pt x="283" y="338"/>
                    <a:pt x="283" y="328"/>
                  </a:cubicBezTo>
                  <a:cubicBezTo>
                    <a:pt x="283" y="317"/>
                    <a:pt x="291" y="309"/>
                    <a:pt x="301" y="309"/>
                  </a:cubicBezTo>
                  <a:cubicBezTo>
                    <a:pt x="302" y="309"/>
                    <a:pt x="302" y="309"/>
                    <a:pt x="302" y="309"/>
                  </a:cubicBezTo>
                  <a:cubicBezTo>
                    <a:pt x="312" y="309"/>
                    <a:pt x="320" y="317"/>
                    <a:pt x="320" y="328"/>
                  </a:cubicBezTo>
                  <a:cubicBezTo>
                    <a:pt x="320" y="338"/>
                    <a:pt x="312" y="346"/>
                    <a:pt x="302" y="346"/>
                  </a:cubicBezTo>
                  <a:close/>
                  <a:moveTo>
                    <a:pt x="832" y="345"/>
                  </a:moveTo>
                  <a:cubicBezTo>
                    <a:pt x="822" y="345"/>
                    <a:pt x="814" y="337"/>
                    <a:pt x="814" y="327"/>
                  </a:cubicBezTo>
                  <a:cubicBezTo>
                    <a:pt x="814" y="318"/>
                    <a:pt x="821" y="310"/>
                    <a:pt x="830" y="309"/>
                  </a:cubicBezTo>
                  <a:cubicBezTo>
                    <a:pt x="839" y="308"/>
                    <a:pt x="848" y="314"/>
                    <a:pt x="850" y="323"/>
                  </a:cubicBezTo>
                  <a:cubicBezTo>
                    <a:pt x="852" y="332"/>
                    <a:pt x="846" y="342"/>
                    <a:pt x="836" y="345"/>
                  </a:cubicBezTo>
                  <a:cubicBezTo>
                    <a:pt x="835" y="345"/>
                    <a:pt x="833" y="345"/>
                    <a:pt x="832" y="345"/>
                  </a:cubicBezTo>
                  <a:close/>
                  <a:moveTo>
                    <a:pt x="903" y="322"/>
                  </a:moveTo>
                  <a:cubicBezTo>
                    <a:pt x="897" y="322"/>
                    <a:pt x="891" y="319"/>
                    <a:pt x="888" y="314"/>
                  </a:cubicBezTo>
                  <a:cubicBezTo>
                    <a:pt x="882" y="305"/>
                    <a:pt x="885" y="294"/>
                    <a:pt x="893" y="288"/>
                  </a:cubicBezTo>
                  <a:cubicBezTo>
                    <a:pt x="894" y="288"/>
                    <a:pt x="896" y="287"/>
                    <a:pt x="897" y="286"/>
                  </a:cubicBezTo>
                  <a:cubicBezTo>
                    <a:pt x="907" y="283"/>
                    <a:pt x="917" y="288"/>
                    <a:pt x="921" y="298"/>
                  </a:cubicBezTo>
                  <a:cubicBezTo>
                    <a:pt x="923" y="306"/>
                    <a:pt x="920" y="316"/>
                    <a:pt x="912" y="320"/>
                  </a:cubicBezTo>
                  <a:cubicBezTo>
                    <a:pt x="909" y="321"/>
                    <a:pt x="906" y="322"/>
                    <a:pt x="903" y="322"/>
                  </a:cubicBezTo>
                  <a:close/>
                  <a:moveTo>
                    <a:pt x="955" y="268"/>
                  </a:moveTo>
                  <a:cubicBezTo>
                    <a:pt x="951" y="268"/>
                    <a:pt x="948" y="267"/>
                    <a:pt x="945" y="265"/>
                  </a:cubicBezTo>
                  <a:cubicBezTo>
                    <a:pt x="937" y="259"/>
                    <a:pt x="934" y="249"/>
                    <a:pt x="939" y="241"/>
                  </a:cubicBezTo>
                  <a:cubicBezTo>
                    <a:pt x="943" y="233"/>
                    <a:pt x="952" y="229"/>
                    <a:pt x="961" y="232"/>
                  </a:cubicBezTo>
                  <a:cubicBezTo>
                    <a:pt x="970" y="235"/>
                    <a:pt x="976" y="246"/>
                    <a:pt x="972" y="255"/>
                  </a:cubicBezTo>
                  <a:cubicBezTo>
                    <a:pt x="972" y="257"/>
                    <a:pt x="971" y="258"/>
                    <a:pt x="970" y="260"/>
                  </a:cubicBezTo>
                  <a:cubicBezTo>
                    <a:pt x="967" y="265"/>
                    <a:pt x="961" y="268"/>
                    <a:pt x="955" y="268"/>
                  </a:cubicBezTo>
                  <a:close/>
                  <a:moveTo>
                    <a:pt x="975" y="195"/>
                  </a:moveTo>
                  <a:cubicBezTo>
                    <a:pt x="965" y="195"/>
                    <a:pt x="957" y="187"/>
                    <a:pt x="957" y="177"/>
                  </a:cubicBezTo>
                  <a:cubicBezTo>
                    <a:pt x="957" y="177"/>
                    <a:pt x="957" y="177"/>
                    <a:pt x="957" y="177"/>
                  </a:cubicBezTo>
                  <a:cubicBezTo>
                    <a:pt x="957" y="167"/>
                    <a:pt x="965" y="159"/>
                    <a:pt x="975" y="159"/>
                  </a:cubicBezTo>
                  <a:cubicBezTo>
                    <a:pt x="985" y="159"/>
                    <a:pt x="994" y="167"/>
                    <a:pt x="994" y="177"/>
                  </a:cubicBezTo>
                  <a:cubicBezTo>
                    <a:pt x="994" y="187"/>
                    <a:pt x="985" y="195"/>
                    <a:pt x="975" y="195"/>
                  </a:cubicBezTo>
                  <a:close/>
                  <a:moveTo>
                    <a:pt x="959" y="122"/>
                  </a:moveTo>
                  <a:cubicBezTo>
                    <a:pt x="953" y="122"/>
                    <a:pt x="948" y="119"/>
                    <a:pt x="944" y="114"/>
                  </a:cubicBezTo>
                  <a:cubicBezTo>
                    <a:pt x="943" y="113"/>
                    <a:pt x="942" y="111"/>
                    <a:pt x="942" y="110"/>
                  </a:cubicBezTo>
                  <a:cubicBezTo>
                    <a:pt x="939" y="100"/>
                    <a:pt x="944" y="90"/>
                    <a:pt x="953" y="87"/>
                  </a:cubicBezTo>
                  <a:cubicBezTo>
                    <a:pt x="962" y="84"/>
                    <a:pt x="971" y="88"/>
                    <a:pt x="975" y="95"/>
                  </a:cubicBezTo>
                  <a:cubicBezTo>
                    <a:pt x="980" y="104"/>
                    <a:pt x="977" y="114"/>
                    <a:pt x="969" y="119"/>
                  </a:cubicBezTo>
                  <a:cubicBezTo>
                    <a:pt x="966" y="121"/>
                    <a:pt x="963" y="122"/>
                    <a:pt x="959" y="122"/>
                  </a:cubicBezTo>
                  <a:close/>
                  <a:moveTo>
                    <a:pt x="911" y="65"/>
                  </a:moveTo>
                  <a:cubicBezTo>
                    <a:pt x="907" y="65"/>
                    <a:pt x="904" y="64"/>
                    <a:pt x="901" y="62"/>
                  </a:cubicBezTo>
                  <a:cubicBezTo>
                    <a:pt x="900" y="61"/>
                    <a:pt x="898" y="61"/>
                    <a:pt x="898" y="60"/>
                  </a:cubicBezTo>
                  <a:cubicBezTo>
                    <a:pt x="890" y="53"/>
                    <a:pt x="890" y="41"/>
                    <a:pt x="898" y="34"/>
                  </a:cubicBezTo>
                  <a:cubicBezTo>
                    <a:pt x="904" y="27"/>
                    <a:pt x="915" y="27"/>
                    <a:pt x="922" y="32"/>
                  </a:cubicBezTo>
                  <a:cubicBezTo>
                    <a:pt x="929" y="38"/>
                    <a:pt x="931" y="49"/>
                    <a:pt x="926" y="57"/>
                  </a:cubicBezTo>
                  <a:cubicBezTo>
                    <a:pt x="922" y="62"/>
                    <a:pt x="917" y="65"/>
                    <a:pt x="911" y="65"/>
                  </a:cubicBezTo>
                  <a:close/>
                  <a:moveTo>
                    <a:pt x="841" y="38"/>
                  </a:moveTo>
                  <a:cubicBezTo>
                    <a:pt x="839" y="38"/>
                    <a:pt x="838" y="37"/>
                    <a:pt x="836" y="37"/>
                  </a:cubicBezTo>
                  <a:cubicBezTo>
                    <a:pt x="827" y="35"/>
                    <a:pt x="821" y="25"/>
                    <a:pt x="823" y="15"/>
                  </a:cubicBezTo>
                  <a:cubicBezTo>
                    <a:pt x="825" y="6"/>
                    <a:pt x="834" y="0"/>
                    <a:pt x="843" y="1"/>
                  </a:cubicBezTo>
                  <a:cubicBezTo>
                    <a:pt x="852" y="2"/>
                    <a:pt x="859" y="10"/>
                    <a:pt x="859" y="19"/>
                  </a:cubicBezTo>
                  <a:cubicBezTo>
                    <a:pt x="859" y="29"/>
                    <a:pt x="851" y="38"/>
                    <a:pt x="841" y="38"/>
                  </a:cubicBezTo>
                  <a:close/>
                  <a:moveTo>
                    <a:pt x="765" y="36"/>
                  </a:moveTo>
                  <a:cubicBezTo>
                    <a:pt x="765" y="36"/>
                    <a:pt x="765" y="36"/>
                    <a:pt x="765" y="36"/>
                  </a:cubicBezTo>
                  <a:cubicBezTo>
                    <a:pt x="755" y="36"/>
                    <a:pt x="747" y="28"/>
                    <a:pt x="747" y="18"/>
                  </a:cubicBezTo>
                  <a:cubicBezTo>
                    <a:pt x="747" y="8"/>
                    <a:pt x="755" y="0"/>
                    <a:pt x="765" y="0"/>
                  </a:cubicBezTo>
                  <a:cubicBezTo>
                    <a:pt x="775" y="0"/>
                    <a:pt x="783" y="8"/>
                    <a:pt x="783" y="18"/>
                  </a:cubicBezTo>
                  <a:cubicBezTo>
                    <a:pt x="783" y="28"/>
                    <a:pt x="775" y="36"/>
                    <a:pt x="765" y="36"/>
                  </a:cubicBezTo>
                  <a:close/>
                  <a:moveTo>
                    <a:pt x="689" y="36"/>
                  </a:moveTo>
                  <a:cubicBezTo>
                    <a:pt x="689" y="36"/>
                    <a:pt x="689" y="36"/>
                    <a:pt x="689" y="36"/>
                  </a:cubicBezTo>
                  <a:cubicBezTo>
                    <a:pt x="679" y="36"/>
                    <a:pt x="671" y="28"/>
                    <a:pt x="671" y="18"/>
                  </a:cubicBezTo>
                  <a:cubicBezTo>
                    <a:pt x="671" y="8"/>
                    <a:pt x="679" y="0"/>
                    <a:pt x="689" y="0"/>
                  </a:cubicBezTo>
                  <a:cubicBezTo>
                    <a:pt x="699" y="0"/>
                    <a:pt x="708" y="8"/>
                    <a:pt x="708" y="18"/>
                  </a:cubicBezTo>
                  <a:cubicBezTo>
                    <a:pt x="708" y="28"/>
                    <a:pt x="700" y="36"/>
                    <a:pt x="689" y="36"/>
                  </a:cubicBezTo>
                  <a:close/>
                  <a:moveTo>
                    <a:pt x="614" y="36"/>
                  </a:moveTo>
                  <a:cubicBezTo>
                    <a:pt x="614" y="36"/>
                    <a:pt x="614" y="36"/>
                    <a:pt x="614" y="36"/>
                  </a:cubicBezTo>
                  <a:cubicBezTo>
                    <a:pt x="603" y="36"/>
                    <a:pt x="595" y="28"/>
                    <a:pt x="595" y="18"/>
                  </a:cubicBezTo>
                  <a:cubicBezTo>
                    <a:pt x="595" y="8"/>
                    <a:pt x="603" y="0"/>
                    <a:pt x="614" y="0"/>
                  </a:cubicBezTo>
                  <a:cubicBezTo>
                    <a:pt x="624" y="0"/>
                    <a:pt x="632" y="8"/>
                    <a:pt x="632" y="18"/>
                  </a:cubicBezTo>
                  <a:cubicBezTo>
                    <a:pt x="632" y="28"/>
                    <a:pt x="624" y="36"/>
                    <a:pt x="61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sp>
          <p:nvSpPr>
            <p:cNvPr id="18" name="Freeform 170">
              <a:extLst>
                <a:ext uri="{FF2B5EF4-FFF2-40B4-BE49-F238E27FC236}">
                  <a16:creationId xmlns:a16="http://schemas.microsoft.com/office/drawing/2014/main" id="{278AA43C-03D5-AB78-EF52-DF40AF9E632C}"/>
                </a:ext>
              </a:extLst>
            </p:cNvPr>
            <p:cNvSpPr>
              <a:spLocks/>
            </p:cNvSpPr>
            <p:nvPr/>
          </p:nvSpPr>
          <p:spPr bwMode="auto">
            <a:xfrm>
              <a:off x="-979488" y="3217863"/>
              <a:ext cx="20638" cy="22225"/>
            </a:xfrm>
            <a:custGeom>
              <a:avLst/>
              <a:gdLst>
                <a:gd name="T0" fmla="*/ 18 w 36"/>
                <a:gd name="T1" fmla="*/ 38 h 38"/>
                <a:gd name="T2" fmla="*/ 5 w 36"/>
                <a:gd name="T3" fmla="*/ 33 h 38"/>
                <a:gd name="T4" fmla="*/ 0 w 36"/>
                <a:gd name="T5" fmla="*/ 20 h 38"/>
                <a:gd name="T6" fmla="*/ 5 w 36"/>
                <a:gd name="T7" fmla="*/ 7 h 38"/>
                <a:gd name="T8" fmla="*/ 31 w 36"/>
                <a:gd name="T9" fmla="*/ 7 h 38"/>
                <a:gd name="T10" fmla="*/ 36 w 36"/>
                <a:gd name="T11" fmla="*/ 20 h 38"/>
                <a:gd name="T12" fmla="*/ 31 w 36"/>
                <a:gd name="T13" fmla="*/ 33 h 38"/>
                <a:gd name="T14" fmla="*/ 18 w 3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8">
                  <a:moveTo>
                    <a:pt x="18" y="38"/>
                  </a:moveTo>
                  <a:cubicBezTo>
                    <a:pt x="13" y="38"/>
                    <a:pt x="8" y="36"/>
                    <a:pt x="5" y="33"/>
                  </a:cubicBezTo>
                  <a:cubicBezTo>
                    <a:pt x="2" y="30"/>
                    <a:pt x="0" y="25"/>
                    <a:pt x="0" y="20"/>
                  </a:cubicBezTo>
                  <a:cubicBezTo>
                    <a:pt x="0" y="15"/>
                    <a:pt x="2" y="10"/>
                    <a:pt x="5" y="7"/>
                  </a:cubicBezTo>
                  <a:cubicBezTo>
                    <a:pt x="12" y="0"/>
                    <a:pt x="24" y="0"/>
                    <a:pt x="31" y="7"/>
                  </a:cubicBezTo>
                  <a:cubicBezTo>
                    <a:pt x="34" y="10"/>
                    <a:pt x="36" y="15"/>
                    <a:pt x="36" y="20"/>
                  </a:cubicBezTo>
                  <a:cubicBezTo>
                    <a:pt x="36" y="25"/>
                    <a:pt x="34" y="30"/>
                    <a:pt x="31" y="33"/>
                  </a:cubicBezTo>
                  <a:cubicBezTo>
                    <a:pt x="27" y="36"/>
                    <a:pt x="23"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de-DE" sz="1645"/>
            </a:p>
          </p:txBody>
        </p:sp>
      </p:grpSp>
      <p:sp>
        <p:nvSpPr>
          <p:cNvPr id="20" name="Freeform 89">
            <a:extLst>
              <a:ext uri="{FF2B5EF4-FFF2-40B4-BE49-F238E27FC236}">
                <a16:creationId xmlns:a16="http://schemas.microsoft.com/office/drawing/2014/main" id="{DFE51A81-E042-9146-A87A-B1DC176A5C8A}"/>
              </a:ext>
            </a:extLst>
          </p:cNvPr>
          <p:cNvSpPr>
            <a:spLocks/>
          </p:cNvSpPr>
          <p:nvPr/>
        </p:nvSpPr>
        <p:spPr bwMode="auto">
          <a:xfrm rot="7764206" flipH="1">
            <a:off x="5018016" y="2899504"/>
            <a:ext cx="597160" cy="691702"/>
          </a:xfrm>
          <a:custGeom>
            <a:avLst/>
            <a:gdLst>
              <a:gd name="T0" fmla="*/ 1290 w 1315"/>
              <a:gd name="T1" fmla="*/ 3 h 922"/>
              <a:gd name="T2" fmla="*/ 1312 w 1315"/>
              <a:gd name="T3" fmla="*/ 88 h 922"/>
              <a:gd name="T4" fmla="*/ 1314 w 1315"/>
              <a:gd name="T5" fmla="*/ 211 h 922"/>
              <a:gd name="T6" fmla="*/ 1302 w 1315"/>
              <a:gd name="T7" fmla="*/ 421 h 922"/>
              <a:gd name="T8" fmla="*/ 1278 w 1315"/>
              <a:gd name="T9" fmla="*/ 443 h 922"/>
              <a:gd name="T10" fmla="*/ 1235 w 1315"/>
              <a:gd name="T11" fmla="*/ 453 h 922"/>
              <a:gd name="T12" fmla="*/ 1211 w 1315"/>
              <a:gd name="T13" fmla="*/ 444 h 922"/>
              <a:gd name="T14" fmla="*/ 1223 w 1315"/>
              <a:gd name="T15" fmla="*/ 235 h 922"/>
              <a:gd name="T16" fmla="*/ 1122 w 1315"/>
              <a:gd name="T17" fmla="*/ 326 h 922"/>
              <a:gd name="T18" fmla="*/ 935 w 1315"/>
              <a:gd name="T19" fmla="*/ 537 h 922"/>
              <a:gd name="T20" fmla="*/ 740 w 1315"/>
              <a:gd name="T21" fmla="*/ 701 h 922"/>
              <a:gd name="T22" fmla="*/ 553 w 1315"/>
              <a:gd name="T23" fmla="*/ 817 h 922"/>
              <a:gd name="T24" fmla="*/ 381 w 1315"/>
              <a:gd name="T25" fmla="*/ 889 h 922"/>
              <a:gd name="T26" fmla="*/ 199 w 1315"/>
              <a:gd name="T27" fmla="*/ 922 h 922"/>
              <a:gd name="T28" fmla="*/ 17 w 1315"/>
              <a:gd name="T29" fmla="*/ 894 h 922"/>
              <a:gd name="T30" fmla="*/ 0 w 1315"/>
              <a:gd name="T31" fmla="*/ 868 h 922"/>
              <a:gd name="T32" fmla="*/ 37 w 1315"/>
              <a:gd name="T33" fmla="*/ 839 h 922"/>
              <a:gd name="T34" fmla="*/ 107 w 1315"/>
              <a:gd name="T35" fmla="*/ 851 h 922"/>
              <a:gd name="T36" fmla="*/ 153 w 1315"/>
              <a:gd name="T37" fmla="*/ 860 h 922"/>
              <a:gd name="T38" fmla="*/ 212 w 1315"/>
              <a:gd name="T39" fmla="*/ 863 h 922"/>
              <a:gd name="T40" fmla="*/ 219 w 1315"/>
              <a:gd name="T41" fmla="*/ 863 h 922"/>
              <a:gd name="T42" fmla="*/ 238 w 1315"/>
              <a:gd name="T43" fmla="*/ 862 h 922"/>
              <a:gd name="T44" fmla="*/ 293 w 1315"/>
              <a:gd name="T45" fmla="*/ 855 h 922"/>
              <a:gd name="T46" fmla="*/ 340 w 1315"/>
              <a:gd name="T47" fmla="*/ 845 h 922"/>
              <a:gd name="T48" fmla="*/ 391 w 1315"/>
              <a:gd name="T49" fmla="*/ 829 h 922"/>
              <a:gd name="T50" fmla="*/ 502 w 1315"/>
              <a:gd name="T51" fmla="*/ 781 h 922"/>
              <a:gd name="T52" fmla="*/ 526 w 1315"/>
              <a:gd name="T53" fmla="*/ 767 h 922"/>
              <a:gd name="T54" fmla="*/ 591 w 1315"/>
              <a:gd name="T55" fmla="*/ 729 h 922"/>
              <a:gd name="T56" fmla="*/ 748 w 1315"/>
              <a:gd name="T57" fmla="*/ 617 h 922"/>
              <a:gd name="T58" fmla="*/ 757 w 1315"/>
              <a:gd name="T59" fmla="*/ 609 h 922"/>
              <a:gd name="T60" fmla="*/ 890 w 1315"/>
              <a:gd name="T61" fmla="*/ 489 h 922"/>
              <a:gd name="T62" fmla="*/ 1015 w 1315"/>
              <a:gd name="T63" fmla="*/ 349 h 922"/>
              <a:gd name="T64" fmla="*/ 1052 w 1315"/>
              <a:gd name="T65" fmla="*/ 300 h 922"/>
              <a:gd name="T66" fmla="*/ 1184 w 1315"/>
              <a:gd name="T67" fmla="*/ 85 h 922"/>
              <a:gd name="T68" fmla="*/ 1023 w 1315"/>
              <a:gd name="T69" fmla="*/ 160 h 922"/>
              <a:gd name="T70" fmla="*/ 828 w 1315"/>
              <a:gd name="T71" fmla="*/ 216 h 922"/>
              <a:gd name="T72" fmla="*/ 706 w 1315"/>
              <a:gd name="T73" fmla="*/ 222 h 922"/>
              <a:gd name="T74" fmla="*/ 697 w 1315"/>
              <a:gd name="T75" fmla="*/ 218 h 922"/>
              <a:gd name="T76" fmla="*/ 693 w 1315"/>
              <a:gd name="T77" fmla="*/ 210 h 922"/>
              <a:gd name="T78" fmla="*/ 699 w 1315"/>
              <a:gd name="T79" fmla="*/ 201 h 922"/>
              <a:gd name="T80" fmla="*/ 745 w 1315"/>
              <a:gd name="T81" fmla="*/ 182 h 922"/>
              <a:gd name="T82" fmla="*/ 788 w 1315"/>
              <a:gd name="T83" fmla="*/ 182 h 922"/>
              <a:gd name="T84" fmla="*/ 792 w 1315"/>
              <a:gd name="T85" fmla="*/ 182 h 922"/>
              <a:gd name="T86" fmla="*/ 811 w 1315"/>
              <a:gd name="T87" fmla="*/ 181 h 922"/>
              <a:gd name="T88" fmla="*/ 825 w 1315"/>
              <a:gd name="T89" fmla="*/ 181 h 922"/>
              <a:gd name="T90" fmla="*/ 829 w 1315"/>
              <a:gd name="T91" fmla="*/ 180 h 922"/>
              <a:gd name="T92" fmla="*/ 858 w 1315"/>
              <a:gd name="T93" fmla="*/ 176 h 922"/>
              <a:gd name="T94" fmla="*/ 901 w 1315"/>
              <a:gd name="T95" fmla="*/ 165 h 922"/>
              <a:gd name="T96" fmla="*/ 930 w 1315"/>
              <a:gd name="T97" fmla="*/ 157 h 922"/>
              <a:gd name="T98" fmla="*/ 936 w 1315"/>
              <a:gd name="T99" fmla="*/ 155 h 922"/>
              <a:gd name="T100" fmla="*/ 935 w 1315"/>
              <a:gd name="T101" fmla="*/ 156 h 922"/>
              <a:gd name="T102" fmla="*/ 946 w 1315"/>
              <a:gd name="T103" fmla="*/ 152 h 922"/>
              <a:gd name="T104" fmla="*/ 1025 w 1315"/>
              <a:gd name="T105" fmla="*/ 121 h 922"/>
              <a:gd name="T106" fmla="*/ 1041 w 1315"/>
              <a:gd name="T107" fmla="*/ 114 h 922"/>
              <a:gd name="T108" fmla="*/ 1150 w 1315"/>
              <a:gd name="T109" fmla="*/ 59 h 922"/>
              <a:gd name="T110" fmla="*/ 1175 w 1315"/>
              <a:gd name="T111" fmla="*/ 44 h 922"/>
              <a:gd name="T112" fmla="*/ 1245 w 1315"/>
              <a:gd name="T113" fmla="*/ 4 h 922"/>
              <a:gd name="T114" fmla="*/ 1276 w 1315"/>
              <a:gd name="T115"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5" h="922">
                <a:moveTo>
                  <a:pt x="1276" y="0"/>
                </a:moveTo>
                <a:lnTo>
                  <a:pt x="1283" y="0"/>
                </a:lnTo>
                <a:lnTo>
                  <a:pt x="1290" y="3"/>
                </a:lnTo>
                <a:lnTo>
                  <a:pt x="1294" y="8"/>
                </a:lnTo>
                <a:lnTo>
                  <a:pt x="1304" y="47"/>
                </a:lnTo>
                <a:lnTo>
                  <a:pt x="1312" y="88"/>
                </a:lnTo>
                <a:lnTo>
                  <a:pt x="1315" y="129"/>
                </a:lnTo>
                <a:lnTo>
                  <a:pt x="1315" y="169"/>
                </a:lnTo>
                <a:lnTo>
                  <a:pt x="1314" y="211"/>
                </a:lnTo>
                <a:lnTo>
                  <a:pt x="1310" y="280"/>
                </a:lnTo>
                <a:lnTo>
                  <a:pt x="1304" y="350"/>
                </a:lnTo>
                <a:lnTo>
                  <a:pt x="1302" y="421"/>
                </a:lnTo>
                <a:lnTo>
                  <a:pt x="1299" y="430"/>
                </a:lnTo>
                <a:lnTo>
                  <a:pt x="1291" y="438"/>
                </a:lnTo>
                <a:lnTo>
                  <a:pt x="1278" y="443"/>
                </a:lnTo>
                <a:lnTo>
                  <a:pt x="1264" y="448"/>
                </a:lnTo>
                <a:lnTo>
                  <a:pt x="1249" y="451"/>
                </a:lnTo>
                <a:lnTo>
                  <a:pt x="1235" y="453"/>
                </a:lnTo>
                <a:lnTo>
                  <a:pt x="1223" y="452"/>
                </a:lnTo>
                <a:lnTo>
                  <a:pt x="1214" y="449"/>
                </a:lnTo>
                <a:lnTo>
                  <a:pt x="1211" y="444"/>
                </a:lnTo>
                <a:lnTo>
                  <a:pt x="1214" y="375"/>
                </a:lnTo>
                <a:lnTo>
                  <a:pt x="1218" y="305"/>
                </a:lnTo>
                <a:lnTo>
                  <a:pt x="1223" y="235"/>
                </a:lnTo>
                <a:lnTo>
                  <a:pt x="1223" y="169"/>
                </a:lnTo>
                <a:lnTo>
                  <a:pt x="1175" y="249"/>
                </a:lnTo>
                <a:lnTo>
                  <a:pt x="1122" y="326"/>
                </a:lnTo>
                <a:lnTo>
                  <a:pt x="1065" y="400"/>
                </a:lnTo>
                <a:lnTo>
                  <a:pt x="1002" y="470"/>
                </a:lnTo>
                <a:lnTo>
                  <a:pt x="935" y="537"/>
                </a:lnTo>
                <a:lnTo>
                  <a:pt x="864" y="601"/>
                </a:lnTo>
                <a:lnTo>
                  <a:pt x="804" y="652"/>
                </a:lnTo>
                <a:lnTo>
                  <a:pt x="740" y="701"/>
                </a:lnTo>
                <a:lnTo>
                  <a:pt x="674" y="746"/>
                </a:lnTo>
                <a:lnTo>
                  <a:pt x="606" y="788"/>
                </a:lnTo>
                <a:lnTo>
                  <a:pt x="553" y="817"/>
                </a:lnTo>
                <a:lnTo>
                  <a:pt x="498" y="845"/>
                </a:lnTo>
                <a:lnTo>
                  <a:pt x="440" y="868"/>
                </a:lnTo>
                <a:lnTo>
                  <a:pt x="381" y="889"/>
                </a:lnTo>
                <a:lnTo>
                  <a:pt x="321" y="906"/>
                </a:lnTo>
                <a:lnTo>
                  <a:pt x="261" y="917"/>
                </a:lnTo>
                <a:lnTo>
                  <a:pt x="199" y="922"/>
                </a:lnTo>
                <a:lnTo>
                  <a:pt x="137" y="921"/>
                </a:lnTo>
                <a:lnTo>
                  <a:pt x="77" y="911"/>
                </a:lnTo>
                <a:lnTo>
                  <a:pt x="17" y="894"/>
                </a:lnTo>
                <a:lnTo>
                  <a:pt x="5" y="888"/>
                </a:lnTo>
                <a:lnTo>
                  <a:pt x="0" y="879"/>
                </a:lnTo>
                <a:lnTo>
                  <a:pt x="0" y="868"/>
                </a:lnTo>
                <a:lnTo>
                  <a:pt x="6" y="856"/>
                </a:lnTo>
                <a:lnTo>
                  <a:pt x="20" y="847"/>
                </a:lnTo>
                <a:lnTo>
                  <a:pt x="37" y="839"/>
                </a:lnTo>
                <a:lnTo>
                  <a:pt x="55" y="837"/>
                </a:lnTo>
                <a:lnTo>
                  <a:pt x="72" y="839"/>
                </a:lnTo>
                <a:lnTo>
                  <a:pt x="107" y="851"/>
                </a:lnTo>
                <a:lnTo>
                  <a:pt x="143" y="859"/>
                </a:lnTo>
                <a:lnTo>
                  <a:pt x="147" y="859"/>
                </a:lnTo>
                <a:lnTo>
                  <a:pt x="153" y="860"/>
                </a:lnTo>
                <a:lnTo>
                  <a:pt x="171" y="862"/>
                </a:lnTo>
                <a:lnTo>
                  <a:pt x="208" y="863"/>
                </a:lnTo>
                <a:lnTo>
                  <a:pt x="212" y="863"/>
                </a:lnTo>
                <a:lnTo>
                  <a:pt x="216" y="863"/>
                </a:lnTo>
                <a:lnTo>
                  <a:pt x="219" y="863"/>
                </a:lnTo>
                <a:lnTo>
                  <a:pt x="219" y="863"/>
                </a:lnTo>
                <a:lnTo>
                  <a:pt x="219" y="863"/>
                </a:lnTo>
                <a:lnTo>
                  <a:pt x="219" y="863"/>
                </a:lnTo>
                <a:lnTo>
                  <a:pt x="238" y="862"/>
                </a:lnTo>
                <a:lnTo>
                  <a:pt x="275" y="858"/>
                </a:lnTo>
                <a:lnTo>
                  <a:pt x="292" y="855"/>
                </a:lnTo>
                <a:lnTo>
                  <a:pt x="293" y="855"/>
                </a:lnTo>
                <a:lnTo>
                  <a:pt x="295" y="855"/>
                </a:lnTo>
                <a:lnTo>
                  <a:pt x="302" y="854"/>
                </a:lnTo>
                <a:lnTo>
                  <a:pt x="340" y="845"/>
                </a:lnTo>
                <a:lnTo>
                  <a:pt x="374" y="834"/>
                </a:lnTo>
                <a:lnTo>
                  <a:pt x="390" y="829"/>
                </a:lnTo>
                <a:lnTo>
                  <a:pt x="391" y="829"/>
                </a:lnTo>
                <a:lnTo>
                  <a:pt x="399" y="825"/>
                </a:lnTo>
                <a:lnTo>
                  <a:pt x="465" y="798"/>
                </a:lnTo>
                <a:lnTo>
                  <a:pt x="502" y="781"/>
                </a:lnTo>
                <a:lnTo>
                  <a:pt x="516" y="773"/>
                </a:lnTo>
                <a:lnTo>
                  <a:pt x="525" y="769"/>
                </a:lnTo>
                <a:lnTo>
                  <a:pt x="526" y="767"/>
                </a:lnTo>
                <a:lnTo>
                  <a:pt x="528" y="766"/>
                </a:lnTo>
                <a:lnTo>
                  <a:pt x="559" y="748"/>
                </a:lnTo>
                <a:lnTo>
                  <a:pt x="591" y="729"/>
                </a:lnTo>
                <a:lnTo>
                  <a:pt x="655" y="686"/>
                </a:lnTo>
                <a:lnTo>
                  <a:pt x="716" y="642"/>
                </a:lnTo>
                <a:lnTo>
                  <a:pt x="748" y="617"/>
                </a:lnTo>
                <a:lnTo>
                  <a:pt x="748" y="617"/>
                </a:lnTo>
                <a:lnTo>
                  <a:pt x="749" y="616"/>
                </a:lnTo>
                <a:lnTo>
                  <a:pt x="757" y="609"/>
                </a:lnTo>
                <a:lnTo>
                  <a:pt x="769" y="600"/>
                </a:lnTo>
                <a:lnTo>
                  <a:pt x="825" y="550"/>
                </a:lnTo>
                <a:lnTo>
                  <a:pt x="890" y="489"/>
                </a:lnTo>
                <a:lnTo>
                  <a:pt x="951" y="424"/>
                </a:lnTo>
                <a:lnTo>
                  <a:pt x="1008" y="356"/>
                </a:lnTo>
                <a:lnTo>
                  <a:pt x="1015" y="349"/>
                </a:lnTo>
                <a:lnTo>
                  <a:pt x="1015" y="349"/>
                </a:lnTo>
                <a:lnTo>
                  <a:pt x="1023" y="338"/>
                </a:lnTo>
                <a:lnTo>
                  <a:pt x="1052" y="300"/>
                </a:lnTo>
                <a:lnTo>
                  <a:pt x="1105" y="219"/>
                </a:lnTo>
                <a:lnTo>
                  <a:pt x="1145" y="152"/>
                </a:lnTo>
                <a:lnTo>
                  <a:pt x="1184" y="85"/>
                </a:lnTo>
                <a:lnTo>
                  <a:pt x="1177" y="88"/>
                </a:lnTo>
                <a:lnTo>
                  <a:pt x="1101" y="127"/>
                </a:lnTo>
                <a:lnTo>
                  <a:pt x="1023" y="160"/>
                </a:lnTo>
                <a:lnTo>
                  <a:pt x="943" y="188"/>
                </a:lnTo>
                <a:lnTo>
                  <a:pt x="885" y="205"/>
                </a:lnTo>
                <a:lnTo>
                  <a:pt x="828" y="216"/>
                </a:lnTo>
                <a:lnTo>
                  <a:pt x="767" y="223"/>
                </a:lnTo>
                <a:lnTo>
                  <a:pt x="708" y="222"/>
                </a:lnTo>
                <a:lnTo>
                  <a:pt x="706" y="222"/>
                </a:lnTo>
                <a:lnTo>
                  <a:pt x="703" y="220"/>
                </a:lnTo>
                <a:lnTo>
                  <a:pt x="699" y="220"/>
                </a:lnTo>
                <a:lnTo>
                  <a:pt x="697" y="218"/>
                </a:lnTo>
                <a:lnTo>
                  <a:pt x="694" y="216"/>
                </a:lnTo>
                <a:lnTo>
                  <a:pt x="693" y="214"/>
                </a:lnTo>
                <a:lnTo>
                  <a:pt x="693" y="210"/>
                </a:lnTo>
                <a:lnTo>
                  <a:pt x="694" y="206"/>
                </a:lnTo>
                <a:lnTo>
                  <a:pt x="697" y="203"/>
                </a:lnTo>
                <a:lnTo>
                  <a:pt x="699" y="201"/>
                </a:lnTo>
                <a:lnTo>
                  <a:pt x="703" y="198"/>
                </a:lnTo>
                <a:lnTo>
                  <a:pt x="723" y="188"/>
                </a:lnTo>
                <a:lnTo>
                  <a:pt x="745" y="182"/>
                </a:lnTo>
                <a:lnTo>
                  <a:pt x="767" y="181"/>
                </a:lnTo>
                <a:lnTo>
                  <a:pt x="780" y="182"/>
                </a:lnTo>
                <a:lnTo>
                  <a:pt x="788" y="182"/>
                </a:lnTo>
                <a:lnTo>
                  <a:pt x="790" y="182"/>
                </a:lnTo>
                <a:lnTo>
                  <a:pt x="791" y="182"/>
                </a:lnTo>
                <a:lnTo>
                  <a:pt x="792" y="182"/>
                </a:lnTo>
                <a:lnTo>
                  <a:pt x="794" y="182"/>
                </a:lnTo>
                <a:lnTo>
                  <a:pt x="799" y="182"/>
                </a:lnTo>
                <a:lnTo>
                  <a:pt x="811" y="181"/>
                </a:lnTo>
                <a:lnTo>
                  <a:pt x="825" y="181"/>
                </a:lnTo>
                <a:lnTo>
                  <a:pt x="824" y="181"/>
                </a:lnTo>
                <a:lnTo>
                  <a:pt x="825" y="181"/>
                </a:lnTo>
                <a:lnTo>
                  <a:pt x="826" y="181"/>
                </a:lnTo>
                <a:lnTo>
                  <a:pt x="828" y="180"/>
                </a:lnTo>
                <a:lnTo>
                  <a:pt x="829" y="180"/>
                </a:lnTo>
                <a:lnTo>
                  <a:pt x="829" y="180"/>
                </a:lnTo>
                <a:lnTo>
                  <a:pt x="830" y="180"/>
                </a:lnTo>
                <a:lnTo>
                  <a:pt x="858" y="176"/>
                </a:lnTo>
                <a:lnTo>
                  <a:pt x="872" y="173"/>
                </a:lnTo>
                <a:lnTo>
                  <a:pt x="875" y="172"/>
                </a:lnTo>
                <a:lnTo>
                  <a:pt x="901" y="165"/>
                </a:lnTo>
                <a:lnTo>
                  <a:pt x="927" y="157"/>
                </a:lnTo>
                <a:lnTo>
                  <a:pt x="928" y="157"/>
                </a:lnTo>
                <a:lnTo>
                  <a:pt x="930" y="157"/>
                </a:lnTo>
                <a:lnTo>
                  <a:pt x="932" y="156"/>
                </a:lnTo>
                <a:lnTo>
                  <a:pt x="935" y="156"/>
                </a:lnTo>
                <a:lnTo>
                  <a:pt x="936" y="155"/>
                </a:lnTo>
                <a:lnTo>
                  <a:pt x="936" y="155"/>
                </a:lnTo>
                <a:lnTo>
                  <a:pt x="936" y="155"/>
                </a:lnTo>
                <a:lnTo>
                  <a:pt x="935" y="156"/>
                </a:lnTo>
                <a:lnTo>
                  <a:pt x="932" y="156"/>
                </a:lnTo>
                <a:lnTo>
                  <a:pt x="939" y="155"/>
                </a:lnTo>
                <a:lnTo>
                  <a:pt x="946" y="152"/>
                </a:lnTo>
                <a:lnTo>
                  <a:pt x="997" y="134"/>
                </a:lnTo>
                <a:lnTo>
                  <a:pt x="1024" y="122"/>
                </a:lnTo>
                <a:lnTo>
                  <a:pt x="1025" y="121"/>
                </a:lnTo>
                <a:lnTo>
                  <a:pt x="1027" y="121"/>
                </a:lnTo>
                <a:lnTo>
                  <a:pt x="1028" y="119"/>
                </a:lnTo>
                <a:lnTo>
                  <a:pt x="1041" y="114"/>
                </a:lnTo>
                <a:lnTo>
                  <a:pt x="1090" y="91"/>
                </a:lnTo>
                <a:lnTo>
                  <a:pt x="1137" y="66"/>
                </a:lnTo>
                <a:lnTo>
                  <a:pt x="1150" y="59"/>
                </a:lnTo>
                <a:lnTo>
                  <a:pt x="1150" y="58"/>
                </a:lnTo>
                <a:lnTo>
                  <a:pt x="1155" y="55"/>
                </a:lnTo>
                <a:lnTo>
                  <a:pt x="1175" y="44"/>
                </a:lnTo>
                <a:lnTo>
                  <a:pt x="1213" y="17"/>
                </a:lnTo>
                <a:lnTo>
                  <a:pt x="1228" y="9"/>
                </a:lnTo>
                <a:lnTo>
                  <a:pt x="1245" y="4"/>
                </a:lnTo>
                <a:lnTo>
                  <a:pt x="1261" y="0"/>
                </a:lnTo>
                <a:lnTo>
                  <a:pt x="1268" y="0"/>
                </a:lnTo>
                <a:lnTo>
                  <a:pt x="1276"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fr-FR">
              <a:solidFill>
                <a:prstClr val="black"/>
              </a:solidFill>
              <a:latin typeface="Calibri"/>
            </a:endParaRPr>
          </a:p>
        </p:txBody>
      </p:sp>
      <p:sp>
        <p:nvSpPr>
          <p:cNvPr id="21" name="Freeform 89">
            <a:extLst>
              <a:ext uri="{FF2B5EF4-FFF2-40B4-BE49-F238E27FC236}">
                <a16:creationId xmlns:a16="http://schemas.microsoft.com/office/drawing/2014/main" id="{7C03DE1B-231C-D1C8-3C79-98A1E45F851F}"/>
              </a:ext>
            </a:extLst>
          </p:cNvPr>
          <p:cNvSpPr>
            <a:spLocks/>
          </p:cNvSpPr>
          <p:nvPr/>
        </p:nvSpPr>
        <p:spPr bwMode="auto">
          <a:xfrm rot="2734792">
            <a:off x="8413155" y="3252515"/>
            <a:ext cx="573134" cy="642302"/>
          </a:xfrm>
          <a:custGeom>
            <a:avLst/>
            <a:gdLst>
              <a:gd name="T0" fmla="*/ 1290 w 1315"/>
              <a:gd name="T1" fmla="*/ 3 h 922"/>
              <a:gd name="T2" fmla="*/ 1312 w 1315"/>
              <a:gd name="T3" fmla="*/ 88 h 922"/>
              <a:gd name="T4" fmla="*/ 1314 w 1315"/>
              <a:gd name="T5" fmla="*/ 211 h 922"/>
              <a:gd name="T6" fmla="*/ 1302 w 1315"/>
              <a:gd name="T7" fmla="*/ 421 h 922"/>
              <a:gd name="T8" fmla="*/ 1278 w 1315"/>
              <a:gd name="T9" fmla="*/ 443 h 922"/>
              <a:gd name="T10" fmla="*/ 1235 w 1315"/>
              <a:gd name="T11" fmla="*/ 453 h 922"/>
              <a:gd name="T12" fmla="*/ 1211 w 1315"/>
              <a:gd name="T13" fmla="*/ 444 h 922"/>
              <a:gd name="T14" fmla="*/ 1223 w 1315"/>
              <a:gd name="T15" fmla="*/ 235 h 922"/>
              <a:gd name="T16" fmla="*/ 1122 w 1315"/>
              <a:gd name="T17" fmla="*/ 326 h 922"/>
              <a:gd name="T18" fmla="*/ 935 w 1315"/>
              <a:gd name="T19" fmla="*/ 537 h 922"/>
              <a:gd name="T20" fmla="*/ 740 w 1315"/>
              <a:gd name="T21" fmla="*/ 701 h 922"/>
              <a:gd name="T22" fmla="*/ 553 w 1315"/>
              <a:gd name="T23" fmla="*/ 817 h 922"/>
              <a:gd name="T24" fmla="*/ 381 w 1315"/>
              <a:gd name="T25" fmla="*/ 889 h 922"/>
              <a:gd name="T26" fmla="*/ 199 w 1315"/>
              <a:gd name="T27" fmla="*/ 922 h 922"/>
              <a:gd name="T28" fmla="*/ 17 w 1315"/>
              <a:gd name="T29" fmla="*/ 894 h 922"/>
              <a:gd name="T30" fmla="*/ 0 w 1315"/>
              <a:gd name="T31" fmla="*/ 868 h 922"/>
              <a:gd name="T32" fmla="*/ 37 w 1315"/>
              <a:gd name="T33" fmla="*/ 839 h 922"/>
              <a:gd name="T34" fmla="*/ 107 w 1315"/>
              <a:gd name="T35" fmla="*/ 851 h 922"/>
              <a:gd name="T36" fmla="*/ 153 w 1315"/>
              <a:gd name="T37" fmla="*/ 860 h 922"/>
              <a:gd name="T38" fmla="*/ 212 w 1315"/>
              <a:gd name="T39" fmla="*/ 863 h 922"/>
              <a:gd name="T40" fmla="*/ 219 w 1315"/>
              <a:gd name="T41" fmla="*/ 863 h 922"/>
              <a:gd name="T42" fmla="*/ 238 w 1315"/>
              <a:gd name="T43" fmla="*/ 862 h 922"/>
              <a:gd name="T44" fmla="*/ 293 w 1315"/>
              <a:gd name="T45" fmla="*/ 855 h 922"/>
              <a:gd name="T46" fmla="*/ 340 w 1315"/>
              <a:gd name="T47" fmla="*/ 845 h 922"/>
              <a:gd name="T48" fmla="*/ 391 w 1315"/>
              <a:gd name="T49" fmla="*/ 829 h 922"/>
              <a:gd name="T50" fmla="*/ 502 w 1315"/>
              <a:gd name="T51" fmla="*/ 781 h 922"/>
              <a:gd name="T52" fmla="*/ 526 w 1315"/>
              <a:gd name="T53" fmla="*/ 767 h 922"/>
              <a:gd name="T54" fmla="*/ 591 w 1315"/>
              <a:gd name="T55" fmla="*/ 729 h 922"/>
              <a:gd name="T56" fmla="*/ 748 w 1315"/>
              <a:gd name="T57" fmla="*/ 617 h 922"/>
              <a:gd name="T58" fmla="*/ 757 w 1315"/>
              <a:gd name="T59" fmla="*/ 609 h 922"/>
              <a:gd name="T60" fmla="*/ 890 w 1315"/>
              <a:gd name="T61" fmla="*/ 489 h 922"/>
              <a:gd name="T62" fmla="*/ 1015 w 1315"/>
              <a:gd name="T63" fmla="*/ 349 h 922"/>
              <a:gd name="T64" fmla="*/ 1052 w 1315"/>
              <a:gd name="T65" fmla="*/ 300 h 922"/>
              <a:gd name="T66" fmla="*/ 1184 w 1315"/>
              <a:gd name="T67" fmla="*/ 85 h 922"/>
              <a:gd name="T68" fmla="*/ 1023 w 1315"/>
              <a:gd name="T69" fmla="*/ 160 h 922"/>
              <a:gd name="T70" fmla="*/ 828 w 1315"/>
              <a:gd name="T71" fmla="*/ 216 h 922"/>
              <a:gd name="T72" fmla="*/ 706 w 1315"/>
              <a:gd name="T73" fmla="*/ 222 h 922"/>
              <a:gd name="T74" fmla="*/ 697 w 1315"/>
              <a:gd name="T75" fmla="*/ 218 h 922"/>
              <a:gd name="T76" fmla="*/ 693 w 1315"/>
              <a:gd name="T77" fmla="*/ 210 h 922"/>
              <a:gd name="T78" fmla="*/ 699 w 1315"/>
              <a:gd name="T79" fmla="*/ 201 h 922"/>
              <a:gd name="T80" fmla="*/ 745 w 1315"/>
              <a:gd name="T81" fmla="*/ 182 h 922"/>
              <a:gd name="T82" fmla="*/ 788 w 1315"/>
              <a:gd name="T83" fmla="*/ 182 h 922"/>
              <a:gd name="T84" fmla="*/ 792 w 1315"/>
              <a:gd name="T85" fmla="*/ 182 h 922"/>
              <a:gd name="T86" fmla="*/ 811 w 1315"/>
              <a:gd name="T87" fmla="*/ 181 h 922"/>
              <a:gd name="T88" fmla="*/ 825 w 1315"/>
              <a:gd name="T89" fmla="*/ 181 h 922"/>
              <a:gd name="T90" fmla="*/ 829 w 1315"/>
              <a:gd name="T91" fmla="*/ 180 h 922"/>
              <a:gd name="T92" fmla="*/ 858 w 1315"/>
              <a:gd name="T93" fmla="*/ 176 h 922"/>
              <a:gd name="T94" fmla="*/ 901 w 1315"/>
              <a:gd name="T95" fmla="*/ 165 h 922"/>
              <a:gd name="T96" fmla="*/ 930 w 1315"/>
              <a:gd name="T97" fmla="*/ 157 h 922"/>
              <a:gd name="T98" fmla="*/ 936 w 1315"/>
              <a:gd name="T99" fmla="*/ 155 h 922"/>
              <a:gd name="T100" fmla="*/ 935 w 1315"/>
              <a:gd name="T101" fmla="*/ 156 h 922"/>
              <a:gd name="T102" fmla="*/ 946 w 1315"/>
              <a:gd name="T103" fmla="*/ 152 h 922"/>
              <a:gd name="T104" fmla="*/ 1025 w 1315"/>
              <a:gd name="T105" fmla="*/ 121 h 922"/>
              <a:gd name="T106" fmla="*/ 1041 w 1315"/>
              <a:gd name="T107" fmla="*/ 114 h 922"/>
              <a:gd name="T108" fmla="*/ 1150 w 1315"/>
              <a:gd name="T109" fmla="*/ 59 h 922"/>
              <a:gd name="T110" fmla="*/ 1175 w 1315"/>
              <a:gd name="T111" fmla="*/ 44 h 922"/>
              <a:gd name="T112" fmla="*/ 1245 w 1315"/>
              <a:gd name="T113" fmla="*/ 4 h 922"/>
              <a:gd name="T114" fmla="*/ 1276 w 1315"/>
              <a:gd name="T115"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5" h="922">
                <a:moveTo>
                  <a:pt x="1276" y="0"/>
                </a:moveTo>
                <a:lnTo>
                  <a:pt x="1283" y="0"/>
                </a:lnTo>
                <a:lnTo>
                  <a:pt x="1290" y="3"/>
                </a:lnTo>
                <a:lnTo>
                  <a:pt x="1294" y="8"/>
                </a:lnTo>
                <a:lnTo>
                  <a:pt x="1304" y="47"/>
                </a:lnTo>
                <a:lnTo>
                  <a:pt x="1312" y="88"/>
                </a:lnTo>
                <a:lnTo>
                  <a:pt x="1315" y="129"/>
                </a:lnTo>
                <a:lnTo>
                  <a:pt x="1315" y="169"/>
                </a:lnTo>
                <a:lnTo>
                  <a:pt x="1314" y="211"/>
                </a:lnTo>
                <a:lnTo>
                  <a:pt x="1310" y="280"/>
                </a:lnTo>
                <a:lnTo>
                  <a:pt x="1304" y="350"/>
                </a:lnTo>
                <a:lnTo>
                  <a:pt x="1302" y="421"/>
                </a:lnTo>
                <a:lnTo>
                  <a:pt x="1299" y="430"/>
                </a:lnTo>
                <a:lnTo>
                  <a:pt x="1291" y="438"/>
                </a:lnTo>
                <a:lnTo>
                  <a:pt x="1278" y="443"/>
                </a:lnTo>
                <a:lnTo>
                  <a:pt x="1264" y="448"/>
                </a:lnTo>
                <a:lnTo>
                  <a:pt x="1249" y="451"/>
                </a:lnTo>
                <a:lnTo>
                  <a:pt x="1235" y="453"/>
                </a:lnTo>
                <a:lnTo>
                  <a:pt x="1223" y="452"/>
                </a:lnTo>
                <a:lnTo>
                  <a:pt x="1214" y="449"/>
                </a:lnTo>
                <a:lnTo>
                  <a:pt x="1211" y="444"/>
                </a:lnTo>
                <a:lnTo>
                  <a:pt x="1214" y="375"/>
                </a:lnTo>
                <a:lnTo>
                  <a:pt x="1218" y="305"/>
                </a:lnTo>
                <a:lnTo>
                  <a:pt x="1223" y="235"/>
                </a:lnTo>
                <a:lnTo>
                  <a:pt x="1223" y="169"/>
                </a:lnTo>
                <a:lnTo>
                  <a:pt x="1175" y="249"/>
                </a:lnTo>
                <a:lnTo>
                  <a:pt x="1122" y="326"/>
                </a:lnTo>
                <a:lnTo>
                  <a:pt x="1065" y="400"/>
                </a:lnTo>
                <a:lnTo>
                  <a:pt x="1002" y="470"/>
                </a:lnTo>
                <a:lnTo>
                  <a:pt x="935" y="537"/>
                </a:lnTo>
                <a:lnTo>
                  <a:pt x="864" y="601"/>
                </a:lnTo>
                <a:lnTo>
                  <a:pt x="804" y="652"/>
                </a:lnTo>
                <a:lnTo>
                  <a:pt x="740" y="701"/>
                </a:lnTo>
                <a:lnTo>
                  <a:pt x="674" y="746"/>
                </a:lnTo>
                <a:lnTo>
                  <a:pt x="606" y="788"/>
                </a:lnTo>
                <a:lnTo>
                  <a:pt x="553" y="817"/>
                </a:lnTo>
                <a:lnTo>
                  <a:pt x="498" y="845"/>
                </a:lnTo>
                <a:lnTo>
                  <a:pt x="440" y="868"/>
                </a:lnTo>
                <a:lnTo>
                  <a:pt x="381" y="889"/>
                </a:lnTo>
                <a:lnTo>
                  <a:pt x="321" y="906"/>
                </a:lnTo>
                <a:lnTo>
                  <a:pt x="261" y="917"/>
                </a:lnTo>
                <a:lnTo>
                  <a:pt x="199" y="922"/>
                </a:lnTo>
                <a:lnTo>
                  <a:pt x="137" y="921"/>
                </a:lnTo>
                <a:lnTo>
                  <a:pt x="77" y="911"/>
                </a:lnTo>
                <a:lnTo>
                  <a:pt x="17" y="894"/>
                </a:lnTo>
                <a:lnTo>
                  <a:pt x="5" y="888"/>
                </a:lnTo>
                <a:lnTo>
                  <a:pt x="0" y="879"/>
                </a:lnTo>
                <a:lnTo>
                  <a:pt x="0" y="868"/>
                </a:lnTo>
                <a:lnTo>
                  <a:pt x="6" y="856"/>
                </a:lnTo>
                <a:lnTo>
                  <a:pt x="20" y="847"/>
                </a:lnTo>
                <a:lnTo>
                  <a:pt x="37" y="839"/>
                </a:lnTo>
                <a:lnTo>
                  <a:pt x="55" y="837"/>
                </a:lnTo>
                <a:lnTo>
                  <a:pt x="72" y="839"/>
                </a:lnTo>
                <a:lnTo>
                  <a:pt x="107" y="851"/>
                </a:lnTo>
                <a:lnTo>
                  <a:pt x="143" y="859"/>
                </a:lnTo>
                <a:lnTo>
                  <a:pt x="147" y="859"/>
                </a:lnTo>
                <a:lnTo>
                  <a:pt x="153" y="860"/>
                </a:lnTo>
                <a:lnTo>
                  <a:pt x="171" y="862"/>
                </a:lnTo>
                <a:lnTo>
                  <a:pt x="208" y="863"/>
                </a:lnTo>
                <a:lnTo>
                  <a:pt x="212" y="863"/>
                </a:lnTo>
                <a:lnTo>
                  <a:pt x="216" y="863"/>
                </a:lnTo>
                <a:lnTo>
                  <a:pt x="219" y="863"/>
                </a:lnTo>
                <a:lnTo>
                  <a:pt x="219" y="863"/>
                </a:lnTo>
                <a:lnTo>
                  <a:pt x="219" y="863"/>
                </a:lnTo>
                <a:lnTo>
                  <a:pt x="219" y="863"/>
                </a:lnTo>
                <a:lnTo>
                  <a:pt x="238" y="862"/>
                </a:lnTo>
                <a:lnTo>
                  <a:pt x="275" y="858"/>
                </a:lnTo>
                <a:lnTo>
                  <a:pt x="292" y="855"/>
                </a:lnTo>
                <a:lnTo>
                  <a:pt x="293" y="855"/>
                </a:lnTo>
                <a:lnTo>
                  <a:pt x="295" y="855"/>
                </a:lnTo>
                <a:lnTo>
                  <a:pt x="302" y="854"/>
                </a:lnTo>
                <a:lnTo>
                  <a:pt x="340" y="845"/>
                </a:lnTo>
                <a:lnTo>
                  <a:pt x="374" y="834"/>
                </a:lnTo>
                <a:lnTo>
                  <a:pt x="390" y="829"/>
                </a:lnTo>
                <a:lnTo>
                  <a:pt x="391" y="829"/>
                </a:lnTo>
                <a:lnTo>
                  <a:pt x="399" y="825"/>
                </a:lnTo>
                <a:lnTo>
                  <a:pt x="465" y="798"/>
                </a:lnTo>
                <a:lnTo>
                  <a:pt x="502" y="781"/>
                </a:lnTo>
                <a:lnTo>
                  <a:pt x="516" y="773"/>
                </a:lnTo>
                <a:lnTo>
                  <a:pt x="525" y="769"/>
                </a:lnTo>
                <a:lnTo>
                  <a:pt x="526" y="767"/>
                </a:lnTo>
                <a:lnTo>
                  <a:pt x="528" y="766"/>
                </a:lnTo>
                <a:lnTo>
                  <a:pt x="559" y="748"/>
                </a:lnTo>
                <a:lnTo>
                  <a:pt x="591" y="729"/>
                </a:lnTo>
                <a:lnTo>
                  <a:pt x="655" y="686"/>
                </a:lnTo>
                <a:lnTo>
                  <a:pt x="716" y="642"/>
                </a:lnTo>
                <a:lnTo>
                  <a:pt x="748" y="617"/>
                </a:lnTo>
                <a:lnTo>
                  <a:pt x="748" y="617"/>
                </a:lnTo>
                <a:lnTo>
                  <a:pt x="749" y="616"/>
                </a:lnTo>
                <a:lnTo>
                  <a:pt x="757" y="609"/>
                </a:lnTo>
                <a:lnTo>
                  <a:pt x="769" y="600"/>
                </a:lnTo>
                <a:lnTo>
                  <a:pt x="825" y="550"/>
                </a:lnTo>
                <a:lnTo>
                  <a:pt x="890" y="489"/>
                </a:lnTo>
                <a:lnTo>
                  <a:pt x="951" y="424"/>
                </a:lnTo>
                <a:lnTo>
                  <a:pt x="1008" y="356"/>
                </a:lnTo>
                <a:lnTo>
                  <a:pt x="1015" y="349"/>
                </a:lnTo>
                <a:lnTo>
                  <a:pt x="1015" y="349"/>
                </a:lnTo>
                <a:lnTo>
                  <a:pt x="1023" y="338"/>
                </a:lnTo>
                <a:lnTo>
                  <a:pt x="1052" y="300"/>
                </a:lnTo>
                <a:lnTo>
                  <a:pt x="1105" y="219"/>
                </a:lnTo>
                <a:lnTo>
                  <a:pt x="1145" y="152"/>
                </a:lnTo>
                <a:lnTo>
                  <a:pt x="1184" y="85"/>
                </a:lnTo>
                <a:lnTo>
                  <a:pt x="1177" y="88"/>
                </a:lnTo>
                <a:lnTo>
                  <a:pt x="1101" y="127"/>
                </a:lnTo>
                <a:lnTo>
                  <a:pt x="1023" y="160"/>
                </a:lnTo>
                <a:lnTo>
                  <a:pt x="943" y="188"/>
                </a:lnTo>
                <a:lnTo>
                  <a:pt x="885" y="205"/>
                </a:lnTo>
                <a:lnTo>
                  <a:pt x="828" y="216"/>
                </a:lnTo>
                <a:lnTo>
                  <a:pt x="767" y="223"/>
                </a:lnTo>
                <a:lnTo>
                  <a:pt x="708" y="222"/>
                </a:lnTo>
                <a:lnTo>
                  <a:pt x="706" y="222"/>
                </a:lnTo>
                <a:lnTo>
                  <a:pt x="703" y="220"/>
                </a:lnTo>
                <a:lnTo>
                  <a:pt x="699" y="220"/>
                </a:lnTo>
                <a:lnTo>
                  <a:pt x="697" y="218"/>
                </a:lnTo>
                <a:lnTo>
                  <a:pt x="694" y="216"/>
                </a:lnTo>
                <a:lnTo>
                  <a:pt x="693" y="214"/>
                </a:lnTo>
                <a:lnTo>
                  <a:pt x="693" y="210"/>
                </a:lnTo>
                <a:lnTo>
                  <a:pt x="694" y="206"/>
                </a:lnTo>
                <a:lnTo>
                  <a:pt x="697" y="203"/>
                </a:lnTo>
                <a:lnTo>
                  <a:pt x="699" y="201"/>
                </a:lnTo>
                <a:lnTo>
                  <a:pt x="703" y="198"/>
                </a:lnTo>
                <a:lnTo>
                  <a:pt x="723" y="188"/>
                </a:lnTo>
                <a:lnTo>
                  <a:pt x="745" y="182"/>
                </a:lnTo>
                <a:lnTo>
                  <a:pt x="767" y="181"/>
                </a:lnTo>
                <a:lnTo>
                  <a:pt x="780" y="182"/>
                </a:lnTo>
                <a:lnTo>
                  <a:pt x="788" y="182"/>
                </a:lnTo>
                <a:lnTo>
                  <a:pt x="790" y="182"/>
                </a:lnTo>
                <a:lnTo>
                  <a:pt x="791" y="182"/>
                </a:lnTo>
                <a:lnTo>
                  <a:pt x="792" y="182"/>
                </a:lnTo>
                <a:lnTo>
                  <a:pt x="794" y="182"/>
                </a:lnTo>
                <a:lnTo>
                  <a:pt x="799" y="182"/>
                </a:lnTo>
                <a:lnTo>
                  <a:pt x="811" y="181"/>
                </a:lnTo>
                <a:lnTo>
                  <a:pt x="825" y="181"/>
                </a:lnTo>
                <a:lnTo>
                  <a:pt x="824" y="181"/>
                </a:lnTo>
                <a:lnTo>
                  <a:pt x="825" y="181"/>
                </a:lnTo>
                <a:lnTo>
                  <a:pt x="826" y="181"/>
                </a:lnTo>
                <a:lnTo>
                  <a:pt x="828" y="180"/>
                </a:lnTo>
                <a:lnTo>
                  <a:pt x="829" y="180"/>
                </a:lnTo>
                <a:lnTo>
                  <a:pt x="829" y="180"/>
                </a:lnTo>
                <a:lnTo>
                  <a:pt x="830" y="180"/>
                </a:lnTo>
                <a:lnTo>
                  <a:pt x="858" y="176"/>
                </a:lnTo>
                <a:lnTo>
                  <a:pt x="872" y="173"/>
                </a:lnTo>
                <a:lnTo>
                  <a:pt x="875" y="172"/>
                </a:lnTo>
                <a:lnTo>
                  <a:pt x="901" y="165"/>
                </a:lnTo>
                <a:lnTo>
                  <a:pt x="927" y="157"/>
                </a:lnTo>
                <a:lnTo>
                  <a:pt x="928" y="157"/>
                </a:lnTo>
                <a:lnTo>
                  <a:pt x="930" y="157"/>
                </a:lnTo>
                <a:lnTo>
                  <a:pt x="932" y="156"/>
                </a:lnTo>
                <a:lnTo>
                  <a:pt x="935" y="156"/>
                </a:lnTo>
                <a:lnTo>
                  <a:pt x="936" y="155"/>
                </a:lnTo>
                <a:lnTo>
                  <a:pt x="936" y="155"/>
                </a:lnTo>
                <a:lnTo>
                  <a:pt x="936" y="155"/>
                </a:lnTo>
                <a:lnTo>
                  <a:pt x="935" y="156"/>
                </a:lnTo>
                <a:lnTo>
                  <a:pt x="932" y="156"/>
                </a:lnTo>
                <a:lnTo>
                  <a:pt x="939" y="155"/>
                </a:lnTo>
                <a:lnTo>
                  <a:pt x="946" y="152"/>
                </a:lnTo>
                <a:lnTo>
                  <a:pt x="997" y="134"/>
                </a:lnTo>
                <a:lnTo>
                  <a:pt x="1024" y="122"/>
                </a:lnTo>
                <a:lnTo>
                  <a:pt x="1025" y="121"/>
                </a:lnTo>
                <a:lnTo>
                  <a:pt x="1027" y="121"/>
                </a:lnTo>
                <a:lnTo>
                  <a:pt x="1028" y="119"/>
                </a:lnTo>
                <a:lnTo>
                  <a:pt x="1041" y="114"/>
                </a:lnTo>
                <a:lnTo>
                  <a:pt x="1090" y="91"/>
                </a:lnTo>
                <a:lnTo>
                  <a:pt x="1137" y="66"/>
                </a:lnTo>
                <a:lnTo>
                  <a:pt x="1150" y="59"/>
                </a:lnTo>
                <a:lnTo>
                  <a:pt x="1150" y="58"/>
                </a:lnTo>
                <a:lnTo>
                  <a:pt x="1155" y="55"/>
                </a:lnTo>
                <a:lnTo>
                  <a:pt x="1175" y="44"/>
                </a:lnTo>
                <a:lnTo>
                  <a:pt x="1213" y="17"/>
                </a:lnTo>
                <a:lnTo>
                  <a:pt x="1228" y="9"/>
                </a:lnTo>
                <a:lnTo>
                  <a:pt x="1245" y="4"/>
                </a:lnTo>
                <a:lnTo>
                  <a:pt x="1261" y="0"/>
                </a:lnTo>
                <a:lnTo>
                  <a:pt x="1268" y="0"/>
                </a:lnTo>
                <a:lnTo>
                  <a:pt x="1276"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fr-FR">
              <a:solidFill>
                <a:prstClr val="black"/>
              </a:solidFill>
              <a:latin typeface="Calibri"/>
            </a:endParaRPr>
          </a:p>
        </p:txBody>
      </p:sp>
      <p:sp>
        <p:nvSpPr>
          <p:cNvPr id="22" name="Google Shape;395;p6">
            <a:extLst>
              <a:ext uri="{FF2B5EF4-FFF2-40B4-BE49-F238E27FC236}">
                <a16:creationId xmlns:a16="http://schemas.microsoft.com/office/drawing/2014/main" id="{C8723BC9-5CB8-A777-514A-F53B80B3F429}"/>
              </a:ext>
            </a:extLst>
          </p:cNvPr>
          <p:cNvSpPr txBox="1"/>
          <p:nvPr/>
        </p:nvSpPr>
        <p:spPr>
          <a:xfrm>
            <a:off x="8282811" y="3051272"/>
            <a:ext cx="840534" cy="307736"/>
          </a:xfrm>
          <a:prstGeom prst="rect">
            <a:avLst/>
          </a:prstGeom>
          <a:noFill/>
          <a:ln w="19050">
            <a:solidFill>
              <a:srgbClr val="4472C4"/>
            </a:solidFill>
            <a:prstDash val="sysDot"/>
          </a:ln>
        </p:spPr>
        <p:txBody>
          <a:bodyPr spcFirstLastPara="1" wrap="square" lIns="72000" tIns="45700" rIns="72000" bIns="45700" anchor="ctr" anchorCtr="0">
            <a:spAutoFit/>
          </a:bodyPr>
          <a:lstStyle/>
          <a:p>
            <a:pPr marL="0" marR="0" lvl="0" indent="0" algn="ctr" defTabSz="914400" rtl="0" eaLnBrk="0" fontAlgn="base" latinLnBrk="0" hangingPunct="0">
              <a:lnSpc>
                <a:spcPct val="100000"/>
              </a:lnSpc>
              <a:spcBef>
                <a:spcPts val="0"/>
              </a:spcBef>
              <a:spcAft>
                <a:spcPts val="0"/>
              </a:spcAft>
              <a:buClr>
                <a:srgbClr val="000000"/>
              </a:buClr>
              <a:buSzPts val="1000"/>
              <a:buFont typeface="Arial"/>
              <a:buNone/>
              <a:tabLst/>
              <a:defRPr/>
            </a:pPr>
            <a:r>
              <a:rPr kumimoji="0" lang="fr-FR" sz="1400" b="1" i="0" u="none" strike="noStrike" kern="1200" cap="none" spc="0" normalizeH="0" baseline="0" noProof="0">
                <a:ln>
                  <a:noFill/>
                </a:ln>
                <a:solidFill>
                  <a:srgbClr val="4472C4"/>
                </a:solidFill>
                <a:effectLst/>
                <a:uLnTx/>
                <a:uFillTx/>
                <a:latin typeface="Arial"/>
                <a:ea typeface="Arial"/>
                <a:cs typeface="Arial"/>
                <a:sym typeface="Arial"/>
              </a:rPr>
              <a:t>Vague 2</a:t>
            </a:r>
            <a:endParaRPr kumimoji="0" sz="1400" b="1" i="0" u="none" strike="noStrike" kern="1200" cap="none" spc="0" normalizeH="0" baseline="0" noProof="0">
              <a:ln>
                <a:noFill/>
              </a:ln>
              <a:solidFill>
                <a:srgbClr val="4472C4"/>
              </a:solidFill>
              <a:effectLst/>
              <a:uLnTx/>
              <a:uFillTx/>
              <a:latin typeface="Arial"/>
              <a:ea typeface="Arial"/>
              <a:cs typeface="Arial"/>
              <a:sym typeface="Arial"/>
            </a:endParaRPr>
          </a:p>
        </p:txBody>
      </p:sp>
      <p:pic>
        <p:nvPicPr>
          <p:cNvPr id="8" name="Image 7">
            <a:extLst>
              <a:ext uri="{FF2B5EF4-FFF2-40B4-BE49-F238E27FC236}">
                <a16:creationId xmlns:a16="http://schemas.microsoft.com/office/drawing/2014/main" id="{3734B691-A8DF-0483-057E-7FD4F1872E2C}"/>
              </a:ext>
            </a:extLst>
          </p:cNvPr>
          <p:cNvPicPr>
            <a:picLocks noChangeAspect="1"/>
          </p:cNvPicPr>
          <p:nvPr/>
        </p:nvPicPr>
        <p:blipFill>
          <a:blip r:embed="rId6"/>
          <a:stretch>
            <a:fillRect/>
          </a:stretch>
        </p:blipFill>
        <p:spPr>
          <a:xfrm>
            <a:off x="11313267" y="205117"/>
            <a:ext cx="534865" cy="736925"/>
          </a:xfrm>
          <a:prstGeom prst="rect">
            <a:avLst/>
          </a:prstGeom>
        </p:spPr>
      </p:pic>
      <p:sp>
        <p:nvSpPr>
          <p:cNvPr id="31" name="Google Shape;392;p6">
            <a:extLst>
              <a:ext uri="{FF2B5EF4-FFF2-40B4-BE49-F238E27FC236}">
                <a16:creationId xmlns:a16="http://schemas.microsoft.com/office/drawing/2014/main" id="{119973C2-3F95-245D-5CD4-F89D23935FE9}"/>
              </a:ext>
            </a:extLst>
          </p:cNvPr>
          <p:cNvSpPr/>
          <p:nvPr/>
        </p:nvSpPr>
        <p:spPr>
          <a:xfrm>
            <a:off x="5747162" y="2481064"/>
            <a:ext cx="288000" cy="288000"/>
          </a:xfrm>
          <a:prstGeom prst="ellipse">
            <a:avLst/>
          </a:prstGeom>
          <a:solidFill>
            <a:srgbClr val="FF487B"/>
          </a:solidFill>
          <a:ln>
            <a:noFill/>
          </a:ln>
        </p:spPr>
        <p:txBody>
          <a:bodyPr spcFirstLastPara="1" wrap="square" lIns="0" tIns="45700" rIns="0" bIns="45700" anchor="ctr" anchorCtr="0">
            <a:noAutofit/>
          </a:bodyPr>
          <a:lstStyle/>
          <a:p>
            <a:pPr marL="0" marR="0" lvl="0" indent="0" algn="ctr" defTabSz="914400" rtl="0" eaLnBrk="0" fontAlgn="base" latinLnBrk="0" hangingPunct="0">
              <a:lnSpc>
                <a:spcPct val="100000"/>
              </a:lnSpc>
              <a:spcBef>
                <a:spcPts val="0"/>
              </a:spcBef>
              <a:spcAft>
                <a:spcPts val="0"/>
              </a:spcAft>
              <a:buClr>
                <a:srgbClr val="000000"/>
              </a:buClr>
              <a:buSzPts val="1600"/>
              <a:buFont typeface="Arial"/>
              <a:buNone/>
              <a:tabLst/>
              <a:defRPr/>
            </a:pPr>
            <a:r>
              <a:rPr kumimoji="0" lang="fr-FR" sz="1600" b="1" i="0" u="none" strike="noStrike" kern="1200" cap="none" spc="0" normalizeH="0" baseline="0" noProof="0">
                <a:ln>
                  <a:noFill/>
                </a:ln>
                <a:solidFill>
                  <a:srgbClr val="FFFFFF"/>
                </a:solidFill>
                <a:effectLst/>
                <a:uLnTx/>
                <a:uFillTx/>
                <a:latin typeface="Arial"/>
                <a:ea typeface="Arial"/>
                <a:cs typeface="Arial"/>
                <a:sym typeface="Arial"/>
              </a:rPr>
              <a:t>2</a:t>
            </a:r>
            <a:endParaRPr kumimoji="0" sz="1600" b="1" i="0" u="none" strike="noStrike" kern="1200" cap="none" spc="0" normalizeH="0" baseline="0" noProof="0">
              <a:ln>
                <a:noFill/>
              </a:ln>
              <a:solidFill>
                <a:srgbClr val="FFFFFF"/>
              </a:solidFill>
              <a:effectLst/>
              <a:uLnTx/>
              <a:uFillTx/>
              <a:latin typeface="Arial"/>
              <a:ea typeface="Arial"/>
              <a:cs typeface="Arial"/>
              <a:sym typeface="Arial"/>
            </a:endParaRPr>
          </a:p>
        </p:txBody>
      </p:sp>
      <p:pic>
        <p:nvPicPr>
          <p:cNvPr id="2" name="Image 1">
            <a:extLst>
              <a:ext uri="{FF2B5EF4-FFF2-40B4-BE49-F238E27FC236}">
                <a16:creationId xmlns:a16="http://schemas.microsoft.com/office/drawing/2014/main" id="{CF2845FC-9892-03F1-B208-936AEC5AD70E}"/>
              </a:ext>
            </a:extLst>
          </p:cNvPr>
          <p:cNvPicPr>
            <a:picLocks noChangeAspect="1"/>
          </p:cNvPicPr>
          <p:nvPr/>
        </p:nvPicPr>
        <p:blipFill>
          <a:blip r:embed="rId7"/>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155711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BD91-1C62-1925-8DE5-49820E5816F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9263E55-12DC-3433-08B8-62BC6188E600}"/>
              </a:ext>
            </a:extLst>
          </p:cNvPr>
          <p:cNvPicPr>
            <a:picLocks noChangeAspect="1"/>
          </p:cNvPicPr>
          <p:nvPr/>
        </p:nvPicPr>
        <p:blipFill>
          <a:blip r:embed="rId3"/>
          <a:stretch>
            <a:fillRect/>
          </a:stretch>
        </p:blipFill>
        <p:spPr>
          <a:xfrm>
            <a:off x="11313267" y="205117"/>
            <a:ext cx="534865" cy="736925"/>
          </a:xfrm>
          <a:prstGeom prst="rect">
            <a:avLst/>
          </a:prstGeom>
        </p:spPr>
      </p:pic>
      <p:sp>
        <p:nvSpPr>
          <p:cNvPr id="15" name="Title 1">
            <a:extLst>
              <a:ext uri="{FF2B5EF4-FFF2-40B4-BE49-F238E27FC236}">
                <a16:creationId xmlns:a16="http://schemas.microsoft.com/office/drawing/2014/main" id="{833B068D-FF52-12C4-38E9-3E03B1DC04FD}"/>
              </a:ext>
            </a:extLst>
          </p:cNvPr>
          <p:cNvSpPr txBox="1">
            <a:spLocks noGrp="1"/>
          </p:cNvSpPr>
          <p:nvPr>
            <p:ph type="title"/>
          </p:nvPr>
        </p:nvSpPr>
        <p:spPr>
          <a:xfrm>
            <a:off x="428625" y="193911"/>
            <a:ext cx="9358313" cy="736924"/>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a:defRPr/>
            </a:pPr>
            <a:r>
              <a:rPr lang="fr-FR" sz="2400">
                <a:latin typeface="Arial"/>
              </a:rPr>
              <a:t>Qu'est-ce que le Ségur numérique ? </a:t>
            </a:r>
            <a:br>
              <a:rPr lang="fr-FR" sz="2400">
                <a:latin typeface="Arial"/>
              </a:rPr>
            </a:br>
            <a:r>
              <a:rPr lang="fr-FR" sz="1800" b="0">
                <a:solidFill>
                  <a:schemeClr val="bg1">
                    <a:lumMod val="50000"/>
                  </a:schemeClr>
                </a:solidFill>
                <a:latin typeface="Arial"/>
              </a:rPr>
              <a:t>Le SONS, c’est quoi ? </a:t>
            </a:r>
            <a:endParaRPr lang="fr-FR" sz="2000" b="0">
              <a:solidFill>
                <a:schemeClr val="bg1">
                  <a:lumMod val="50000"/>
                </a:schemeClr>
              </a:solidFill>
              <a:cs typeface="Arial"/>
            </a:endParaRPr>
          </a:p>
        </p:txBody>
      </p:sp>
      <p:sp>
        <p:nvSpPr>
          <p:cNvPr id="26" name="ZoneTexte 25">
            <a:extLst>
              <a:ext uri="{FF2B5EF4-FFF2-40B4-BE49-F238E27FC236}">
                <a16:creationId xmlns:a16="http://schemas.microsoft.com/office/drawing/2014/main" id="{41990AC7-F934-4456-9FED-820D963CE330}"/>
              </a:ext>
            </a:extLst>
          </p:cNvPr>
          <p:cNvSpPr txBox="1"/>
          <p:nvPr/>
        </p:nvSpPr>
        <p:spPr>
          <a:xfrm>
            <a:off x="363003" y="1147715"/>
            <a:ext cx="11657605" cy="1692771"/>
          </a:xfrm>
          <a:prstGeom prst="rect">
            <a:avLst/>
          </a:prstGeom>
          <a:solidFill>
            <a:srgbClr val="F2F2F2">
              <a:alpha val="34902"/>
            </a:srgbClr>
          </a:solidFill>
        </p:spPr>
        <p:txBody>
          <a:bodyPr wrap="square" lIns="91440" tIns="45720" rIns="91440" bIns="45720" anchor="t">
            <a:spAutoFit/>
          </a:bodyPr>
          <a:lstStyle/>
          <a:p>
            <a:pPr marL="260350" lvl="0" indent="-171450" eaLnBrk="0" fontAlgn="base" hangingPunct="0">
              <a:spcBef>
                <a:spcPts val="300"/>
              </a:spcBef>
              <a:spcAft>
                <a:spcPts val="300"/>
              </a:spcAft>
              <a:buFont typeface="Arial" panose="020B0604020202020204" pitchFamily="34" charset="0"/>
              <a:buChar char="•"/>
              <a:defRPr/>
            </a:pPr>
            <a:r>
              <a:rPr lang="fr-FR" sz="1200">
                <a:solidFill>
                  <a:srgbClr val="374C62"/>
                </a:solidFill>
                <a:latin typeface="+mj-lt"/>
                <a:cs typeface="Arial"/>
              </a:rPr>
              <a:t>Le </a:t>
            </a:r>
            <a:r>
              <a:rPr lang="fr-FR" sz="1200" b="1">
                <a:solidFill>
                  <a:srgbClr val="374C62"/>
                </a:solidFill>
                <a:latin typeface="+mj-lt"/>
                <a:cs typeface="Arial"/>
              </a:rPr>
              <a:t>SONS</a:t>
            </a:r>
            <a:r>
              <a:rPr lang="fr-FR" sz="1200">
                <a:solidFill>
                  <a:srgbClr val="374C62"/>
                </a:solidFill>
                <a:latin typeface="+mj-lt"/>
                <a:cs typeface="Arial"/>
              </a:rPr>
              <a:t> (système ouvert et non sélectif) est le dispositif par lequel l’Etat vient acheter une prestation de mise à jour logicielle : </a:t>
            </a:r>
          </a:p>
          <a:p>
            <a:pPr marL="742950" lvl="1" indent="-285750" eaLnBrk="0" fontAlgn="base" hangingPunct="0">
              <a:spcBef>
                <a:spcPts val="300"/>
              </a:spcBef>
              <a:spcAft>
                <a:spcPts val="300"/>
              </a:spcAft>
              <a:buFont typeface="Arial" panose="020B0604020202020204" pitchFamily="34" charset="0"/>
              <a:buChar char="•"/>
              <a:defRPr/>
            </a:pPr>
            <a:r>
              <a:rPr lang="fr-FR" sz="1200" b="1">
                <a:solidFill>
                  <a:srgbClr val="374C62"/>
                </a:solidFill>
                <a:latin typeface="+mj-lt"/>
                <a:cs typeface="Arial"/>
              </a:rPr>
              <a:t>auprès d’un industriel</a:t>
            </a:r>
            <a:r>
              <a:rPr lang="fr-FR" sz="1200">
                <a:solidFill>
                  <a:srgbClr val="374C62"/>
                </a:solidFill>
                <a:latin typeface="+mj-lt"/>
                <a:cs typeface="Arial"/>
              </a:rPr>
              <a:t> dont le logiciel a été préalablement référencé auprès de l’ANS</a:t>
            </a:r>
          </a:p>
          <a:p>
            <a:pPr marL="742950" lvl="1" indent="-285750" eaLnBrk="0" fontAlgn="base" hangingPunct="0">
              <a:spcBef>
                <a:spcPts val="300"/>
              </a:spcBef>
              <a:spcAft>
                <a:spcPts val="300"/>
              </a:spcAft>
              <a:buFont typeface="Arial" panose="020B0604020202020204" pitchFamily="34" charset="0"/>
              <a:buChar char="•"/>
              <a:defRPr/>
            </a:pPr>
            <a:r>
              <a:rPr lang="fr-FR" sz="1200" b="1">
                <a:solidFill>
                  <a:srgbClr val="374C62"/>
                </a:solidFill>
                <a:latin typeface="+mj-lt"/>
                <a:cs typeface="Arial"/>
              </a:rPr>
              <a:t>pour le compte d’un établissement ou service social ou médico-social </a:t>
            </a:r>
            <a:r>
              <a:rPr lang="fr-FR" sz="1200">
                <a:solidFill>
                  <a:srgbClr val="374C62"/>
                </a:solidFill>
                <a:latin typeface="+mj-lt"/>
                <a:cs typeface="Arial"/>
              </a:rPr>
              <a:t>qui en fait la commande</a:t>
            </a:r>
          </a:p>
          <a:p>
            <a:pPr marL="260350" indent="-171450" eaLnBrk="0" fontAlgn="base" hangingPunct="0">
              <a:spcBef>
                <a:spcPts val="300"/>
              </a:spcBef>
              <a:spcAft>
                <a:spcPts val="300"/>
              </a:spcAft>
              <a:buFont typeface="Arial" panose="020B0604020202020204" pitchFamily="34" charset="0"/>
              <a:buChar char="•"/>
              <a:defRPr/>
            </a:pPr>
            <a:r>
              <a:rPr lang="fr-FR" sz="1200">
                <a:solidFill>
                  <a:srgbClr val="374C62"/>
                </a:solidFill>
                <a:latin typeface="+mj-lt"/>
                <a:cs typeface="Arial"/>
              </a:rPr>
              <a:t>Le financement est attribué à l’industriel </a:t>
            </a:r>
            <a:r>
              <a:rPr lang="fr-FR" sz="1200" b="1">
                <a:solidFill>
                  <a:srgbClr val="374C62"/>
                </a:solidFill>
                <a:latin typeface="+mj-lt"/>
                <a:cs typeface="Arial"/>
              </a:rPr>
              <a:t>en contrepartie de la réalisation effective d’une prestation</a:t>
            </a:r>
            <a:r>
              <a:rPr lang="fr-FR" sz="1200">
                <a:solidFill>
                  <a:srgbClr val="374C62"/>
                </a:solidFill>
                <a:latin typeface="+mj-lt"/>
                <a:cs typeface="Arial"/>
              </a:rPr>
              <a:t>, dont le contenu, les conditions de réalisation et le prix sont </a:t>
            </a:r>
            <a:r>
              <a:rPr lang="fr-FR" sz="1200" b="1">
                <a:solidFill>
                  <a:srgbClr val="374C62"/>
                </a:solidFill>
                <a:latin typeface="+mj-lt"/>
                <a:cs typeface="Arial"/>
              </a:rPr>
              <a:t>définis réglementairement</a:t>
            </a:r>
          </a:p>
          <a:p>
            <a:pPr marL="260350" indent="-171450" eaLnBrk="0" fontAlgn="base" hangingPunct="0">
              <a:spcBef>
                <a:spcPts val="300"/>
              </a:spcBef>
              <a:spcAft>
                <a:spcPts val="300"/>
              </a:spcAft>
              <a:buFont typeface="Arial" panose="020B0604020202020204" pitchFamily="34" charset="0"/>
              <a:buChar char="•"/>
              <a:defRPr/>
            </a:pPr>
            <a:r>
              <a:rPr lang="fr-FR" sz="1200">
                <a:solidFill>
                  <a:srgbClr val="374C62"/>
                </a:solidFill>
                <a:latin typeface="+mj-lt"/>
                <a:cs typeface="Arial"/>
              </a:rPr>
              <a:t>Les industriels sont </a:t>
            </a:r>
            <a:r>
              <a:rPr lang="fr-FR" sz="1200" b="1">
                <a:solidFill>
                  <a:srgbClr val="374C62"/>
                </a:solidFill>
                <a:latin typeface="+mj-lt"/>
                <a:cs typeface="Arial"/>
              </a:rPr>
              <a:t>libres de s'engager</a:t>
            </a:r>
            <a:r>
              <a:rPr lang="fr-FR" sz="1200">
                <a:solidFill>
                  <a:srgbClr val="374C62"/>
                </a:solidFill>
                <a:latin typeface="+mj-lt"/>
                <a:cs typeface="Arial"/>
              </a:rPr>
              <a:t> dans le dispositif, comme chaque </a:t>
            </a:r>
            <a:r>
              <a:rPr lang="fr-FR" sz="1200" b="1">
                <a:solidFill>
                  <a:srgbClr val="374C62"/>
                </a:solidFill>
                <a:latin typeface="+mj-lt"/>
                <a:cs typeface="Arial"/>
              </a:rPr>
              <a:t>ESSMS est libre de souscrire ou non à la mise à jour </a:t>
            </a:r>
            <a:r>
              <a:rPr lang="fr-FR" sz="1200">
                <a:solidFill>
                  <a:srgbClr val="374C62"/>
                </a:solidFill>
                <a:latin typeface="+mj-lt"/>
                <a:cs typeface="Arial"/>
              </a:rPr>
              <a:t>proposée, étant entendu que de nombreux éléments ont vocation à être rendus à terme progressivement opposables</a:t>
            </a:r>
          </a:p>
        </p:txBody>
      </p:sp>
      <p:grpSp>
        <p:nvGrpSpPr>
          <p:cNvPr id="27" name="Groupe 26">
            <a:extLst>
              <a:ext uri="{FF2B5EF4-FFF2-40B4-BE49-F238E27FC236}">
                <a16:creationId xmlns:a16="http://schemas.microsoft.com/office/drawing/2014/main" id="{5BCC9D23-7E27-747E-5347-02CD3D704B00}"/>
              </a:ext>
            </a:extLst>
          </p:cNvPr>
          <p:cNvGrpSpPr>
            <a:grpSpLocks noChangeAspect="1"/>
          </p:cNvGrpSpPr>
          <p:nvPr/>
        </p:nvGrpSpPr>
        <p:grpSpPr>
          <a:xfrm>
            <a:off x="11050283" y="1257600"/>
            <a:ext cx="525967" cy="504000"/>
            <a:chOff x="1018465" y="1200471"/>
            <a:chExt cx="477673" cy="499212"/>
          </a:xfrm>
        </p:grpSpPr>
        <p:sp>
          <p:nvSpPr>
            <p:cNvPr id="28" name="Freeform: Shape 24">
              <a:extLst>
                <a:ext uri="{FF2B5EF4-FFF2-40B4-BE49-F238E27FC236}">
                  <a16:creationId xmlns:a16="http://schemas.microsoft.com/office/drawing/2014/main" id="{7013EB40-BD5D-891A-AB0E-687E67705622}"/>
                </a:ext>
              </a:extLst>
            </p:cNvPr>
            <p:cNvSpPr/>
            <p:nvPr/>
          </p:nvSpPr>
          <p:spPr>
            <a:xfrm>
              <a:off x="1018465" y="1200471"/>
              <a:ext cx="477673" cy="499212"/>
            </a:xfrm>
            <a:custGeom>
              <a:avLst/>
              <a:gdLst>
                <a:gd name="connsiteX0" fmla="*/ 705460 w 705460"/>
                <a:gd name="connsiteY0" fmla="*/ 364266 h 728532"/>
                <a:gd name="connsiteX1" fmla="*/ 352730 w 705460"/>
                <a:gd name="connsiteY1" fmla="*/ 728532 h 728532"/>
                <a:gd name="connsiteX2" fmla="*/ 0 w 705460"/>
                <a:gd name="connsiteY2" fmla="*/ 364266 h 728532"/>
                <a:gd name="connsiteX3" fmla="*/ 352730 w 705460"/>
                <a:gd name="connsiteY3" fmla="*/ 0 h 728532"/>
                <a:gd name="connsiteX4" fmla="*/ 705460 w 705460"/>
                <a:gd name="connsiteY4" fmla="*/ 364266 h 72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60" h="728532">
                  <a:moveTo>
                    <a:pt x="705460" y="364266"/>
                  </a:moveTo>
                  <a:cubicBezTo>
                    <a:pt x="705460" y="565445"/>
                    <a:pt x="547538" y="728532"/>
                    <a:pt x="352730" y="728532"/>
                  </a:cubicBezTo>
                  <a:cubicBezTo>
                    <a:pt x="157923" y="728532"/>
                    <a:pt x="0" y="565445"/>
                    <a:pt x="0" y="364266"/>
                  </a:cubicBezTo>
                  <a:cubicBezTo>
                    <a:pt x="0" y="163088"/>
                    <a:pt x="157923" y="0"/>
                    <a:pt x="352730" y="0"/>
                  </a:cubicBezTo>
                  <a:cubicBezTo>
                    <a:pt x="547538" y="0"/>
                    <a:pt x="705460" y="163088"/>
                    <a:pt x="705460" y="364266"/>
                  </a:cubicBezTo>
                  <a:close/>
                </a:path>
              </a:pathLst>
            </a:custGeom>
            <a:solidFill>
              <a:srgbClr val="CEEBF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29" name="Freeform: Shape 25">
              <a:extLst>
                <a:ext uri="{FF2B5EF4-FFF2-40B4-BE49-F238E27FC236}">
                  <a16:creationId xmlns:a16="http://schemas.microsoft.com/office/drawing/2014/main" id="{E92A5CE4-DB75-80CE-34B5-1D8B162A97AC}"/>
                </a:ext>
              </a:extLst>
            </p:cNvPr>
            <p:cNvSpPr/>
            <p:nvPr/>
          </p:nvSpPr>
          <p:spPr>
            <a:xfrm>
              <a:off x="1109538" y="1519297"/>
              <a:ext cx="79085" cy="88993"/>
            </a:xfrm>
            <a:custGeom>
              <a:avLst/>
              <a:gdLst>
                <a:gd name="connsiteX0" fmla="*/ 61283 w 148742"/>
                <a:gd name="connsiteY0" fmla="*/ 165992 h 167377"/>
                <a:gd name="connsiteX1" fmla="*/ 4047 w 148742"/>
                <a:gd name="connsiteY1" fmla="*/ 165105 h 167377"/>
                <a:gd name="connsiteX2" fmla="*/ 1385 w 148742"/>
                <a:gd name="connsiteY2" fmla="*/ 154013 h 167377"/>
                <a:gd name="connsiteX3" fmla="*/ 90122 w 148742"/>
                <a:gd name="connsiteY3" fmla="*/ 4047 h 167377"/>
                <a:gd name="connsiteX4" fmla="*/ 101214 w 148742"/>
                <a:gd name="connsiteY4" fmla="*/ 1385 h 167377"/>
                <a:gd name="connsiteX5" fmla="*/ 144696 w 148742"/>
                <a:gd name="connsiteY5" fmla="*/ 27562 h 167377"/>
                <a:gd name="connsiteX6" fmla="*/ 147358 w 148742"/>
                <a:gd name="connsiteY6" fmla="*/ 38655 h 167377"/>
                <a:gd name="connsiteX7" fmla="*/ 72375 w 148742"/>
                <a:gd name="connsiteY7" fmla="*/ 163330 h 167377"/>
                <a:gd name="connsiteX8" fmla="*/ 61283 w 148742"/>
                <a:gd name="connsiteY8" fmla="*/ 165992 h 16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42" h="167377">
                  <a:moveTo>
                    <a:pt x="61283" y="165992"/>
                  </a:moveTo>
                  <a:lnTo>
                    <a:pt x="4047" y="165105"/>
                  </a:lnTo>
                  <a:cubicBezTo>
                    <a:pt x="54" y="162887"/>
                    <a:pt x="-1277" y="157563"/>
                    <a:pt x="1385" y="154013"/>
                  </a:cubicBezTo>
                  <a:lnTo>
                    <a:pt x="90122" y="4047"/>
                  </a:lnTo>
                  <a:cubicBezTo>
                    <a:pt x="92341" y="54"/>
                    <a:pt x="97665" y="-1277"/>
                    <a:pt x="101214" y="1385"/>
                  </a:cubicBezTo>
                  <a:lnTo>
                    <a:pt x="144696" y="27562"/>
                  </a:lnTo>
                  <a:cubicBezTo>
                    <a:pt x="148689" y="29781"/>
                    <a:pt x="150020" y="35105"/>
                    <a:pt x="147358" y="38655"/>
                  </a:cubicBezTo>
                  <a:lnTo>
                    <a:pt x="72375" y="163330"/>
                  </a:lnTo>
                  <a:cubicBezTo>
                    <a:pt x="70156" y="167323"/>
                    <a:pt x="65276" y="168655"/>
                    <a:pt x="61283" y="165992"/>
                  </a:cubicBez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0" name="Freeform: Shape 26">
              <a:extLst>
                <a:ext uri="{FF2B5EF4-FFF2-40B4-BE49-F238E27FC236}">
                  <a16:creationId xmlns:a16="http://schemas.microsoft.com/office/drawing/2014/main" id="{B1701021-7DF2-EECC-6C30-5CCBBF04CB23}"/>
                </a:ext>
              </a:extLst>
            </p:cNvPr>
            <p:cNvSpPr/>
            <p:nvPr/>
          </p:nvSpPr>
          <p:spPr>
            <a:xfrm>
              <a:off x="1300620" y="1519297"/>
              <a:ext cx="78849" cy="88993"/>
            </a:xfrm>
            <a:custGeom>
              <a:avLst/>
              <a:gdLst>
                <a:gd name="connsiteX0" fmla="*/ 87460 w 148298"/>
                <a:gd name="connsiteY0" fmla="*/ 165992 h 167377"/>
                <a:gd name="connsiteX1" fmla="*/ 144252 w 148298"/>
                <a:gd name="connsiteY1" fmla="*/ 165105 h 167377"/>
                <a:gd name="connsiteX2" fmla="*/ 146914 w 148298"/>
                <a:gd name="connsiteY2" fmla="*/ 154013 h 167377"/>
                <a:gd name="connsiteX3" fmla="*/ 58620 w 148298"/>
                <a:gd name="connsiteY3" fmla="*/ 4047 h 167377"/>
                <a:gd name="connsiteX4" fmla="*/ 47528 w 148298"/>
                <a:gd name="connsiteY4" fmla="*/ 1385 h 167377"/>
                <a:gd name="connsiteX5" fmla="*/ 4047 w 148298"/>
                <a:gd name="connsiteY5" fmla="*/ 27562 h 167377"/>
                <a:gd name="connsiteX6" fmla="*/ 1385 w 148298"/>
                <a:gd name="connsiteY6" fmla="*/ 38655 h 167377"/>
                <a:gd name="connsiteX7" fmla="*/ 76368 w 148298"/>
                <a:gd name="connsiteY7" fmla="*/ 163330 h 167377"/>
                <a:gd name="connsiteX8" fmla="*/ 87460 w 148298"/>
                <a:gd name="connsiteY8" fmla="*/ 165992 h 16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98" h="167377">
                  <a:moveTo>
                    <a:pt x="87460" y="165992"/>
                  </a:moveTo>
                  <a:lnTo>
                    <a:pt x="144252" y="165105"/>
                  </a:lnTo>
                  <a:cubicBezTo>
                    <a:pt x="148245" y="162887"/>
                    <a:pt x="149576" y="157563"/>
                    <a:pt x="146914" y="154013"/>
                  </a:cubicBezTo>
                  <a:lnTo>
                    <a:pt x="58620" y="4047"/>
                  </a:lnTo>
                  <a:cubicBezTo>
                    <a:pt x="56402" y="54"/>
                    <a:pt x="51078" y="-1277"/>
                    <a:pt x="47528" y="1385"/>
                  </a:cubicBezTo>
                  <a:lnTo>
                    <a:pt x="4047" y="27562"/>
                  </a:lnTo>
                  <a:cubicBezTo>
                    <a:pt x="54" y="29781"/>
                    <a:pt x="-1277" y="35105"/>
                    <a:pt x="1385" y="38655"/>
                  </a:cubicBezTo>
                  <a:lnTo>
                    <a:pt x="76368" y="163330"/>
                  </a:lnTo>
                  <a:cubicBezTo>
                    <a:pt x="78586" y="167323"/>
                    <a:pt x="83911" y="168655"/>
                    <a:pt x="87460" y="165992"/>
                  </a:cubicBez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1" name="Freeform: Shape 27">
              <a:extLst>
                <a:ext uri="{FF2B5EF4-FFF2-40B4-BE49-F238E27FC236}">
                  <a16:creationId xmlns:a16="http://schemas.microsoft.com/office/drawing/2014/main" id="{CFE71B40-1EE8-1EB7-AA77-CE62F5D7C3FC}"/>
                </a:ext>
              </a:extLst>
            </p:cNvPr>
            <p:cNvSpPr/>
            <p:nvPr/>
          </p:nvSpPr>
          <p:spPr>
            <a:xfrm>
              <a:off x="1096356" y="1286724"/>
              <a:ext cx="289690" cy="289691"/>
            </a:xfrm>
            <a:custGeom>
              <a:avLst/>
              <a:gdLst>
                <a:gd name="connsiteX0" fmla="*/ 544846 w 544846"/>
                <a:gd name="connsiteY0" fmla="*/ 272423 h 544846"/>
                <a:gd name="connsiteX1" fmla="*/ 272423 w 544846"/>
                <a:gd name="connsiteY1" fmla="*/ 544846 h 544846"/>
                <a:gd name="connsiteX2" fmla="*/ 0 w 544846"/>
                <a:gd name="connsiteY2" fmla="*/ 272423 h 544846"/>
                <a:gd name="connsiteX3" fmla="*/ 272423 w 544846"/>
                <a:gd name="connsiteY3" fmla="*/ 0 h 544846"/>
                <a:gd name="connsiteX4" fmla="*/ 544846 w 544846"/>
                <a:gd name="connsiteY4" fmla="*/ 272423 h 54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46" h="544846">
                  <a:moveTo>
                    <a:pt x="544846" y="272423"/>
                  </a:moveTo>
                  <a:cubicBezTo>
                    <a:pt x="544846" y="422878"/>
                    <a:pt x="422878" y="544846"/>
                    <a:pt x="272423" y="544846"/>
                  </a:cubicBezTo>
                  <a:cubicBezTo>
                    <a:pt x="121968" y="544846"/>
                    <a:pt x="0" y="422878"/>
                    <a:pt x="0" y="272423"/>
                  </a:cubicBezTo>
                  <a:cubicBezTo>
                    <a:pt x="0" y="121968"/>
                    <a:pt x="121968" y="0"/>
                    <a:pt x="272423" y="0"/>
                  </a:cubicBezTo>
                  <a:cubicBezTo>
                    <a:pt x="422878" y="0"/>
                    <a:pt x="544846" y="121968"/>
                    <a:pt x="544846" y="272423"/>
                  </a:cubicBezTo>
                  <a:close/>
                </a:path>
              </a:pathLst>
            </a:custGeom>
            <a:solidFill>
              <a:srgbClr val="CB1F3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2" name="Freeform: Shape 28">
              <a:extLst>
                <a:ext uri="{FF2B5EF4-FFF2-40B4-BE49-F238E27FC236}">
                  <a16:creationId xmlns:a16="http://schemas.microsoft.com/office/drawing/2014/main" id="{29B83B13-9E6F-C308-C4FF-228276D97E41}"/>
                </a:ext>
              </a:extLst>
            </p:cNvPr>
            <p:cNvSpPr/>
            <p:nvPr/>
          </p:nvSpPr>
          <p:spPr>
            <a:xfrm>
              <a:off x="1160285" y="1350890"/>
              <a:ext cx="161830" cy="161830"/>
            </a:xfrm>
            <a:custGeom>
              <a:avLst/>
              <a:gdLst>
                <a:gd name="connsiteX0" fmla="*/ 152184 w 304368"/>
                <a:gd name="connsiteY0" fmla="*/ 304368 h 304368"/>
                <a:gd name="connsiteX1" fmla="*/ 304368 w 304368"/>
                <a:gd name="connsiteY1" fmla="*/ 152184 h 304368"/>
                <a:gd name="connsiteX2" fmla="*/ 152184 w 304368"/>
                <a:gd name="connsiteY2" fmla="*/ 0 h 304368"/>
                <a:gd name="connsiteX3" fmla="*/ 0 w 304368"/>
                <a:gd name="connsiteY3" fmla="*/ 152184 h 304368"/>
                <a:gd name="connsiteX4" fmla="*/ 152184 w 304368"/>
                <a:gd name="connsiteY4" fmla="*/ 304368 h 304368"/>
                <a:gd name="connsiteX5" fmla="*/ 152184 w 304368"/>
                <a:gd name="connsiteY5" fmla="*/ 37713 h 304368"/>
                <a:gd name="connsiteX6" fmla="*/ 266211 w 304368"/>
                <a:gd name="connsiteY6" fmla="*/ 151741 h 304368"/>
                <a:gd name="connsiteX7" fmla="*/ 152184 w 304368"/>
                <a:gd name="connsiteY7" fmla="*/ 265768 h 304368"/>
                <a:gd name="connsiteX8" fmla="*/ 38157 w 304368"/>
                <a:gd name="connsiteY8" fmla="*/ 151741 h 304368"/>
                <a:gd name="connsiteX9" fmla="*/ 152184 w 304368"/>
                <a:gd name="connsiteY9" fmla="*/ 37713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368" h="304368">
                  <a:moveTo>
                    <a:pt x="152184" y="304368"/>
                  </a:moveTo>
                  <a:cubicBezTo>
                    <a:pt x="236485" y="304368"/>
                    <a:pt x="304368" y="236041"/>
                    <a:pt x="304368" y="152184"/>
                  </a:cubicBezTo>
                  <a:cubicBezTo>
                    <a:pt x="304368" y="68328"/>
                    <a:pt x="236041" y="0"/>
                    <a:pt x="152184" y="0"/>
                  </a:cubicBezTo>
                  <a:cubicBezTo>
                    <a:pt x="68328" y="0"/>
                    <a:pt x="0" y="68328"/>
                    <a:pt x="0" y="152184"/>
                  </a:cubicBezTo>
                  <a:cubicBezTo>
                    <a:pt x="0" y="236041"/>
                    <a:pt x="68328" y="304368"/>
                    <a:pt x="152184" y="304368"/>
                  </a:cubicBezTo>
                  <a:close/>
                  <a:moveTo>
                    <a:pt x="152184" y="37713"/>
                  </a:moveTo>
                  <a:cubicBezTo>
                    <a:pt x="215188" y="37713"/>
                    <a:pt x="266211" y="88737"/>
                    <a:pt x="266211" y="151741"/>
                  </a:cubicBezTo>
                  <a:cubicBezTo>
                    <a:pt x="266211" y="214744"/>
                    <a:pt x="215188" y="265768"/>
                    <a:pt x="152184" y="265768"/>
                  </a:cubicBezTo>
                  <a:cubicBezTo>
                    <a:pt x="89181" y="265768"/>
                    <a:pt x="38157" y="214744"/>
                    <a:pt x="38157" y="151741"/>
                  </a:cubicBezTo>
                  <a:cubicBezTo>
                    <a:pt x="38157" y="88737"/>
                    <a:pt x="89181" y="37713"/>
                    <a:pt x="152184" y="37713"/>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3" name="Freeform: Shape 29">
              <a:extLst>
                <a:ext uri="{FF2B5EF4-FFF2-40B4-BE49-F238E27FC236}">
                  <a16:creationId xmlns:a16="http://schemas.microsoft.com/office/drawing/2014/main" id="{359E1C37-7E48-D118-43F9-A4DB3D808C20}"/>
                </a:ext>
              </a:extLst>
            </p:cNvPr>
            <p:cNvSpPr/>
            <p:nvPr/>
          </p:nvSpPr>
          <p:spPr>
            <a:xfrm>
              <a:off x="1119474" y="1309842"/>
              <a:ext cx="243453" cy="243453"/>
            </a:xfrm>
            <a:custGeom>
              <a:avLst/>
              <a:gdLst>
                <a:gd name="connsiteX0" fmla="*/ 228942 w 457883"/>
                <a:gd name="connsiteY0" fmla="*/ 457884 h 457883"/>
                <a:gd name="connsiteX1" fmla="*/ 457884 w 457883"/>
                <a:gd name="connsiteY1" fmla="*/ 228942 h 457883"/>
                <a:gd name="connsiteX2" fmla="*/ 228942 w 457883"/>
                <a:gd name="connsiteY2" fmla="*/ 0 h 457883"/>
                <a:gd name="connsiteX3" fmla="*/ 0 w 457883"/>
                <a:gd name="connsiteY3" fmla="*/ 228942 h 457883"/>
                <a:gd name="connsiteX4" fmla="*/ 228942 w 457883"/>
                <a:gd name="connsiteY4" fmla="*/ 457884 h 457883"/>
                <a:gd name="connsiteX5" fmla="*/ 228942 w 457883"/>
                <a:gd name="connsiteY5" fmla="*/ 38601 h 457883"/>
                <a:gd name="connsiteX6" fmla="*/ 419283 w 457883"/>
                <a:gd name="connsiteY6" fmla="*/ 228942 h 457883"/>
                <a:gd name="connsiteX7" fmla="*/ 228942 w 457883"/>
                <a:gd name="connsiteY7" fmla="*/ 419283 h 457883"/>
                <a:gd name="connsiteX8" fmla="*/ 38601 w 457883"/>
                <a:gd name="connsiteY8" fmla="*/ 228942 h 457883"/>
                <a:gd name="connsiteX9" fmla="*/ 228942 w 457883"/>
                <a:gd name="connsiteY9" fmla="*/ 38601 h 45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883" h="457883">
                  <a:moveTo>
                    <a:pt x="228942" y="457884"/>
                  </a:moveTo>
                  <a:cubicBezTo>
                    <a:pt x="355392" y="457884"/>
                    <a:pt x="457884" y="355393"/>
                    <a:pt x="457884" y="228942"/>
                  </a:cubicBezTo>
                  <a:cubicBezTo>
                    <a:pt x="457884" y="102492"/>
                    <a:pt x="355392" y="0"/>
                    <a:pt x="228942" y="0"/>
                  </a:cubicBezTo>
                  <a:cubicBezTo>
                    <a:pt x="102491" y="0"/>
                    <a:pt x="0" y="102492"/>
                    <a:pt x="0" y="228942"/>
                  </a:cubicBezTo>
                  <a:cubicBezTo>
                    <a:pt x="444" y="355393"/>
                    <a:pt x="102935" y="457884"/>
                    <a:pt x="228942" y="457884"/>
                  </a:cubicBezTo>
                  <a:close/>
                  <a:moveTo>
                    <a:pt x="228942" y="38601"/>
                  </a:moveTo>
                  <a:cubicBezTo>
                    <a:pt x="334095" y="38601"/>
                    <a:pt x="419283" y="123788"/>
                    <a:pt x="419283" y="228942"/>
                  </a:cubicBezTo>
                  <a:cubicBezTo>
                    <a:pt x="419283" y="334096"/>
                    <a:pt x="334095" y="419283"/>
                    <a:pt x="228942" y="419283"/>
                  </a:cubicBezTo>
                  <a:cubicBezTo>
                    <a:pt x="123788" y="419283"/>
                    <a:pt x="38601" y="334096"/>
                    <a:pt x="38601" y="228942"/>
                  </a:cubicBezTo>
                  <a:cubicBezTo>
                    <a:pt x="38601" y="123788"/>
                    <a:pt x="123788" y="38601"/>
                    <a:pt x="228942" y="38601"/>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4" name="Freeform: Shape 30">
              <a:extLst>
                <a:ext uri="{FF2B5EF4-FFF2-40B4-BE49-F238E27FC236}">
                  <a16:creationId xmlns:a16="http://schemas.microsoft.com/office/drawing/2014/main" id="{09F5E6B2-CEB0-F47B-A570-860815319BEB}"/>
                </a:ext>
              </a:extLst>
            </p:cNvPr>
            <p:cNvSpPr/>
            <p:nvPr/>
          </p:nvSpPr>
          <p:spPr>
            <a:xfrm>
              <a:off x="1201569" y="1391937"/>
              <a:ext cx="79264" cy="79264"/>
            </a:xfrm>
            <a:custGeom>
              <a:avLst/>
              <a:gdLst>
                <a:gd name="connsiteX0" fmla="*/ 74539 w 149078"/>
                <a:gd name="connsiteY0" fmla="*/ 149078 h 149078"/>
                <a:gd name="connsiteX1" fmla="*/ 149078 w 149078"/>
                <a:gd name="connsiteY1" fmla="*/ 74539 h 149078"/>
                <a:gd name="connsiteX2" fmla="*/ 74539 w 149078"/>
                <a:gd name="connsiteY2" fmla="*/ 0 h 149078"/>
                <a:gd name="connsiteX3" fmla="*/ 0 w 149078"/>
                <a:gd name="connsiteY3" fmla="*/ 74539 h 149078"/>
                <a:gd name="connsiteX4" fmla="*/ 74539 w 149078"/>
                <a:gd name="connsiteY4" fmla="*/ 149078 h 149078"/>
                <a:gd name="connsiteX5" fmla="*/ 74539 w 149078"/>
                <a:gd name="connsiteY5" fmla="*/ 28840 h 149078"/>
                <a:gd name="connsiteX6" fmla="*/ 120683 w 149078"/>
                <a:gd name="connsiteY6" fmla="*/ 74983 h 149078"/>
                <a:gd name="connsiteX7" fmla="*/ 74539 w 149078"/>
                <a:gd name="connsiteY7" fmla="*/ 121126 h 149078"/>
                <a:gd name="connsiteX8" fmla="*/ 28396 w 149078"/>
                <a:gd name="connsiteY8" fmla="*/ 74983 h 149078"/>
                <a:gd name="connsiteX9" fmla="*/ 74539 w 149078"/>
                <a:gd name="connsiteY9" fmla="*/ 28840 h 1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78" h="149078">
                  <a:moveTo>
                    <a:pt x="74539" y="149078"/>
                  </a:moveTo>
                  <a:cubicBezTo>
                    <a:pt x="115802" y="149078"/>
                    <a:pt x="149078" y="115802"/>
                    <a:pt x="149078" y="74539"/>
                  </a:cubicBezTo>
                  <a:cubicBezTo>
                    <a:pt x="149078" y="33276"/>
                    <a:pt x="115802" y="0"/>
                    <a:pt x="74539" y="0"/>
                  </a:cubicBezTo>
                  <a:cubicBezTo>
                    <a:pt x="33276" y="0"/>
                    <a:pt x="0" y="33276"/>
                    <a:pt x="0" y="74539"/>
                  </a:cubicBezTo>
                  <a:cubicBezTo>
                    <a:pt x="0" y="115802"/>
                    <a:pt x="33276" y="149078"/>
                    <a:pt x="74539" y="149078"/>
                  </a:cubicBezTo>
                  <a:close/>
                  <a:moveTo>
                    <a:pt x="74539" y="28840"/>
                  </a:moveTo>
                  <a:cubicBezTo>
                    <a:pt x="99829" y="28840"/>
                    <a:pt x="120683" y="49249"/>
                    <a:pt x="120683" y="74983"/>
                  </a:cubicBezTo>
                  <a:cubicBezTo>
                    <a:pt x="120683" y="100273"/>
                    <a:pt x="100273" y="121126"/>
                    <a:pt x="74539" y="121126"/>
                  </a:cubicBezTo>
                  <a:cubicBezTo>
                    <a:pt x="49249" y="121126"/>
                    <a:pt x="28396" y="100716"/>
                    <a:pt x="28396" y="74983"/>
                  </a:cubicBezTo>
                  <a:cubicBezTo>
                    <a:pt x="28840" y="49249"/>
                    <a:pt x="49249" y="28840"/>
                    <a:pt x="74539" y="28840"/>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5" name="Freeform: Shape 31">
              <a:extLst>
                <a:ext uri="{FF2B5EF4-FFF2-40B4-BE49-F238E27FC236}">
                  <a16:creationId xmlns:a16="http://schemas.microsoft.com/office/drawing/2014/main" id="{0A7A39E7-FBA1-51B8-4324-501B98D11F13}"/>
                </a:ext>
              </a:extLst>
            </p:cNvPr>
            <p:cNvSpPr/>
            <p:nvPr/>
          </p:nvSpPr>
          <p:spPr>
            <a:xfrm>
              <a:off x="1096120" y="1286724"/>
              <a:ext cx="144845" cy="289926"/>
            </a:xfrm>
            <a:custGeom>
              <a:avLst/>
              <a:gdLst>
                <a:gd name="connsiteX0" fmla="*/ 272423 w 272423"/>
                <a:gd name="connsiteY0" fmla="*/ 545290 h 545289"/>
                <a:gd name="connsiteX1" fmla="*/ 272423 w 272423"/>
                <a:gd name="connsiteY1" fmla="*/ 0 h 545289"/>
                <a:gd name="connsiteX2" fmla="*/ 0 w 272423"/>
                <a:gd name="connsiteY2" fmla="*/ 272423 h 545289"/>
                <a:gd name="connsiteX3" fmla="*/ 272423 w 272423"/>
                <a:gd name="connsiteY3" fmla="*/ 545290 h 545289"/>
              </a:gdLst>
              <a:ahLst/>
              <a:cxnLst>
                <a:cxn ang="0">
                  <a:pos x="connsiteX0" y="connsiteY0"/>
                </a:cxn>
                <a:cxn ang="0">
                  <a:pos x="connsiteX1" y="connsiteY1"/>
                </a:cxn>
                <a:cxn ang="0">
                  <a:pos x="connsiteX2" y="connsiteY2"/>
                </a:cxn>
                <a:cxn ang="0">
                  <a:pos x="connsiteX3" y="connsiteY3"/>
                </a:cxn>
              </a:cxnLst>
              <a:rect l="l" t="t" r="r" b="b"/>
              <a:pathLst>
                <a:path w="272423" h="545289">
                  <a:moveTo>
                    <a:pt x="272423" y="545290"/>
                  </a:moveTo>
                  <a:lnTo>
                    <a:pt x="272423" y="0"/>
                  </a:lnTo>
                  <a:cubicBezTo>
                    <a:pt x="122014" y="0"/>
                    <a:pt x="0" y="122014"/>
                    <a:pt x="0" y="272423"/>
                  </a:cubicBezTo>
                  <a:cubicBezTo>
                    <a:pt x="0" y="422833"/>
                    <a:pt x="122014" y="545290"/>
                    <a:pt x="272423" y="545290"/>
                  </a:cubicBezTo>
                  <a:close/>
                </a:path>
              </a:pathLst>
            </a:custGeom>
            <a:solidFill>
              <a:srgbClr val="002539">
                <a:alpha val="10000"/>
              </a:srgbClr>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36" name="Freeform: Shape 78">
              <a:extLst>
                <a:ext uri="{FF2B5EF4-FFF2-40B4-BE49-F238E27FC236}">
                  <a16:creationId xmlns:a16="http://schemas.microsoft.com/office/drawing/2014/main" id="{D1136039-A1D0-EE25-186A-9FF4F9BD3F1F}"/>
                </a:ext>
              </a:extLst>
            </p:cNvPr>
            <p:cNvSpPr/>
            <p:nvPr/>
          </p:nvSpPr>
          <p:spPr>
            <a:xfrm>
              <a:off x="1041390" y="1432749"/>
              <a:ext cx="182590" cy="75961"/>
            </a:xfrm>
            <a:custGeom>
              <a:avLst/>
              <a:gdLst>
                <a:gd name="connsiteX0" fmla="*/ 343413 w 343412"/>
                <a:gd name="connsiteY0" fmla="*/ 9761 h 142866"/>
                <a:gd name="connsiteX1" fmla="*/ 3549 w 343412"/>
                <a:gd name="connsiteY1" fmla="*/ 142867 h 142866"/>
                <a:gd name="connsiteX2" fmla="*/ 0 w 343412"/>
                <a:gd name="connsiteY2" fmla="*/ 133106 h 142866"/>
                <a:gd name="connsiteX3" fmla="*/ 339863 w 343412"/>
                <a:gd name="connsiteY3" fmla="*/ 0 h 142866"/>
              </a:gdLst>
              <a:ahLst/>
              <a:cxnLst>
                <a:cxn ang="0">
                  <a:pos x="connsiteX0" y="connsiteY0"/>
                </a:cxn>
                <a:cxn ang="0">
                  <a:pos x="connsiteX1" y="connsiteY1"/>
                </a:cxn>
                <a:cxn ang="0">
                  <a:pos x="connsiteX2" y="connsiteY2"/>
                </a:cxn>
                <a:cxn ang="0">
                  <a:pos x="connsiteX3" y="connsiteY3"/>
                </a:cxn>
              </a:cxnLst>
              <a:rect l="l" t="t" r="r" b="b"/>
              <a:pathLst>
                <a:path w="343412" h="142866">
                  <a:moveTo>
                    <a:pt x="343413" y="9761"/>
                  </a:moveTo>
                  <a:lnTo>
                    <a:pt x="3549" y="142867"/>
                  </a:lnTo>
                  <a:lnTo>
                    <a:pt x="0" y="133106"/>
                  </a:lnTo>
                  <a:lnTo>
                    <a:pt x="339863" y="0"/>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37" name="Content Placeholder 4">
              <a:extLst>
                <a:ext uri="{FF2B5EF4-FFF2-40B4-BE49-F238E27FC236}">
                  <a16:creationId xmlns:a16="http://schemas.microsoft.com/office/drawing/2014/main" id="{8433312B-54A2-B241-7B88-08D22D609614}"/>
                </a:ext>
              </a:extLst>
            </p:cNvPr>
            <p:cNvGrpSpPr/>
            <p:nvPr/>
          </p:nvGrpSpPr>
          <p:grpSpPr>
            <a:xfrm>
              <a:off x="1047759" y="1495499"/>
              <a:ext cx="37509" cy="32555"/>
              <a:chOff x="230430" y="4540319"/>
              <a:chExt cx="70546" cy="61228"/>
            </a:xfrm>
            <a:solidFill>
              <a:srgbClr val="482918"/>
            </a:solidFill>
          </p:grpSpPr>
          <p:sp>
            <p:nvSpPr>
              <p:cNvPr id="84" name="Freeform: Shape 84">
                <a:extLst>
                  <a:ext uri="{FF2B5EF4-FFF2-40B4-BE49-F238E27FC236}">
                    <a16:creationId xmlns:a16="http://schemas.microsoft.com/office/drawing/2014/main" id="{A4EC9AAC-1449-6625-3689-399884B84D2C}"/>
                  </a:ext>
                </a:extLst>
              </p:cNvPr>
              <p:cNvSpPr/>
              <p:nvPr/>
            </p:nvSpPr>
            <p:spPr>
              <a:xfrm>
                <a:off x="230430" y="4555404"/>
                <a:ext cx="31945" cy="46143"/>
              </a:xfrm>
              <a:custGeom>
                <a:avLst/>
                <a:gdLst>
                  <a:gd name="connsiteX0" fmla="*/ 31945 w 31945"/>
                  <a:gd name="connsiteY0" fmla="*/ 0 h 46143"/>
                  <a:gd name="connsiteX1" fmla="*/ 2662 w 31945"/>
                  <a:gd name="connsiteY1" fmla="*/ 11092 h 46143"/>
                  <a:gd name="connsiteX2" fmla="*/ 0 w 31945"/>
                  <a:gd name="connsiteY2" fmla="*/ 46143 h 46143"/>
                  <a:gd name="connsiteX3" fmla="*/ 31945 w 31945"/>
                  <a:gd name="connsiteY3" fmla="*/ 33276 h 46143"/>
                </a:gdLst>
                <a:ahLst/>
                <a:cxnLst>
                  <a:cxn ang="0">
                    <a:pos x="connsiteX0" y="connsiteY0"/>
                  </a:cxn>
                  <a:cxn ang="0">
                    <a:pos x="connsiteX1" y="connsiteY1"/>
                  </a:cxn>
                  <a:cxn ang="0">
                    <a:pos x="connsiteX2" y="connsiteY2"/>
                  </a:cxn>
                  <a:cxn ang="0">
                    <a:pos x="connsiteX3" y="connsiteY3"/>
                  </a:cxn>
                </a:cxnLst>
                <a:rect l="l" t="t" r="r" b="b"/>
                <a:pathLst>
                  <a:path w="31945" h="46143">
                    <a:moveTo>
                      <a:pt x="31945" y="0"/>
                    </a:moveTo>
                    <a:lnTo>
                      <a:pt x="2662" y="11092"/>
                    </a:lnTo>
                    <a:lnTo>
                      <a:pt x="0" y="46143"/>
                    </a:lnTo>
                    <a:lnTo>
                      <a:pt x="31945" y="33276"/>
                    </a:ln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85" name="Freeform: Shape 85">
                <a:extLst>
                  <a:ext uri="{FF2B5EF4-FFF2-40B4-BE49-F238E27FC236}">
                    <a16:creationId xmlns:a16="http://schemas.microsoft.com/office/drawing/2014/main" id="{3F46E544-4D3D-8950-F787-00692EC1D34F}"/>
                  </a:ext>
                </a:extLst>
              </p:cNvPr>
              <p:cNvSpPr/>
              <p:nvPr/>
            </p:nvSpPr>
            <p:spPr>
              <a:xfrm>
                <a:off x="269031" y="4540319"/>
                <a:ext cx="31945" cy="45699"/>
              </a:xfrm>
              <a:custGeom>
                <a:avLst/>
                <a:gdLst>
                  <a:gd name="connsiteX0" fmla="*/ 0 w 31945"/>
                  <a:gd name="connsiteY0" fmla="*/ 45700 h 45699"/>
                  <a:gd name="connsiteX1" fmla="*/ 29283 w 31945"/>
                  <a:gd name="connsiteY1" fmla="*/ 34607 h 45699"/>
                  <a:gd name="connsiteX2" fmla="*/ 31945 w 31945"/>
                  <a:gd name="connsiteY2" fmla="*/ 0 h 45699"/>
                  <a:gd name="connsiteX3" fmla="*/ 0 w 31945"/>
                  <a:gd name="connsiteY3" fmla="*/ 12423 h 45699"/>
                </a:gdLst>
                <a:ahLst/>
                <a:cxnLst>
                  <a:cxn ang="0">
                    <a:pos x="connsiteX0" y="connsiteY0"/>
                  </a:cxn>
                  <a:cxn ang="0">
                    <a:pos x="connsiteX1" y="connsiteY1"/>
                  </a:cxn>
                  <a:cxn ang="0">
                    <a:pos x="connsiteX2" y="connsiteY2"/>
                  </a:cxn>
                  <a:cxn ang="0">
                    <a:pos x="connsiteX3" y="connsiteY3"/>
                  </a:cxn>
                </a:cxnLst>
                <a:rect l="l" t="t" r="r" b="b"/>
                <a:pathLst>
                  <a:path w="31945" h="45699">
                    <a:moveTo>
                      <a:pt x="0" y="45700"/>
                    </a:moveTo>
                    <a:lnTo>
                      <a:pt x="29283" y="34607"/>
                    </a:lnTo>
                    <a:lnTo>
                      <a:pt x="31945" y="0"/>
                    </a:lnTo>
                    <a:lnTo>
                      <a:pt x="0" y="12423"/>
                    </a:ln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grpSp>
          <p:nvGrpSpPr>
            <p:cNvPr id="38" name="Content Placeholder 4">
              <a:extLst>
                <a:ext uri="{FF2B5EF4-FFF2-40B4-BE49-F238E27FC236}">
                  <a16:creationId xmlns:a16="http://schemas.microsoft.com/office/drawing/2014/main" id="{95C3A39E-5742-0150-7C8B-7476981F9D7E}"/>
                </a:ext>
              </a:extLst>
            </p:cNvPr>
            <p:cNvGrpSpPr/>
            <p:nvPr/>
          </p:nvGrpSpPr>
          <p:grpSpPr>
            <a:xfrm>
              <a:off x="1031720" y="1470729"/>
              <a:ext cx="50012" cy="27365"/>
              <a:chOff x="200260" y="4493732"/>
              <a:chExt cx="94060" cy="51467"/>
            </a:xfrm>
            <a:solidFill>
              <a:srgbClr val="482918"/>
            </a:solidFill>
          </p:grpSpPr>
          <p:sp>
            <p:nvSpPr>
              <p:cNvPr id="82" name="Freeform: Shape 82">
                <a:extLst>
                  <a:ext uri="{FF2B5EF4-FFF2-40B4-BE49-F238E27FC236}">
                    <a16:creationId xmlns:a16="http://schemas.microsoft.com/office/drawing/2014/main" id="{CA219548-DE8B-E4F8-D266-25811178CDCE}"/>
                  </a:ext>
                </a:extLst>
              </p:cNvPr>
              <p:cNvSpPr/>
              <p:nvPr/>
            </p:nvSpPr>
            <p:spPr>
              <a:xfrm>
                <a:off x="200260" y="4508817"/>
                <a:ext cx="55460" cy="36382"/>
              </a:xfrm>
              <a:custGeom>
                <a:avLst/>
                <a:gdLst>
                  <a:gd name="connsiteX0" fmla="*/ 30171 w 55460"/>
                  <a:gd name="connsiteY0" fmla="*/ 0 h 36382"/>
                  <a:gd name="connsiteX1" fmla="*/ 0 w 55460"/>
                  <a:gd name="connsiteY1" fmla="*/ 11536 h 36382"/>
                  <a:gd name="connsiteX2" fmla="*/ 26177 w 55460"/>
                  <a:gd name="connsiteY2" fmla="*/ 36382 h 36382"/>
                  <a:gd name="connsiteX3" fmla="*/ 55461 w 55460"/>
                  <a:gd name="connsiteY3" fmla="*/ 24846 h 36382"/>
                </a:gdLst>
                <a:ahLst/>
                <a:cxnLst>
                  <a:cxn ang="0">
                    <a:pos x="connsiteX0" y="connsiteY0"/>
                  </a:cxn>
                  <a:cxn ang="0">
                    <a:pos x="connsiteX1" y="connsiteY1"/>
                  </a:cxn>
                  <a:cxn ang="0">
                    <a:pos x="connsiteX2" y="connsiteY2"/>
                  </a:cxn>
                  <a:cxn ang="0">
                    <a:pos x="connsiteX3" y="connsiteY3"/>
                  </a:cxn>
                </a:cxnLst>
                <a:rect l="l" t="t" r="r" b="b"/>
                <a:pathLst>
                  <a:path w="55460" h="36382">
                    <a:moveTo>
                      <a:pt x="30171" y="0"/>
                    </a:moveTo>
                    <a:lnTo>
                      <a:pt x="0" y="11536"/>
                    </a:lnTo>
                    <a:lnTo>
                      <a:pt x="26177" y="36382"/>
                    </a:lnTo>
                    <a:lnTo>
                      <a:pt x="55461" y="24846"/>
                    </a:ln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83" name="Freeform: Shape 83">
                <a:extLst>
                  <a:ext uri="{FF2B5EF4-FFF2-40B4-BE49-F238E27FC236}">
                    <a16:creationId xmlns:a16="http://schemas.microsoft.com/office/drawing/2014/main" id="{51F5947E-F321-7F56-7C69-F517291E6B66}"/>
                  </a:ext>
                </a:extLst>
              </p:cNvPr>
              <p:cNvSpPr/>
              <p:nvPr/>
            </p:nvSpPr>
            <p:spPr>
              <a:xfrm>
                <a:off x="237529" y="4493732"/>
                <a:ext cx="56791" cy="37713"/>
              </a:xfrm>
              <a:custGeom>
                <a:avLst/>
                <a:gdLst>
                  <a:gd name="connsiteX0" fmla="*/ 25290 w 56791"/>
                  <a:gd name="connsiteY0" fmla="*/ 37270 h 37713"/>
                  <a:gd name="connsiteX1" fmla="*/ 24846 w 56791"/>
                  <a:gd name="connsiteY1" fmla="*/ 37713 h 37713"/>
                  <a:gd name="connsiteX2" fmla="*/ 56792 w 56791"/>
                  <a:gd name="connsiteY2" fmla="*/ 24847 h 37713"/>
                  <a:gd name="connsiteX3" fmla="*/ 31058 w 56791"/>
                  <a:gd name="connsiteY3" fmla="*/ 0 h 37713"/>
                  <a:gd name="connsiteX4" fmla="*/ 0 w 56791"/>
                  <a:gd name="connsiteY4" fmla="*/ 12423 h 3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1" h="37713">
                    <a:moveTo>
                      <a:pt x="25290" y="37270"/>
                    </a:moveTo>
                    <a:lnTo>
                      <a:pt x="24846" y="37713"/>
                    </a:lnTo>
                    <a:lnTo>
                      <a:pt x="56792" y="24847"/>
                    </a:lnTo>
                    <a:lnTo>
                      <a:pt x="31058" y="0"/>
                    </a:lnTo>
                    <a:lnTo>
                      <a:pt x="0" y="12423"/>
                    </a:lnTo>
                    <a:close/>
                  </a:path>
                </a:pathLst>
              </a:custGeom>
              <a:solidFill>
                <a:srgbClr val="48291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sp>
          <p:nvSpPr>
            <p:cNvPr id="39" name="Freeform: Shape 81">
              <a:extLst>
                <a:ext uri="{FF2B5EF4-FFF2-40B4-BE49-F238E27FC236}">
                  <a16:creationId xmlns:a16="http://schemas.microsoft.com/office/drawing/2014/main" id="{858AC31A-BA85-ACDF-F9C9-4AC8753CB12C}"/>
                </a:ext>
              </a:extLst>
            </p:cNvPr>
            <p:cNvSpPr/>
            <p:nvPr/>
          </p:nvSpPr>
          <p:spPr>
            <a:xfrm>
              <a:off x="1202041" y="1420010"/>
              <a:ext cx="46001" cy="41991"/>
            </a:xfrm>
            <a:custGeom>
              <a:avLst/>
              <a:gdLst>
                <a:gd name="connsiteX0" fmla="*/ 0 w 86518"/>
                <a:gd name="connsiteY0" fmla="*/ 0 h 78976"/>
                <a:gd name="connsiteX1" fmla="*/ 86519 w 86518"/>
                <a:gd name="connsiteY1" fmla="*/ 11536 h 78976"/>
                <a:gd name="connsiteX2" fmla="*/ 32389 w 86518"/>
                <a:gd name="connsiteY2" fmla="*/ 78976 h 78976"/>
                <a:gd name="connsiteX3" fmla="*/ 30614 w 86518"/>
                <a:gd name="connsiteY3" fmla="*/ 31502 h 78976"/>
              </a:gdLst>
              <a:ahLst/>
              <a:cxnLst>
                <a:cxn ang="0">
                  <a:pos x="connsiteX0" y="connsiteY0"/>
                </a:cxn>
                <a:cxn ang="0">
                  <a:pos x="connsiteX1" y="connsiteY1"/>
                </a:cxn>
                <a:cxn ang="0">
                  <a:pos x="connsiteX2" y="connsiteY2"/>
                </a:cxn>
                <a:cxn ang="0">
                  <a:pos x="connsiteX3" y="connsiteY3"/>
                </a:cxn>
              </a:cxnLst>
              <a:rect l="l" t="t" r="r" b="b"/>
              <a:pathLst>
                <a:path w="86518" h="78976">
                  <a:moveTo>
                    <a:pt x="0" y="0"/>
                  </a:moveTo>
                  <a:lnTo>
                    <a:pt x="86519" y="11536"/>
                  </a:lnTo>
                  <a:lnTo>
                    <a:pt x="32389" y="78976"/>
                  </a:lnTo>
                  <a:lnTo>
                    <a:pt x="30614" y="31502"/>
                  </a:lnTo>
                  <a:close/>
                </a:path>
              </a:pathLst>
            </a:custGeom>
            <a:solidFill>
              <a:srgbClr val="FEBB1E"/>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0" name="Freeform: Shape 67">
              <a:extLst>
                <a:ext uri="{FF2B5EF4-FFF2-40B4-BE49-F238E27FC236}">
                  <a16:creationId xmlns:a16="http://schemas.microsoft.com/office/drawing/2014/main" id="{4F4D61DD-5182-DA07-A5DD-A59F99F39460}"/>
                </a:ext>
              </a:extLst>
            </p:cNvPr>
            <p:cNvSpPr/>
            <p:nvPr/>
          </p:nvSpPr>
          <p:spPr>
            <a:xfrm>
              <a:off x="1283102" y="1248417"/>
              <a:ext cx="118840" cy="144082"/>
            </a:xfrm>
            <a:custGeom>
              <a:avLst/>
              <a:gdLst>
                <a:gd name="connsiteX0" fmla="*/ 223344 w 223513"/>
                <a:gd name="connsiteY0" fmla="*/ 229112 h 270988"/>
                <a:gd name="connsiteX1" fmla="*/ 217132 w 223513"/>
                <a:gd name="connsiteY1" fmla="*/ 237986 h 270988"/>
                <a:gd name="connsiteX2" fmla="*/ 54300 w 223513"/>
                <a:gd name="connsiteY2" fmla="*/ 270818 h 270988"/>
                <a:gd name="connsiteX3" fmla="*/ 45426 w 223513"/>
                <a:gd name="connsiteY3" fmla="*/ 264607 h 270988"/>
                <a:gd name="connsiteX4" fmla="*/ 170 w 223513"/>
                <a:gd name="connsiteY4" fmla="*/ 41877 h 270988"/>
                <a:gd name="connsiteX5" fmla="*/ 6382 w 223513"/>
                <a:gd name="connsiteY5" fmla="*/ 33003 h 270988"/>
                <a:gd name="connsiteX6" fmla="*/ 169214 w 223513"/>
                <a:gd name="connsiteY6" fmla="*/ 170 h 270988"/>
                <a:gd name="connsiteX7" fmla="*/ 178088 w 223513"/>
                <a:gd name="connsiteY7" fmla="*/ 6382 h 270988"/>
                <a:gd name="connsiteX8" fmla="*/ 223344 w 223513"/>
                <a:gd name="connsiteY8" fmla="*/ 229112 h 270988"/>
                <a:gd name="connsiteX9" fmla="*/ 223344 w 223513"/>
                <a:gd name="connsiteY9" fmla="*/ 229112 h 27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513" h="270988">
                  <a:moveTo>
                    <a:pt x="223344" y="229112"/>
                  </a:moveTo>
                  <a:cubicBezTo>
                    <a:pt x="224231" y="233105"/>
                    <a:pt x="221569" y="237098"/>
                    <a:pt x="217132" y="237986"/>
                  </a:cubicBezTo>
                  <a:lnTo>
                    <a:pt x="54300" y="270818"/>
                  </a:lnTo>
                  <a:cubicBezTo>
                    <a:pt x="50307" y="271706"/>
                    <a:pt x="46313" y="269044"/>
                    <a:pt x="45426" y="264607"/>
                  </a:cubicBezTo>
                  <a:lnTo>
                    <a:pt x="170" y="41877"/>
                  </a:lnTo>
                  <a:cubicBezTo>
                    <a:pt x="-717" y="37883"/>
                    <a:pt x="1945" y="33890"/>
                    <a:pt x="6382" y="33003"/>
                  </a:cubicBezTo>
                  <a:lnTo>
                    <a:pt x="169214" y="170"/>
                  </a:lnTo>
                  <a:cubicBezTo>
                    <a:pt x="173207" y="-717"/>
                    <a:pt x="177201" y="1945"/>
                    <a:pt x="178088" y="6382"/>
                  </a:cubicBezTo>
                  <a:lnTo>
                    <a:pt x="223344" y="229112"/>
                  </a:lnTo>
                  <a:lnTo>
                    <a:pt x="223344" y="229112"/>
                  </a:lnTo>
                  <a:close/>
                </a:path>
              </a:pathLst>
            </a:custGeom>
            <a:solidFill>
              <a:srgbClr val="17335B"/>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1" name="Freeform: Shape 68">
              <a:extLst>
                <a:ext uri="{FF2B5EF4-FFF2-40B4-BE49-F238E27FC236}">
                  <a16:creationId xmlns:a16="http://schemas.microsoft.com/office/drawing/2014/main" id="{DD093ACF-9BB6-B36B-4E44-C07DC99A54C2}"/>
                </a:ext>
              </a:extLst>
            </p:cNvPr>
            <p:cNvSpPr/>
            <p:nvPr/>
          </p:nvSpPr>
          <p:spPr>
            <a:xfrm>
              <a:off x="1290034" y="1255584"/>
              <a:ext cx="104977" cy="129039"/>
            </a:xfrm>
            <a:custGeom>
              <a:avLst/>
              <a:gdLst>
                <a:gd name="connsiteX0" fmla="*/ 197440 w 197440"/>
                <a:gd name="connsiteY0" fmla="*/ 209864 h 242696"/>
                <a:gd name="connsiteX1" fmla="*/ 196109 w 197440"/>
                <a:gd name="connsiteY1" fmla="*/ 212082 h 242696"/>
                <a:gd name="connsiteX2" fmla="*/ 44369 w 197440"/>
                <a:gd name="connsiteY2" fmla="*/ 242696 h 242696"/>
                <a:gd name="connsiteX3" fmla="*/ 42150 w 197440"/>
                <a:gd name="connsiteY3" fmla="*/ 241365 h 242696"/>
                <a:gd name="connsiteX4" fmla="*/ 0 w 197440"/>
                <a:gd name="connsiteY4" fmla="*/ 32833 h 242696"/>
                <a:gd name="connsiteX5" fmla="*/ 1331 w 197440"/>
                <a:gd name="connsiteY5" fmla="*/ 30614 h 242696"/>
                <a:gd name="connsiteX6" fmla="*/ 153072 w 197440"/>
                <a:gd name="connsiteY6" fmla="*/ 0 h 242696"/>
                <a:gd name="connsiteX7" fmla="*/ 155290 w 197440"/>
                <a:gd name="connsiteY7" fmla="*/ 1331 h 242696"/>
                <a:gd name="connsiteX8" fmla="*/ 197440 w 197440"/>
                <a:gd name="connsiteY8" fmla="*/ 209864 h 242696"/>
                <a:gd name="connsiteX9" fmla="*/ 197440 w 197440"/>
                <a:gd name="connsiteY9" fmla="*/ 209864 h 24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0" h="242696">
                  <a:moveTo>
                    <a:pt x="197440" y="209864"/>
                  </a:moveTo>
                  <a:cubicBezTo>
                    <a:pt x="197440" y="210751"/>
                    <a:pt x="196996" y="211638"/>
                    <a:pt x="196109" y="212082"/>
                  </a:cubicBezTo>
                  <a:lnTo>
                    <a:pt x="44369" y="242696"/>
                  </a:lnTo>
                  <a:cubicBezTo>
                    <a:pt x="43481" y="242696"/>
                    <a:pt x="42594" y="242253"/>
                    <a:pt x="42150" y="241365"/>
                  </a:cubicBezTo>
                  <a:lnTo>
                    <a:pt x="0" y="32833"/>
                  </a:lnTo>
                  <a:cubicBezTo>
                    <a:pt x="0" y="31945"/>
                    <a:pt x="444" y="31058"/>
                    <a:pt x="1331" y="30614"/>
                  </a:cubicBezTo>
                  <a:lnTo>
                    <a:pt x="153072" y="0"/>
                  </a:lnTo>
                  <a:cubicBezTo>
                    <a:pt x="153959" y="0"/>
                    <a:pt x="154846" y="444"/>
                    <a:pt x="155290" y="1331"/>
                  </a:cubicBezTo>
                  <a:lnTo>
                    <a:pt x="197440" y="209864"/>
                  </a:lnTo>
                  <a:lnTo>
                    <a:pt x="197440" y="209864"/>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2" name="Freeform: Shape 69">
              <a:extLst>
                <a:ext uri="{FF2B5EF4-FFF2-40B4-BE49-F238E27FC236}">
                  <a16:creationId xmlns:a16="http://schemas.microsoft.com/office/drawing/2014/main" id="{A8124BFF-66EE-8CD6-A5AF-7A223F702DA7}"/>
                </a:ext>
              </a:extLst>
            </p:cNvPr>
            <p:cNvSpPr/>
            <p:nvPr/>
          </p:nvSpPr>
          <p:spPr>
            <a:xfrm>
              <a:off x="1313388" y="1252382"/>
              <a:ext cx="38924" cy="22310"/>
            </a:xfrm>
            <a:custGeom>
              <a:avLst/>
              <a:gdLst>
                <a:gd name="connsiteX0" fmla="*/ 45700 w 73208"/>
                <a:gd name="connsiteY0" fmla="*/ 14009 h 41961"/>
                <a:gd name="connsiteX1" fmla="*/ 45700 w 73208"/>
                <a:gd name="connsiteY1" fmla="*/ 9573 h 41961"/>
                <a:gd name="connsiteX2" fmla="*/ 31502 w 73208"/>
                <a:gd name="connsiteY2" fmla="*/ 255 h 41961"/>
                <a:gd name="connsiteX3" fmla="*/ 22184 w 73208"/>
                <a:gd name="connsiteY3" fmla="*/ 14453 h 41961"/>
                <a:gd name="connsiteX4" fmla="*/ 23959 w 73208"/>
                <a:gd name="connsiteY4" fmla="*/ 18446 h 41961"/>
                <a:gd name="connsiteX5" fmla="*/ 0 w 73208"/>
                <a:gd name="connsiteY5" fmla="*/ 23327 h 41961"/>
                <a:gd name="connsiteX6" fmla="*/ 3993 w 73208"/>
                <a:gd name="connsiteY6" fmla="*/ 41962 h 41961"/>
                <a:gd name="connsiteX7" fmla="*/ 73208 w 73208"/>
                <a:gd name="connsiteY7" fmla="*/ 27764 h 41961"/>
                <a:gd name="connsiteX8" fmla="*/ 69215 w 73208"/>
                <a:gd name="connsiteY8" fmla="*/ 9129 h 41961"/>
                <a:gd name="connsiteX9" fmla="*/ 45700 w 73208"/>
                <a:gd name="connsiteY9" fmla="*/ 14009 h 41961"/>
                <a:gd name="connsiteX10" fmla="*/ 35051 w 73208"/>
                <a:gd name="connsiteY10" fmla="*/ 16671 h 41961"/>
                <a:gd name="connsiteX11" fmla="*/ 28396 w 73208"/>
                <a:gd name="connsiteY11" fmla="*/ 12235 h 41961"/>
                <a:gd name="connsiteX12" fmla="*/ 32833 w 73208"/>
                <a:gd name="connsiteY12" fmla="*/ 5579 h 41961"/>
                <a:gd name="connsiteX13" fmla="*/ 39488 w 73208"/>
                <a:gd name="connsiteY13" fmla="*/ 10016 h 41961"/>
                <a:gd name="connsiteX14" fmla="*/ 35051 w 73208"/>
                <a:gd name="connsiteY14" fmla="*/ 16671 h 4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08" h="41961">
                  <a:moveTo>
                    <a:pt x="45700" y="14009"/>
                  </a:moveTo>
                  <a:cubicBezTo>
                    <a:pt x="46143" y="12678"/>
                    <a:pt x="46143" y="10904"/>
                    <a:pt x="45700" y="9573"/>
                  </a:cubicBezTo>
                  <a:cubicBezTo>
                    <a:pt x="44369" y="2917"/>
                    <a:pt x="38157" y="-1076"/>
                    <a:pt x="31502" y="255"/>
                  </a:cubicBezTo>
                  <a:cubicBezTo>
                    <a:pt x="24846" y="1586"/>
                    <a:pt x="20853" y="7798"/>
                    <a:pt x="22184" y="14453"/>
                  </a:cubicBezTo>
                  <a:cubicBezTo>
                    <a:pt x="22628" y="15784"/>
                    <a:pt x="23072" y="17559"/>
                    <a:pt x="23959" y="18446"/>
                  </a:cubicBezTo>
                  <a:lnTo>
                    <a:pt x="0" y="23327"/>
                  </a:lnTo>
                  <a:lnTo>
                    <a:pt x="3993" y="41962"/>
                  </a:lnTo>
                  <a:lnTo>
                    <a:pt x="73208" y="27764"/>
                  </a:lnTo>
                  <a:lnTo>
                    <a:pt x="69215" y="9129"/>
                  </a:lnTo>
                  <a:lnTo>
                    <a:pt x="45700" y="14009"/>
                  </a:lnTo>
                  <a:close/>
                  <a:moveTo>
                    <a:pt x="35051" y="16671"/>
                  </a:moveTo>
                  <a:cubicBezTo>
                    <a:pt x="31945" y="17115"/>
                    <a:pt x="28840" y="15340"/>
                    <a:pt x="28396" y="12235"/>
                  </a:cubicBezTo>
                  <a:cubicBezTo>
                    <a:pt x="27952" y="9129"/>
                    <a:pt x="29727" y="6023"/>
                    <a:pt x="32833" y="5579"/>
                  </a:cubicBezTo>
                  <a:cubicBezTo>
                    <a:pt x="35939" y="5136"/>
                    <a:pt x="39044" y="6910"/>
                    <a:pt x="39488" y="10016"/>
                  </a:cubicBezTo>
                  <a:cubicBezTo>
                    <a:pt x="40375" y="13122"/>
                    <a:pt x="38157" y="16228"/>
                    <a:pt x="35051" y="16671"/>
                  </a:cubicBezTo>
                  <a:close/>
                </a:path>
              </a:pathLst>
            </a:custGeom>
            <a:solidFill>
              <a:srgbClr val="00B0EA"/>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3" name="Freeform: Shape 70">
              <a:extLst>
                <a:ext uri="{FF2B5EF4-FFF2-40B4-BE49-F238E27FC236}">
                  <a16:creationId xmlns:a16="http://schemas.microsoft.com/office/drawing/2014/main" id="{95AF5D74-F457-A6C9-EDF5-CB9F0053C429}"/>
                </a:ext>
              </a:extLst>
            </p:cNvPr>
            <p:cNvSpPr/>
            <p:nvPr/>
          </p:nvSpPr>
          <p:spPr>
            <a:xfrm>
              <a:off x="1305132" y="1290498"/>
              <a:ext cx="11087" cy="9908"/>
            </a:xfrm>
            <a:custGeom>
              <a:avLst/>
              <a:gdLst>
                <a:gd name="connsiteX0" fmla="*/ 20853 w 20853"/>
                <a:gd name="connsiteY0" fmla="*/ 2662 h 18634"/>
                <a:gd name="connsiteX1" fmla="*/ 11536 w 20853"/>
                <a:gd name="connsiteY1" fmla="*/ 18635 h 18634"/>
                <a:gd name="connsiteX2" fmla="*/ 0 w 20853"/>
                <a:gd name="connsiteY2" fmla="*/ 10648 h 18634"/>
                <a:gd name="connsiteX3" fmla="*/ 2662 w 20853"/>
                <a:gd name="connsiteY3" fmla="*/ 5768 h 18634"/>
                <a:gd name="connsiteX4" fmla="*/ 9761 w 20853"/>
                <a:gd name="connsiteY4" fmla="*/ 10648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5973"/>
                    <a:pt x="3549" y="13311"/>
                    <a:pt x="0" y="10648"/>
                  </a:cubicBezTo>
                  <a:cubicBezTo>
                    <a:pt x="887" y="8874"/>
                    <a:pt x="1775" y="7099"/>
                    <a:pt x="2662" y="5768"/>
                  </a:cubicBezTo>
                  <a:cubicBezTo>
                    <a:pt x="5324" y="7099"/>
                    <a:pt x="7543" y="9317"/>
                    <a:pt x="9761" y="10648"/>
                  </a:cubicBezTo>
                  <a:cubicBezTo>
                    <a:pt x="11980" y="7099"/>
                    <a:pt x="14198" y="3549"/>
                    <a:pt x="16416" y="0"/>
                  </a:cubicBezTo>
                  <a:cubicBezTo>
                    <a:pt x="18191" y="444"/>
                    <a:pt x="19079" y="1775"/>
                    <a:pt x="20853" y="2662"/>
                  </a:cubicBezTo>
                  <a:close/>
                </a:path>
              </a:pathLst>
            </a:custGeom>
            <a:solidFill>
              <a:srgbClr val="FFC80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4" name="Freeform: Shape 71">
              <a:extLst>
                <a:ext uri="{FF2B5EF4-FFF2-40B4-BE49-F238E27FC236}">
                  <a16:creationId xmlns:a16="http://schemas.microsoft.com/office/drawing/2014/main" id="{79099C29-5178-8463-7020-829BA1B7556E}"/>
                </a:ext>
              </a:extLst>
            </p:cNvPr>
            <p:cNvSpPr/>
            <p:nvPr/>
          </p:nvSpPr>
          <p:spPr>
            <a:xfrm rot="20913044">
              <a:off x="1319477" y="1288647"/>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5" name="Freeform: Shape 72">
              <a:extLst>
                <a:ext uri="{FF2B5EF4-FFF2-40B4-BE49-F238E27FC236}">
                  <a16:creationId xmlns:a16="http://schemas.microsoft.com/office/drawing/2014/main" id="{30D30377-540C-A5C2-C747-588C6BF78673}"/>
                </a:ext>
              </a:extLst>
            </p:cNvPr>
            <p:cNvSpPr/>
            <p:nvPr/>
          </p:nvSpPr>
          <p:spPr>
            <a:xfrm>
              <a:off x="1308434" y="1308427"/>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6416"/>
                    <a:pt x="3993" y="13311"/>
                    <a:pt x="0" y="10649"/>
                  </a:cubicBezTo>
                  <a:cubicBezTo>
                    <a:pt x="887" y="8874"/>
                    <a:pt x="1775" y="7099"/>
                    <a:pt x="2662" y="5768"/>
                  </a:cubicBezTo>
                  <a:cubicBezTo>
                    <a:pt x="5324" y="7099"/>
                    <a:pt x="7543" y="9317"/>
                    <a:pt x="9761" y="10649"/>
                  </a:cubicBezTo>
                  <a:cubicBezTo>
                    <a:pt x="11980" y="7099"/>
                    <a:pt x="14198" y="3549"/>
                    <a:pt x="16416" y="0"/>
                  </a:cubicBezTo>
                  <a:cubicBezTo>
                    <a:pt x="18191" y="0"/>
                    <a:pt x="19078" y="1331"/>
                    <a:pt x="20853" y="2662"/>
                  </a:cubicBezTo>
                  <a:close/>
                </a:path>
              </a:pathLst>
            </a:custGeom>
            <a:solidFill>
              <a:srgbClr val="FFC80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6" name="Freeform: Shape 73">
              <a:extLst>
                <a:ext uri="{FF2B5EF4-FFF2-40B4-BE49-F238E27FC236}">
                  <a16:creationId xmlns:a16="http://schemas.microsoft.com/office/drawing/2014/main" id="{EA756DB6-3A84-5FF9-F713-9616C313DCCF}"/>
                </a:ext>
              </a:extLst>
            </p:cNvPr>
            <p:cNvSpPr/>
            <p:nvPr/>
          </p:nvSpPr>
          <p:spPr>
            <a:xfrm rot="20913044">
              <a:off x="1322765" y="1306351"/>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7" name="Freeform: Shape 74">
              <a:extLst>
                <a:ext uri="{FF2B5EF4-FFF2-40B4-BE49-F238E27FC236}">
                  <a16:creationId xmlns:a16="http://schemas.microsoft.com/office/drawing/2014/main" id="{19C81E04-5C7C-AA7E-1366-78A9C9CC92BC}"/>
                </a:ext>
              </a:extLst>
            </p:cNvPr>
            <p:cNvSpPr/>
            <p:nvPr/>
          </p:nvSpPr>
          <p:spPr>
            <a:xfrm>
              <a:off x="1312680" y="1326828"/>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6"/>
                    <a:pt x="14642" y="13311"/>
                    <a:pt x="11536" y="18635"/>
                  </a:cubicBezTo>
                  <a:cubicBezTo>
                    <a:pt x="7543" y="16416"/>
                    <a:pt x="3993" y="13311"/>
                    <a:pt x="0" y="10649"/>
                  </a:cubicBezTo>
                  <a:cubicBezTo>
                    <a:pt x="887" y="8874"/>
                    <a:pt x="1775" y="7099"/>
                    <a:pt x="2662" y="5768"/>
                  </a:cubicBezTo>
                  <a:cubicBezTo>
                    <a:pt x="5324" y="7099"/>
                    <a:pt x="7099" y="9318"/>
                    <a:pt x="9761" y="10649"/>
                  </a:cubicBezTo>
                  <a:cubicBezTo>
                    <a:pt x="11980" y="7099"/>
                    <a:pt x="14198" y="3549"/>
                    <a:pt x="16416" y="0"/>
                  </a:cubicBezTo>
                  <a:cubicBezTo>
                    <a:pt x="18191" y="0"/>
                    <a:pt x="19522" y="1775"/>
                    <a:pt x="20853" y="2662"/>
                  </a:cubicBezTo>
                  <a:close/>
                </a:path>
              </a:pathLst>
            </a:custGeom>
            <a:solidFill>
              <a:srgbClr val="FFC80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8" name="Freeform: Shape 75">
              <a:extLst>
                <a:ext uri="{FF2B5EF4-FFF2-40B4-BE49-F238E27FC236}">
                  <a16:creationId xmlns:a16="http://schemas.microsoft.com/office/drawing/2014/main" id="{BFA6E6CD-10DE-2FBF-600C-8C6D05D9317B}"/>
                </a:ext>
              </a:extLst>
            </p:cNvPr>
            <p:cNvSpPr/>
            <p:nvPr/>
          </p:nvSpPr>
          <p:spPr>
            <a:xfrm rot="20913044">
              <a:off x="1327229" y="1324735"/>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49" name="Freeform: Shape 76">
              <a:extLst>
                <a:ext uri="{FF2B5EF4-FFF2-40B4-BE49-F238E27FC236}">
                  <a16:creationId xmlns:a16="http://schemas.microsoft.com/office/drawing/2014/main" id="{D35BEBE3-DC8C-63F9-02BF-59FE2AC24470}"/>
                </a:ext>
              </a:extLst>
            </p:cNvPr>
            <p:cNvSpPr/>
            <p:nvPr/>
          </p:nvSpPr>
          <p:spPr>
            <a:xfrm>
              <a:off x="1316454" y="1345228"/>
              <a:ext cx="11087" cy="9908"/>
            </a:xfrm>
            <a:custGeom>
              <a:avLst/>
              <a:gdLst>
                <a:gd name="connsiteX0" fmla="*/ 20853 w 20853"/>
                <a:gd name="connsiteY0" fmla="*/ 2662 h 18634"/>
                <a:gd name="connsiteX1" fmla="*/ 11536 w 20853"/>
                <a:gd name="connsiteY1" fmla="*/ 18635 h 18634"/>
                <a:gd name="connsiteX2" fmla="*/ 0 w 20853"/>
                <a:gd name="connsiteY2" fmla="*/ 10649 h 18634"/>
                <a:gd name="connsiteX3" fmla="*/ 2662 w 20853"/>
                <a:gd name="connsiteY3" fmla="*/ 5768 h 18634"/>
                <a:gd name="connsiteX4" fmla="*/ 9761 w 20853"/>
                <a:gd name="connsiteY4" fmla="*/ 10649 h 18634"/>
                <a:gd name="connsiteX5" fmla="*/ 16416 w 20853"/>
                <a:gd name="connsiteY5" fmla="*/ 0 h 18634"/>
                <a:gd name="connsiteX6" fmla="*/ 20853 w 20853"/>
                <a:gd name="connsiteY6" fmla="*/ 2662 h 1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3" h="18634">
                  <a:moveTo>
                    <a:pt x="20853" y="2662"/>
                  </a:moveTo>
                  <a:cubicBezTo>
                    <a:pt x="18191" y="7987"/>
                    <a:pt x="14642" y="13311"/>
                    <a:pt x="11536" y="18635"/>
                  </a:cubicBezTo>
                  <a:cubicBezTo>
                    <a:pt x="7543" y="16416"/>
                    <a:pt x="3993" y="13311"/>
                    <a:pt x="0" y="10649"/>
                  </a:cubicBezTo>
                  <a:cubicBezTo>
                    <a:pt x="887" y="8874"/>
                    <a:pt x="1775" y="7099"/>
                    <a:pt x="2662" y="5768"/>
                  </a:cubicBezTo>
                  <a:cubicBezTo>
                    <a:pt x="5324" y="7099"/>
                    <a:pt x="7543" y="9318"/>
                    <a:pt x="9761" y="10649"/>
                  </a:cubicBezTo>
                  <a:cubicBezTo>
                    <a:pt x="11980" y="7099"/>
                    <a:pt x="14198" y="3550"/>
                    <a:pt x="16416" y="0"/>
                  </a:cubicBezTo>
                  <a:cubicBezTo>
                    <a:pt x="18191" y="0"/>
                    <a:pt x="19522" y="1331"/>
                    <a:pt x="20853" y="2662"/>
                  </a:cubicBezTo>
                  <a:close/>
                </a:path>
              </a:pathLst>
            </a:custGeom>
            <a:solidFill>
              <a:srgbClr val="FFC80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0" name="Freeform: Shape 77">
              <a:extLst>
                <a:ext uri="{FF2B5EF4-FFF2-40B4-BE49-F238E27FC236}">
                  <a16:creationId xmlns:a16="http://schemas.microsoft.com/office/drawing/2014/main" id="{926AE849-DE17-D462-64BD-2CFBDC1C5C85}"/>
                </a:ext>
              </a:extLst>
            </p:cNvPr>
            <p:cNvSpPr/>
            <p:nvPr/>
          </p:nvSpPr>
          <p:spPr>
            <a:xfrm rot="20913044">
              <a:off x="1331010" y="1343133"/>
              <a:ext cx="47181" cy="2359"/>
            </a:xfrm>
            <a:custGeom>
              <a:avLst/>
              <a:gdLst>
                <a:gd name="connsiteX0" fmla="*/ 0 w 88737"/>
                <a:gd name="connsiteY0" fmla="*/ 0 h 4436"/>
                <a:gd name="connsiteX1" fmla="*/ 88737 w 88737"/>
                <a:gd name="connsiteY1" fmla="*/ 0 h 4436"/>
                <a:gd name="connsiteX2" fmla="*/ 88737 w 88737"/>
                <a:gd name="connsiteY2" fmla="*/ 4437 h 4436"/>
                <a:gd name="connsiteX3" fmla="*/ 0 w 88737"/>
                <a:gd name="connsiteY3" fmla="*/ 4437 h 4436"/>
              </a:gdLst>
              <a:ahLst/>
              <a:cxnLst>
                <a:cxn ang="0">
                  <a:pos x="connsiteX0" y="connsiteY0"/>
                </a:cxn>
                <a:cxn ang="0">
                  <a:pos x="connsiteX1" y="connsiteY1"/>
                </a:cxn>
                <a:cxn ang="0">
                  <a:pos x="connsiteX2" y="connsiteY2"/>
                </a:cxn>
                <a:cxn ang="0">
                  <a:pos x="connsiteX3" y="connsiteY3"/>
                </a:cxn>
              </a:cxnLst>
              <a:rect l="l" t="t" r="r" b="b"/>
              <a:pathLst>
                <a:path w="88737" h="4436">
                  <a:moveTo>
                    <a:pt x="0" y="0"/>
                  </a:moveTo>
                  <a:lnTo>
                    <a:pt x="88737" y="0"/>
                  </a:lnTo>
                  <a:lnTo>
                    <a:pt x="88737" y="4437"/>
                  </a:lnTo>
                  <a:lnTo>
                    <a:pt x="0" y="4437"/>
                  </a:lnTo>
                  <a:close/>
                </a:path>
              </a:pathLst>
            </a:custGeom>
            <a:solidFill>
              <a:srgbClr val="3471B0"/>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1" name="Freeform: Shape 45">
              <a:extLst>
                <a:ext uri="{FF2B5EF4-FFF2-40B4-BE49-F238E27FC236}">
                  <a16:creationId xmlns:a16="http://schemas.microsoft.com/office/drawing/2014/main" id="{4FAEE919-6F80-A1B0-2AF1-79E4442F3570}"/>
                </a:ext>
              </a:extLst>
            </p:cNvPr>
            <p:cNvSpPr/>
            <p:nvPr/>
          </p:nvSpPr>
          <p:spPr>
            <a:xfrm>
              <a:off x="1387686" y="1294004"/>
              <a:ext cx="43686" cy="55234"/>
            </a:xfrm>
            <a:custGeom>
              <a:avLst/>
              <a:gdLst>
                <a:gd name="connsiteX0" fmla="*/ 68349 w 82164"/>
                <a:gd name="connsiteY0" fmla="*/ 71495 h 103884"/>
                <a:gd name="connsiteX1" fmla="*/ 80328 w 82164"/>
                <a:gd name="connsiteY1" fmla="*/ 53304 h 103884"/>
                <a:gd name="connsiteX2" fmla="*/ 53263 w 82164"/>
                <a:gd name="connsiteY2" fmla="*/ 1837 h 103884"/>
                <a:gd name="connsiteX3" fmla="*/ 1796 w 82164"/>
                <a:gd name="connsiteY3" fmla="*/ 28902 h 103884"/>
                <a:gd name="connsiteX4" fmla="*/ 908 w 82164"/>
                <a:gd name="connsiteY4" fmla="*/ 50642 h 103884"/>
                <a:gd name="connsiteX5" fmla="*/ 908 w 82164"/>
                <a:gd name="connsiteY5" fmla="*/ 50642 h 103884"/>
                <a:gd name="connsiteX6" fmla="*/ 4014 w 82164"/>
                <a:gd name="connsiteY6" fmla="*/ 91461 h 103884"/>
                <a:gd name="connsiteX7" fmla="*/ 23536 w 82164"/>
                <a:gd name="connsiteY7" fmla="*/ 97673 h 103884"/>
                <a:gd name="connsiteX8" fmla="*/ 43058 w 82164"/>
                <a:gd name="connsiteY8" fmla="*/ 103884 h 103884"/>
                <a:gd name="connsiteX9" fmla="*/ 68349 w 82164"/>
                <a:gd name="connsiteY9" fmla="*/ 71495 h 103884"/>
                <a:gd name="connsiteX10" fmla="*/ 68349 w 82164"/>
                <a:gd name="connsiteY10" fmla="*/ 71495 h 10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164" h="103884">
                  <a:moveTo>
                    <a:pt x="68349" y="71495"/>
                  </a:moveTo>
                  <a:cubicBezTo>
                    <a:pt x="73673" y="66615"/>
                    <a:pt x="77666" y="60403"/>
                    <a:pt x="80328" y="53304"/>
                  </a:cubicBezTo>
                  <a:cubicBezTo>
                    <a:pt x="86983" y="31564"/>
                    <a:pt x="75004" y="8492"/>
                    <a:pt x="53263" y="1837"/>
                  </a:cubicBezTo>
                  <a:cubicBezTo>
                    <a:pt x="31523" y="-4819"/>
                    <a:pt x="8451" y="7161"/>
                    <a:pt x="1796" y="28902"/>
                  </a:cubicBezTo>
                  <a:cubicBezTo>
                    <a:pt x="-423" y="36444"/>
                    <a:pt x="-423" y="43543"/>
                    <a:pt x="908" y="50642"/>
                  </a:cubicBezTo>
                  <a:lnTo>
                    <a:pt x="908" y="50642"/>
                  </a:lnTo>
                  <a:cubicBezTo>
                    <a:pt x="9338" y="80813"/>
                    <a:pt x="4014" y="91461"/>
                    <a:pt x="4014" y="91461"/>
                  </a:cubicBezTo>
                  <a:lnTo>
                    <a:pt x="23536" y="97673"/>
                  </a:lnTo>
                  <a:lnTo>
                    <a:pt x="43058" y="103884"/>
                  </a:lnTo>
                  <a:cubicBezTo>
                    <a:pt x="42615" y="103441"/>
                    <a:pt x="44833" y="91461"/>
                    <a:pt x="68349" y="71495"/>
                  </a:cubicBezTo>
                  <a:lnTo>
                    <a:pt x="68349" y="71495"/>
                  </a:lnTo>
                  <a:close/>
                </a:path>
              </a:pathLst>
            </a:custGeom>
            <a:solidFill>
              <a:srgbClr val="FFC80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2" name="Freeform: Shape 46">
              <a:extLst>
                <a:ext uri="{FF2B5EF4-FFF2-40B4-BE49-F238E27FC236}">
                  <a16:creationId xmlns:a16="http://schemas.microsoft.com/office/drawing/2014/main" id="{7E03B717-E34C-4148-DBCA-6C90EAC57618}"/>
                </a:ext>
              </a:extLst>
            </p:cNvPr>
            <p:cNvSpPr/>
            <p:nvPr/>
          </p:nvSpPr>
          <p:spPr>
            <a:xfrm>
              <a:off x="1397841" y="1316448"/>
              <a:ext cx="20523" cy="6605"/>
            </a:xfrm>
            <a:custGeom>
              <a:avLst/>
              <a:gdLst>
                <a:gd name="connsiteX0" fmla="*/ 0 w 38600"/>
                <a:gd name="connsiteY0" fmla="*/ 1331 h 12423"/>
                <a:gd name="connsiteX1" fmla="*/ 3106 w 38600"/>
                <a:gd name="connsiteY1" fmla="*/ 1331 h 12423"/>
                <a:gd name="connsiteX2" fmla="*/ 6212 w 38600"/>
                <a:gd name="connsiteY2" fmla="*/ 1331 h 12423"/>
                <a:gd name="connsiteX3" fmla="*/ 6212 w 38600"/>
                <a:gd name="connsiteY3" fmla="*/ 1331 h 12423"/>
                <a:gd name="connsiteX4" fmla="*/ 6212 w 38600"/>
                <a:gd name="connsiteY4" fmla="*/ 1331 h 12423"/>
                <a:gd name="connsiteX5" fmla="*/ 8430 w 38600"/>
                <a:gd name="connsiteY5" fmla="*/ 3993 h 12423"/>
                <a:gd name="connsiteX6" fmla="*/ 7543 w 38600"/>
                <a:gd name="connsiteY6" fmla="*/ 3993 h 12423"/>
                <a:gd name="connsiteX7" fmla="*/ 11980 w 38600"/>
                <a:gd name="connsiteY7" fmla="*/ 1331 h 12423"/>
                <a:gd name="connsiteX8" fmla="*/ 12867 w 38600"/>
                <a:gd name="connsiteY8" fmla="*/ 887 h 12423"/>
                <a:gd name="connsiteX9" fmla="*/ 13311 w 38600"/>
                <a:gd name="connsiteY9" fmla="*/ 1775 h 12423"/>
                <a:gd name="connsiteX10" fmla="*/ 15529 w 38600"/>
                <a:gd name="connsiteY10" fmla="*/ 4880 h 12423"/>
                <a:gd name="connsiteX11" fmla="*/ 17747 w 38600"/>
                <a:gd name="connsiteY11" fmla="*/ 7986 h 12423"/>
                <a:gd name="connsiteX12" fmla="*/ 16416 w 38600"/>
                <a:gd name="connsiteY12" fmla="*/ 7542 h 12423"/>
                <a:gd name="connsiteX13" fmla="*/ 20410 w 38600"/>
                <a:gd name="connsiteY13" fmla="*/ 5324 h 12423"/>
                <a:gd name="connsiteX14" fmla="*/ 24403 w 38600"/>
                <a:gd name="connsiteY14" fmla="*/ 3106 h 12423"/>
                <a:gd name="connsiteX15" fmla="*/ 25734 w 38600"/>
                <a:gd name="connsiteY15" fmla="*/ 2218 h 12423"/>
                <a:gd name="connsiteX16" fmla="*/ 26177 w 38600"/>
                <a:gd name="connsiteY16" fmla="*/ 3549 h 12423"/>
                <a:gd name="connsiteX17" fmla="*/ 26621 w 38600"/>
                <a:gd name="connsiteY17" fmla="*/ 6211 h 12423"/>
                <a:gd name="connsiteX18" fmla="*/ 27065 w 38600"/>
                <a:gd name="connsiteY18" fmla="*/ 8874 h 12423"/>
                <a:gd name="connsiteX19" fmla="*/ 25290 w 38600"/>
                <a:gd name="connsiteY19" fmla="*/ 8430 h 12423"/>
                <a:gd name="connsiteX20" fmla="*/ 27065 w 38600"/>
                <a:gd name="connsiteY20" fmla="*/ 7099 h 12423"/>
                <a:gd name="connsiteX21" fmla="*/ 27952 w 38600"/>
                <a:gd name="connsiteY21" fmla="*/ 6655 h 12423"/>
                <a:gd name="connsiteX22" fmla="*/ 28396 w 38600"/>
                <a:gd name="connsiteY22" fmla="*/ 7542 h 12423"/>
                <a:gd name="connsiteX23" fmla="*/ 29727 w 38600"/>
                <a:gd name="connsiteY23" fmla="*/ 10205 h 12423"/>
                <a:gd name="connsiteX24" fmla="*/ 28396 w 38600"/>
                <a:gd name="connsiteY24" fmla="*/ 9761 h 12423"/>
                <a:gd name="connsiteX25" fmla="*/ 32389 w 38600"/>
                <a:gd name="connsiteY25" fmla="*/ 7099 h 12423"/>
                <a:gd name="connsiteX26" fmla="*/ 32833 w 38600"/>
                <a:gd name="connsiteY26" fmla="*/ 6655 h 12423"/>
                <a:gd name="connsiteX27" fmla="*/ 33276 w 38600"/>
                <a:gd name="connsiteY27" fmla="*/ 7099 h 12423"/>
                <a:gd name="connsiteX28" fmla="*/ 35939 w 38600"/>
                <a:gd name="connsiteY28" fmla="*/ 9761 h 12423"/>
                <a:gd name="connsiteX29" fmla="*/ 38601 w 38600"/>
                <a:gd name="connsiteY29" fmla="*/ 12423 h 12423"/>
                <a:gd name="connsiteX30" fmla="*/ 35495 w 38600"/>
                <a:gd name="connsiteY30" fmla="*/ 10205 h 12423"/>
                <a:gd name="connsiteX31" fmla="*/ 32389 w 38600"/>
                <a:gd name="connsiteY31" fmla="*/ 7986 h 12423"/>
                <a:gd name="connsiteX32" fmla="*/ 33276 w 38600"/>
                <a:gd name="connsiteY32" fmla="*/ 7986 h 12423"/>
                <a:gd name="connsiteX33" fmla="*/ 29283 w 38600"/>
                <a:gd name="connsiteY33" fmla="*/ 10648 h 12423"/>
                <a:gd name="connsiteX34" fmla="*/ 28840 w 38600"/>
                <a:gd name="connsiteY34" fmla="*/ 11092 h 12423"/>
                <a:gd name="connsiteX35" fmla="*/ 28396 w 38600"/>
                <a:gd name="connsiteY35" fmla="*/ 10205 h 12423"/>
                <a:gd name="connsiteX36" fmla="*/ 26621 w 38600"/>
                <a:gd name="connsiteY36" fmla="*/ 7986 h 12423"/>
                <a:gd name="connsiteX37" fmla="*/ 27952 w 38600"/>
                <a:gd name="connsiteY37" fmla="*/ 7986 h 12423"/>
                <a:gd name="connsiteX38" fmla="*/ 26177 w 38600"/>
                <a:gd name="connsiteY38" fmla="*/ 9317 h 12423"/>
                <a:gd name="connsiteX39" fmla="*/ 24846 w 38600"/>
                <a:gd name="connsiteY39" fmla="*/ 10205 h 12423"/>
                <a:gd name="connsiteX40" fmla="*/ 24403 w 38600"/>
                <a:gd name="connsiteY40" fmla="*/ 8430 h 12423"/>
                <a:gd name="connsiteX41" fmla="*/ 23959 w 38600"/>
                <a:gd name="connsiteY41" fmla="*/ 5768 h 12423"/>
                <a:gd name="connsiteX42" fmla="*/ 23515 w 38600"/>
                <a:gd name="connsiteY42" fmla="*/ 3106 h 12423"/>
                <a:gd name="connsiteX43" fmla="*/ 25290 w 38600"/>
                <a:gd name="connsiteY43" fmla="*/ 3993 h 12423"/>
                <a:gd name="connsiteX44" fmla="*/ 21297 w 38600"/>
                <a:gd name="connsiteY44" fmla="*/ 6211 h 12423"/>
                <a:gd name="connsiteX45" fmla="*/ 17304 w 38600"/>
                <a:gd name="connsiteY45" fmla="*/ 8430 h 12423"/>
                <a:gd name="connsiteX46" fmla="*/ 16416 w 38600"/>
                <a:gd name="connsiteY46" fmla="*/ 8874 h 12423"/>
                <a:gd name="connsiteX47" fmla="*/ 15973 w 38600"/>
                <a:gd name="connsiteY47" fmla="*/ 7986 h 12423"/>
                <a:gd name="connsiteX48" fmla="*/ 14198 w 38600"/>
                <a:gd name="connsiteY48" fmla="*/ 4437 h 12423"/>
                <a:gd name="connsiteX49" fmla="*/ 12423 w 38600"/>
                <a:gd name="connsiteY49" fmla="*/ 887 h 12423"/>
                <a:gd name="connsiteX50" fmla="*/ 13754 w 38600"/>
                <a:gd name="connsiteY50" fmla="*/ 1331 h 12423"/>
                <a:gd name="connsiteX51" fmla="*/ 9317 w 38600"/>
                <a:gd name="connsiteY51" fmla="*/ 3549 h 12423"/>
                <a:gd name="connsiteX52" fmla="*/ 8874 w 38600"/>
                <a:gd name="connsiteY52" fmla="*/ 3993 h 12423"/>
                <a:gd name="connsiteX53" fmla="*/ 8430 w 38600"/>
                <a:gd name="connsiteY53" fmla="*/ 3549 h 12423"/>
                <a:gd name="connsiteX54" fmla="*/ 6212 w 38600"/>
                <a:gd name="connsiteY54" fmla="*/ 444 h 12423"/>
                <a:gd name="connsiteX55" fmla="*/ 6655 w 38600"/>
                <a:gd name="connsiteY55" fmla="*/ 444 h 12423"/>
                <a:gd name="connsiteX56" fmla="*/ 3993 w 38600"/>
                <a:gd name="connsiteY56" fmla="*/ 0 h 12423"/>
                <a:gd name="connsiteX57" fmla="*/ 0 w 38600"/>
                <a:gd name="connsiteY57" fmla="*/ 1331 h 1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00" h="12423">
                  <a:moveTo>
                    <a:pt x="0" y="1331"/>
                  </a:moveTo>
                  <a:cubicBezTo>
                    <a:pt x="887" y="1331"/>
                    <a:pt x="1775" y="1331"/>
                    <a:pt x="3106" y="1331"/>
                  </a:cubicBezTo>
                  <a:cubicBezTo>
                    <a:pt x="3993" y="1331"/>
                    <a:pt x="4881" y="1331"/>
                    <a:pt x="6212" y="1331"/>
                  </a:cubicBezTo>
                  <a:lnTo>
                    <a:pt x="6212" y="1331"/>
                  </a:lnTo>
                  <a:lnTo>
                    <a:pt x="6212" y="1331"/>
                  </a:lnTo>
                  <a:cubicBezTo>
                    <a:pt x="7099" y="2218"/>
                    <a:pt x="7986" y="3106"/>
                    <a:pt x="8430" y="3993"/>
                  </a:cubicBezTo>
                  <a:lnTo>
                    <a:pt x="7543" y="3993"/>
                  </a:lnTo>
                  <a:cubicBezTo>
                    <a:pt x="8874" y="3106"/>
                    <a:pt x="10648" y="2218"/>
                    <a:pt x="11980" y="1331"/>
                  </a:cubicBezTo>
                  <a:lnTo>
                    <a:pt x="12867" y="887"/>
                  </a:lnTo>
                  <a:lnTo>
                    <a:pt x="13311" y="1775"/>
                  </a:lnTo>
                  <a:cubicBezTo>
                    <a:pt x="14198" y="2662"/>
                    <a:pt x="14642" y="3993"/>
                    <a:pt x="15529" y="4880"/>
                  </a:cubicBezTo>
                  <a:cubicBezTo>
                    <a:pt x="16416" y="5768"/>
                    <a:pt x="16860" y="7099"/>
                    <a:pt x="17747" y="7986"/>
                  </a:cubicBezTo>
                  <a:lnTo>
                    <a:pt x="16416" y="7542"/>
                  </a:lnTo>
                  <a:lnTo>
                    <a:pt x="20410" y="5324"/>
                  </a:lnTo>
                  <a:cubicBezTo>
                    <a:pt x="21741" y="4437"/>
                    <a:pt x="23072" y="3993"/>
                    <a:pt x="24403" y="3106"/>
                  </a:cubicBezTo>
                  <a:lnTo>
                    <a:pt x="25734" y="2218"/>
                  </a:lnTo>
                  <a:lnTo>
                    <a:pt x="26177" y="3549"/>
                  </a:lnTo>
                  <a:cubicBezTo>
                    <a:pt x="26177" y="4437"/>
                    <a:pt x="26621" y="5324"/>
                    <a:pt x="26621" y="6211"/>
                  </a:cubicBezTo>
                  <a:lnTo>
                    <a:pt x="27065" y="8874"/>
                  </a:lnTo>
                  <a:lnTo>
                    <a:pt x="25290" y="8430"/>
                  </a:lnTo>
                  <a:lnTo>
                    <a:pt x="27065" y="7099"/>
                  </a:lnTo>
                  <a:lnTo>
                    <a:pt x="27952" y="6655"/>
                  </a:lnTo>
                  <a:lnTo>
                    <a:pt x="28396" y="7542"/>
                  </a:lnTo>
                  <a:lnTo>
                    <a:pt x="29727" y="10205"/>
                  </a:lnTo>
                  <a:lnTo>
                    <a:pt x="28396" y="9761"/>
                  </a:lnTo>
                  <a:cubicBezTo>
                    <a:pt x="29727" y="8874"/>
                    <a:pt x="31058" y="7986"/>
                    <a:pt x="32389" y="7099"/>
                  </a:cubicBezTo>
                  <a:lnTo>
                    <a:pt x="32833" y="6655"/>
                  </a:lnTo>
                  <a:lnTo>
                    <a:pt x="33276" y="7099"/>
                  </a:lnTo>
                  <a:cubicBezTo>
                    <a:pt x="34164" y="7986"/>
                    <a:pt x="35051" y="8874"/>
                    <a:pt x="35939" y="9761"/>
                  </a:cubicBezTo>
                  <a:cubicBezTo>
                    <a:pt x="36826" y="10648"/>
                    <a:pt x="37713" y="11536"/>
                    <a:pt x="38601" y="12423"/>
                  </a:cubicBezTo>
                  <a:cubicBezTo>
                    <a:pt x="37713" y="11536"/>
                    <a:pt x="36382" y="11092"/>
                    <a:pt x="35495" y="10205"/>
                  </a:cubicBezTo>
                  <a:cubicBezTo>
                    <a:pt x="34608" y="9317"/>
                    <a:pt x="33276" y="8430"/>
                    <a:pt x="32389" y="7986"/>
                  </a:cubicBezTo>
                  <a:lnTo>
                    <a:pt x="33276" y="7986"/>
                  </a:lnTo>
                  <a:cubicBezTo>
                    <a:pt x="31945" y="8874"/>
                    <a:pt x="30614" y="9761"/>
                    <a:pt x="29283" y="10648"/>
                  </a:cubicBezTo>
                  <a:lnTo>
                    <a:pt x="28840" y="11092"/>
                  </a:lnTo>
                  <a:lnTo>
                    <a:pt x="28396" y="10205"/>
                  </a:lnTo>
                  <a:lnTo>
                    <a:pt x="26621" y="7986"/>
                  </a:lnTo>
                  <a:lnTo>
                    <a:pt x="27952" y="7986"/>
                  </a:lnTo>
                  <a:lnTo>
                    <a:pt x="26177" y="9317"/>
                  </a:lnTo>
                  <a:lnTo>
                    <a:pt x="24846" y="10205"/>
                  </a:lnTo>
                  <a:lnTo>
                    <a:pt x="24403" y="8430"/>
                  </a:lnTo>
                  <a:lnTo>
                    <a:pt x="23959" y="5768"/>
                  </a:lnTo>
                  <a:cubicBezTo>
                    <a:pt x="23959" y="4880"/>
                    <a:pt x="23515" y="3993"/>
                    <a:pt x="23515" y="3106"/>
                  </a:cubicBezTo>
                  <a:lnTo>
                    <a:pt x="25290" y="3993"/>
                  </a:lnTo>
                  <a:cubicBezTo>
                    <a:pt x="23959" y="4880"/>
                    <a:pt x="22628" y="5324"/>
                    <a:pt x="21297" y="6211"/>
                  </a:cubicBezTo>
                  <a:lnTo>
                    <a:pt x="17304" y="8430"/>
                  </a:lnTo>
                  <a:lnTo>
                    <a:pt x="16416" y="8874"/>
                  </a:lnTo>
                  <a:lnTo>
                    <a:pt x="15973" y="7986"/>
                  </a:lnTo>
                  <a:cubicBezTo>
                    <a:pt x="15529" y="7099"/>
                    <a:pt x="14642" y="5768"/>
                    <a:pt x="14198" y="4437"/>
                  </a:cubicBezTo>
                  <a:cubicBezTo>
                    <a:pt x="13754" y="3106"/>
                    <a:pt x="12867" y="2218"/>
                    <a:pt x="12423" y="887"/>
                  </a:cubicBezTo>
                  <a:lnTo>
                    <a:pt x="13754" y="1331"/>
                  </a:lnTo>
                  <a:cubicBezTo>
                    <a:pt x="12423" y="2218"/>
                    <a:pt x="10648" y="3106"/>
                    <a:pt x="9317" y="3549"/>
                  </a:cubicBezTo>
                  <a:lnTo>
                    <a:pt x="8874" y="3993"/>
                  </a:lnTo>
                  <a:lnTo>
                    <a:pt x="8430" y="3549"/>
                  </a:lnTo>
                  <a:cubicBezTo>
                    <a:pt x="7543" y="2662"/>
                    <a:pt x="7099" y="1331"/>
                    <a:pt x="6212" y="444"/>
                  </a:cubicBezTo>
                  <a:lnTo>
                    <a:pt x="6655" y="444"/>
                  </a:lnTo>
                  <a:cubicBezTo>
                    <a:pt x="5768" y="444"/>
                    <a:pt x="4881" y="444"/>
                    <a:pt x="3993" y="0"/>
                  </a:cubicBezTo>
                  <a:cubicBezTo>
                    <a:pt x="1775" y="1775"/>
                    <a:pt x="887" y="1331"/>
                    <a:pt x="0" y="1331"/>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3" name="Freeform: Shape 47">
              <a:extLst>
                <a:ext uri="{FF2B5EF4-FFF2-40B4-BE49-F238E27FC236}">
                  <a16:creationId xmlns:a16="http://schemas.microsoft.com/office/drawing/2014/main" id="{D17E8FA7-F08D-9230-DEF4-97A538313BD2}"/>
                </a:ext>
              </a:extLst>
            </p:cNvPr>
            <p:cNvSpPr/>
            <p:nvPr/>
          </p:nvSpPr>
          <p:spPr>
            <a:xfrm rot="16537557">
              <a:off x="1381681" y="1331203"/>
              <a:ext cx="29252" cy="708"/>
            </a:xfrm>
            <a:custGeom>
              <a:avLst/>
              <a:gdLst>
                <a:gd name="connsiteX0" fmla="*/ 0 w 55017"/>
                <a:gd name="connsiteY0" fmla="*/ 0 h 1331"/>
                <a:gd name="connsiteX1" fmla="*/ 55018 w 55017"/>
                <a:gd name="connsiteY1" fmla="*/ 0 h 1331"/>
                <a:gd name="connsiteX2" fmla="*/ 55018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8" y="0"/>
                  </a:lnTo>
                  <a:lnTo>
                    <a:pt x="55018" y="1331"/>
                  </a:lnTo>
                  <a:lnTo>
                    <a:pt x="0" y="1331"/>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4" name="Freeform: Shape 48">
              <a:extLst>
                <a:ext uri="{FF2B5EF4-FFF2-40B4-BE49-F238E27FC236}">
                  <a16:creationId xmlns:a16="http://schemas.microsoft.com/office/drawing/2014/main" id="{E1B060CD-8013-469F-5834-92F4CDE2A2C6}"/>
                </a:ext>
              </a:extLst>
            </p:cNvPr>
            <p:cNvSpPr/>
            <p:nvPr/>
          </p:nvSpPr>
          <p:spPr>
            <a:xfrm>
              <a:off x="1395893" y="1315445"/>
              <a:ext cx="3422" cy="3423"/>
            </a:xfrm>
            <a:custGeom>
              <a:avLst/>
              <a:gdLst>
                <a:gd name="connsiteX0" fmla="*/ 6325 w 6437"/>
                <a:gd name="connsiteY0" fmla="*/ 4106 h 6437"/>
                <a:gd name="connsiteX1" fmla="*/ 2331 w 6437"/>
                <a:gd name="connsiteY1" fmla="*/ 6325 h 6437"/>
                <a:gd name="connsiteX2" fmla="*/ 113 w 6437"/>
                <a:gd name="connsiteY2" fmla="*/ 2331 h 6437"/>
                <a:gd name="connsiteX3" fmla="*/ 4106 w 6437"/>
                <a:gd name="connsiteY3" fmla="*/ 113 h 6437"/>
                <a:gd name="connsiteX4" fmla="*/ 6325 w 6437"/>
                <a:gd name="connsiteY4" fmla="*/ 4106 h 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37">
                  <a:moveTo>
                    <a:pt x="6325" y="4106"/>
                  </a:moveTo>
                  <a:cubicBezTo>
                    <a:pt x="5881" y="5881"/>
                    <a:pt x="4106" y="6768"/>
                    <a:pt x="2331" y="6325"/>
                  </a:cubicBezTo>
                  <a:cubicBezTo>
                    <a:pt x="557" y="5881"/>
                    <a:pt x="-331" y="4106"/>
                    <a:pt x="113" y="2331"/>
                  </a:cubicBezTo>
                  <a:cubicBezTo>
                    <a:pt x="557" y="557"/>
                    <a:pt x="2331" y="-331"/>
                    <a:pt x="4106" y="113"/>
                  </a:cubicBezTo>
                  <a:cubicBezTo>
                    <a:pt x="5881" y="557"/>
                    <a:pt x="6768" y="2331"/>
                    <a:pt x="6325" y="4106"/>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5" name="Freeform: Shape 49">
              <a:extLst>
                <a:ext uri="{FF2B5EF4-FFF2-40B4-BE49-F238E27FC236}">
                  <a16:creationId xmlns:a16="http://schemas.microsoft.com/office/drawing/2014/main" id="{05DC26A4-9F27-6CEC-3D38-7F6D067EC8E0}"/>
                </a:ext>
              </a:extLst>
            </p:cNvPr>
            <p:cNvSpPr/>
            <p:nvPr/>
          </p:nvSpPr>
          <p:spPr>
            <a:xfrm rot="17942308">
              <a:off x="1396674" y="1336098"/>
              <a:ext cx="29252" cy="708"/>
            </a:xfrm>
            <a:custGeom>
              <a:avLst/>
              <a:gdLst>
                <a:gd name="connsiteX0" fmla="*/ 0 w 55017"/>
                <a:gd name="connsiteY0" fmla="*/ 0 h 1331"/>
                <a:gd name="connsiteX1" fmla="*/ 55017 w 55017"/>
                <a:gd name="connsiteY1" fmla="*/ 0 h 1331"/>
                <a:gd name="connsiteX2" fmla="*/ 55017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7" y="0"/>
                  </a:lnTo>
                  <a:lnTo>
                    <a:pt x="55017" y="1331"/>
                  </a:lnTo>
                  <a:lnTo>
                    <a:pt x="0" y="1331"/>
                  </a:lnTo>
                  <a:close/>
                </a:path>
              </a:pathLst>
            </a:custGeom>
            <a:solidFill>
              <a:srgbClr val="002E3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6" name="Freeform: Shape 50">
              <a:extLst>
                <a:ext uri="{FF2B5EF4-FFF2-40B4-BE49-F238E27FC236}">
                  <a16:creationId xmlns:a16="http://schemas.microsoft.com/office/drawing/2014/main" id="{6DA4B37D-2476-72BB-3156-3B8A9D6E4B80}"/>
                </a:ext>
              </a:extLst>
            </p:cNvPr>
            <p:cNvSpPr/>
            <p:nvPr/>
          </p:nvSpPr>
          <p:spPr>
            <a:xfrm>
              <a:off x="1416653" y="1321828"/>
              <a:ext cx="3422" cy="3409"/>
            </a:xfrm>
            <a:custGeom>
              <a:avLst/>
              <a:gdLst>
                <a:gd name="connsiteX0" fmla="*/ 113 w 6437"/>
                <a:gd name="connsiteY0" fmla="*/ 2306 h 6411"/>
                <a:gd name="connsiteX1" fmla="*/ 2332 w 6437"/>
                <a:gd name="connsiteY1" fmla="*/ 6299 h 6411"/>
                <a:gd name="connsiteX2" fmla="*/ 6325 w 6437"/>
                <a:gd name="connsiteY2" fmla="*/ 4080 h 6411"/>
                <a:gd name="connsiteX3" fmla="*/ 4106 w 6437"/>
                <a:gd name="connsiteY3" fmla="*/ 87 h 6411"/>
                <a:gd name="connsiteX4" fmla="*/ 113 w 6437"/>
                <a:gd name="connsiteY4" fmla="*/ 2306 h 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11">
                  <a:moveTo>
                    <a:pt x="113" y="2306"/>
                  </a:moveTo>
                  <a:cubicBezTo>
                    <a:pt x="-331" y="4080"/>
                    <a:pt x="557" y="5855"/>
                    <a:pt x="2332" y="6299"/>
                  </a:cubicBezTo>
                  <a:cubicBezTo>
                    <a:pt x="4106" y="6742"/>
                    <a:pt x="5881" y="5855"/>
                    <a:pt x="6325" y="4080"/>
                  </a:cubicBezTo>
                  <a:cubicBezTo>
                    <a:pt x="6768" y="2306"/>
                    <a:pt x="5881" y="531"/>
                    <a:pt x="4106" y="87"/>
                  </a:cubicBezTo>
                  <a:cubicBezTo>
                    <a:pt x="2775" y="-357"/>
                    <a:pt x="1000" y="975"/>
                    <a:pt x="113" y="2306"/>
                  </a:cubicBezTo>
                  <a:close/>
                </a:path>
              </a:pathLst>
            </a:custGeom>
            <a:solidFill>
              <a:srgbClr val="002E3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57" name="Content Placeholder 4">
              <a:extLst>
                <a:ext uri="{FF2B5EF4-FFF2-40B4-BE49-F238E27FC236}">
                  <a16:creationId xmlns:a16="http://schemas.microsoft.com/office/drawing/2014/main" id="{7E2A2CCB-2369-70D2-B021-138B9F4EFB68}"/>
                </a:ext>
              </a:extLst>
            </p:cNvPr>
            <p:cNvGrpSpPr/>
            <p:nvPr/>
          </p:nvGrpSpPr>
          <p:grpSpPr>
            <a:xfrm>
              <a:off x="1386498" y="1342634"/>
              <a:ext cx="24630" cy="20144"/>
              <a:chOff x="867389" y="4252811"/>
              <a:chExt cx="46317" cy="37887"/>
            </a:xfrm>
          </p:grpSpPr>
          <p:sp>
            <p:nvSpPr>
              <p:cNvPr id="77" name="Freeform: Shape 62">
                <a:extLst>
                  <a:ext uri="{FF2B5EF4-FFF2-40B4-BE49-F238E27FC236}">
                    <a16:creationId xmlns:a16="http://schemas.microsoft.com/office/drawing/2014/main" id="{B223F210-CCDB-8641-47F9-49DD0850EED0}"/>
                  </a:ext>
                </a:extLst>
              </p:cNvPr>
              <p:cNvSpPr/>
              <p:nvPr/>
            </p:nvSpPr>
            <p:spPr>
              <a:xfrm>
                <a:off x="869782" y="4252811"/>
                <a:ext cx="42593" cy="35938"/>
              </a:xfrm>
              <a:custGeom>
                <a:avLst/>
                <a:gdLst>
                  <a:gd name="connsiteX0" fmla="*/ 23515 w 42593"/>
                  <a:gd name="connsiteY0" fmla="*/ 6212 h 35938"/>
                  <a:gd name="connsiteX1" fmla="*/ 3993 w 42593"/>
                  <a:gd name="connsiteY1" fmla="*/ 0 h 35938"/>
                  <a:gd name="connsiteX2" fmla="*/ 887 w 42593"/>
                  <a:gd name="connsiteY2" fmla="*/ 10205 h 35938"/>
                  <a:gd name="connsiteX3" fmla="*/ 0 w 42593"/>
                  <a:gd name="connsiteY3" fmla="*/ 26621 h 35938"/>
                  <a:gd name="connsiteX4" fmla="*/ 15529 w 42593"/>
                  <a:gd name="connsiteY4" fmla="*/ 31502 h 35938"/>
                  <a:gd name="connsiteX5" fmla="*/ 30614 w 42593"/>
                  <a:gd name="connsiteY5" fmla="*/ 35938 h 35938"/>
                  <a:gd name="connsiteX6" fmla="*/ 39488 w 42593"/>
                  <a:gd name="connsiteY6" fmla="*/ 22184 h 35938"/>
                  <a:gd name="connsiteX7" fmla="*/ 42594 w 42593"/>
                  <a:gd name="connsiteY7" fmla="*/ 11980 h 3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3" h="35938">
                    <a:moveTo>
                      <a:pt x="23515" y="6212"/>
                    </a:moveTo>
                    <a:lnTo>
                      <a:pt x="3993" y="0"/>
                    </a:lnTo>
                    <a:lnTo>
                      <a:pt x="887" y="10205"/>
                    </a:lnTo>
                    <a:lnTo>
                      <a:pt x="0" y="26621"/>
                    </a:lnTo>
                    <a:lnTo>
                      <a:pt x="15529" y="31502"/>
                    </a:lnTo>
                    <a:lnTo>
                      <a:pt x="30614" y="35938"/>
                    </a:lnTo>
                    <a:lnTo>
                      <a:pt x="39488" y="22184"/>
                    </a:lnTo>
                    <a:lnTo>
                      <a:pt x="42594" y="11980"/>
                    </a:lnTo>
                    <a:close/>
                  </a:path>
                </a:pathLst>
              </a:custGeom>
              <a:solidFill>
                <a:srgbClr val="004F6C"/>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78" name="Content Placeholder 4">
                <a:extLst>
                  <a:ext uri="{FF2B5EF4-FFF2-40B4-BE49-F238E27FC236}">
                    <a16:creationId xmlns:a16="http://schemas.microsoft.com/office/drawing/2014/main" id="{06860B85-DCE4-E3EE-DD43-53C3B4330421}"/>
                  </a:ext>
                </a:extLst>
              </p:cNvPr>
              <p:cNvGrpSpPr/>
              <p:nvPr/>
            </p:nvGrpSpPr>
            <p:grpSpPr>
              <a:xfrm>
                <a:off x="867389" y="4254586"/>
                <a:ext cx="46317" cy="36112"/>
                <a:chOff x="867389" y="4254586"/>
                <a:chExt cx="46317" cy="36112"/>
              </a:xfrm>
              <a:solidFill>
                <a:srgbClr val="002E3F"/>
              </a:solidFill>
            </p:grpSpPr>
            <p:sp>
              <p:nvSpPr>
                <p:cNvPr id="79" name="Freeform: Shape 64">
                  <a:extLst>
                    <a:ext uri="{FF2B5EF4-FFF2-40B4-BE49-F238E27FC236}">
                      <a16:creationId xmlns:a16="http://schemas.microsoft.com/office/drawing/2014/main" id="{2C6B0B04-57CB-8103-ED32-2F1E83FF2AA5}"/>
                    </a:ext>
                  </a:extLst>
                </p:cNvPr>
                <p:cNvSpPr/>
                <p:nvPr/>
              </p:nvSpPr>
              <p:spPr>
                <a:xfrm>
                  <a:off x="870495" y="4254586"/>
                  <a:ext cx="43211" cy="15972"/>
                </a:xfrm>
                <a:custGeom>
                  <a:avLst/>
                  <a:gdLst>
                    <a:gd name="connsiteX0" fmla="*/ 43212 w 43211"/>
                    <a:gd name="connsiteY0" fmla="*/ 14642 h 15972"/>
                    <a:gd name="connsiteX1" fmla="*/ 40993 w 43211"/>
                    <a:gd name="connsiteY1" fmla="*/ 15973 h 15972"/>
                    <a:gd name="connsiteX2" fmla="*/ 1061 w 43211"/>
                    <a:gd name="connsiteY2" fmla="*/ 3549 h 15972"/>
                    <a:gd name="connsiteX3" fmla="*/ 174 w 43211"/>
                    <a:gd name="connsiteY3" fmla="*/ 1331 h 15972"/>
                    <a:gd name="connsiteX4" fmla="*/ 174 w 43211"/>
                    <a:gd name="connsiteY4" fmla="*/ 1331 h 15972"/>
                    <a:gd name="connsiteX5" fmla="*/ 2392 w 43211"/>
                    <a:gd name="connsiteY5" fmla="*/ 0 h 15972"/>
                    <a:gd name="connsiteX6" fmla="*/ 42324 w 43211"/>
                    <a:gd name="connsiteY6" fmla="*/ 12423 h 15972"/>
                    <a:gd name="connsiteX7" fmla="*/ 43212 w 43211"/>
                    <a:gd name="connsiteY7" fmla="*/ 14642 h 15972"/>
                    <a:gd name="connsiteX8" fmla="*/ 43212 w 43211"/>
                    <a:gd name="connsiteY8" fmla="*/ 14642 h 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11" h="15972">
                      <a:moveTo>
                        <a:pt x="43212" y="14642"/>
                      </a:moveTo>
                      <a:cubicBezTo>
                        <a:pt x="42768" y="15529"/>
                        <a:pt x="41881" y="15973"/>
                        <a:pt x="40993" y="15973"/>
                      </a:cubicBezTo>
                      <a:lnTo>
                        <a:pt x="1061" y="3549"/>
                      </a:lnTo>
                      <a:cubicBezTo>
                        <a:pt x="174" y="3106"/>
                        <a:pt x="-270" y="2218"/>
                        <a:pt x="174" y="1331"/>
                      </a:cubicBezTo>
                      <a:lnTo>
                        <a:pt x="174" y="1331"/>
                      </a:lnTo>
                      <a:cubicBezTo>
                        <a:pt x="618" y="444"/>
                        <a:pt x="1505" y="0"/>
                        <a:pt x="2392" y="0"/>
                      </a:cubicBezTo>
                      <a:lnTo>
                        <a:pt x="42324" y="12423"/>
                      </a:lnTo>
                      <a:cubicBezTo>
                        <a:pt x="42768" y="12423"/>
                        <a:pt x="43212" y="13311"/>
                        <a:pt x="43212" y="14642"/>
                      </a:cubicBezTo>
                      <a:lnTo>
                        <a:pt x="43212" y="14642"/>
                      </a:lnTo>
                      <a:close/>
                    </a:path>
                  </a:pathLst>
                </a:custGeom>
                <a:solidFill>
                  <a:srgbClr val="002E3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80" name="Freeform: Shape 65">
                  <a:extLst>
                    <a:ext uri="{FF2B5EF4-FFF2-40B4-BE49-F238E27FC236}">
                      <a16:creationId xmlns:a16="http://schemas.microsoft.com/office/drawing/2014/main" id="{3C4C9B89-353E-375C-E0B1-6E5B4114C86E}"/>
                    </a:ext>
                  </a:extLst>
                </p:cNvPr>
                <p:cNvSpPr/>
                <p:nvPr/>
              </p:nvSpPr>
              <p:spPr>
                <a:xfrm>
                  <a:off x="868276" y="4260797"/>
                  <a:ext cx="43385" cy="15972"/>
                </a:xfrm>
                <a:custGeom>
                  <a:avLst/>
                  <a:gdLst>
                    <a:gd name="connsiteX0" fmla="*/ 43212 w 43385"/>
                    <a:gd name="connsiteY0" fmla="*/ 14642 h 15972"/>
                    <a:gd name="connsiteX1" fmla="*/ 40993 w 43385"/>
                    <a:gd name="connsiteY1" fmla="*/ 15973 h 15972"/>
                    <a:gd name="connsiteX2" fmla="*/ 1061 w 43385"/>
                    <a:gd name="connsiteY2" fmla="*/ 3549 h 15972"/>
                    <a:gd name="connsiteX3" fmla="*/ 174 w 43385"/>
                    <a:gd name="connsiteY3" fmla="*/ 1331 h 15972"/>
                    <a:gd name="connsiteX4" fmla="*/ 174 w 43385"/>
                    <a:gd name="connsiteY4" fmla="*/ 1331 h 15972"/>
                    <a:gd name="connsiteX5" fmla="*/ 2392 w 43385"/>
                    <a:gd name="connsiteY5" fmla="*/ 0 h 15972"/>
                    <a:gd name="connsiteX6" fmla="*/ 42324 w 43385"/>
                    <a:gd name="connsiteY6" fmla="*/ 12423 h 15972"/>
                    <a:gd name="connsiteX7" fmla="*/ 43212 w 43385"/>
                    <a:gd name="connsiteY7" fmla="*/ 14642 h 15972"/>
                    <a:gd name="connsiteX8" fmla="*/ 43212 w 43385"/>
                    <a:gd name="connsiteY8" fmla="*/ 14642 h 1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85" h="15972">
                      <a:moveTo>
                        <a:pt x="43212" y="14642"/>
                      </a:moveTo>
                      <a:cubicBezTo>
                        <a:pt x="42768" y="15529"/>
                        <a:pt x="41881" y="15973"/>
                        <a:pt x="40993" y="15973"/>
                      </a:cubicBezTo>
                      <a:lnTo>
                        <a:pt x="1061" y="3549"/>
                      </a:lnTo>
                      <a:cubicBezTo>
                        <a:pt x="174" y="3106"/>
                        <a:pt x="-270" y="2218"/>
                        <a:pt x="174" y="1331"/>
                      </a:cubicBezTo>
                      <a:lnTo>
                        <a:pt x="174" y="1331"/>
                      </a:lnTo>
                      <a:cubicBezTo>
                        <a:pt x="618" y="444"/>
                        <a:pt x="1505" y="0"/>
                        <a:pt x="2392" y="0"/>
                      </a:cubicBezTo>
                      <a:lnTo>
                        <a:pt x="42324" y="12423"/>
                      </a:lnTo>
                      <a:cubicBezTo>
                        <a:pt x="43212" y="12867"/>
                        <a:pt x="43655" y="13754"/>
                        <a:pt x="43212" y="14642"/>
                      </a:cubicBezTo>
                      <a:lnTo>
                        <a:pt x="43212" y="14642"/>
                      </a:lnTo>
                      <a:close/>
                    </a:path>
                  </a:pathLst>
                </a:custGeom>
                <a:solidFill>
                  <a:srgbClr val="002E3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81" name="Freeform: Shape 66">
                  <a:extLst>
                    <a:ext uri="{FF2B5EF4-FFF2-40B4-BE49-F238E27FC236}">
                      <a16:creationId xmlns:a16="http://schemas.microsoft.com/office/drawing/2014/main" id="{EFD24639-55B1-65DB-DE03-1498BAD9BE81}"/>
                    </a:ext>
                  </a:extLst>
                </p:cNvPr>
                <p:cNvSpPr/>
                <p:nvPr/>
              </p:nvSpPr>
              <p:spPr>
                <a:xfrm>
                  <a:off x="867389" y="4277483"/>
                  <a:ext cx="35668" cy="13215"/>
                </a:xfrm>
                <a:custGeom>
                  <a:avLst/>
                  <a:gdLst>
                    <a:gd name="connsiteX0" fmla="*/ 35669 w 35668"/>
                    <a:gd name="connsiteY0" fmla="*/ 12154 h 13215"/>
                    <a:gd name="connsiteX1" fmla="*/ 33894 w 35668"/>
                    <a:gd name="connsiteY1" fmla="*/ 13041 h 13215"/>
                    <a:gd name="connsiteX2" fmla="*/ 1061 w 35668"/>
                    <a:gd name="connsiteY2" fmla="*/ 2836 h 13215"/>
                    <a:gd name="connsiteX3" fmla="*/ 174 w 35668"/>
                    <a:gd name="connsiteY3" fmla="*/ 1061 h 13215"/>
                    <a:gd name="connsiteX4" fmla="*/ 174 w 35668"/>
                    <a:gd name="connsiteY4" fmla="*/ 1061 h 13215"/>
                    <a:gd name="connsiteX5" fmla="*/ 1949 w 35668"/>
                    <a:gd name="connsiteY5" fmla="*/ 174 h 13215"/>
                    <a:gd name="connsiteX6" fmla="*/ 34782 w 35668"/>
                    <a:gd name="connsiteY6" fmla="*/ 10379 h 13215"/>
                    <a:gd name="connsiteX7" fmla="*/ 35669 w 35668"/>
                    <a:gd name="connsiteY7" fmla="*/ 12154 h 13215"/>
                    <a:gd name="connsiteX8" fmla="*/ 35669 w 35668"/>
                    <a:gd name="connsiteY8" fmla="*/ 12154 h 1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68" h="13215">
                      <a:moveTo>
                        <a:pt x="35669" y="12154"/>
                      </a:moveTo>
                      <a:cubicBezTo>
                        <a:pt x="35225" y="13041"/>
                        <a:pt x="34782" y="13485"/>
                        <a:pt x="33894" y="13041"/>
                      </a:cubicBezTo>
                      <a:lnTo>
                        <a:pt x="1061" y="2836"/>
                      </a:lnTo>
                      <a:cubicBezTo>
                        <a:pt x="174" y="2392"/>
                        <a:pt x="-270" y="1949"/>
                        <a:pt x="174" y="1061"/>
                      </a:cubicBezTo>
                      <a:lnTo>
                        <a:pt x="174" y="1061"/>
                      </a:lnTo>
                      <a:cubicBezTo>
                        <a:pt x="618" y="174"/>
                        <a:pt x="1061" y="-270"/>
                        <a:pt x="1949" y="174"/>
                      </a:cubicBezTo>
                      <a:lnTo>
                        <a:pt x="34782" y="10379"/>
                      </a:lnTo>
                      <a:cubicBezTo>
                        <a:pt x="35225" y="10823"/>
                        <a:pt x="35669" y="11266"/>
                        <a:pt x="35669" y="12154"/>
                      </a:cubicBezTo>
                      <a:lnTo>
                        <a:pt x="35669" y="12154"/>
                      </a:lnTo>
                      <a:close/>
                    </a:path>
                  </a:pathLst>
                </a:custGeom>
                <a:solidFill>
                  <a:srgbClr val="002E3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grpSp>
        <p:sp>
          <p:nvSpPr>
            <p:cNvPr id="58" name="Freeform: Shape 52">
              <a:extLst>
                <a:ext uri="{FF2B5EF4-FFF2-40B4-BE49-F238E27FC236}">
                  <a16:creationId xmlns:a16="http://schemas.microsoft.com/office/drawing/2014/main" id="{8EC559F5-AF9C-ABB2-6EB0-A5E909C305B4}"/>
                </a:ext>
              </a:extLst>
            </p:cNvPr>
            <p:cNvSpPr/>
            <p:nvPr/>
          </p:nvSpPr>
          <p:spPr>
            <a:xfrm>
              <a:off x="1400200" y="1294981"/>
              <a:ext cx="31172" cy="54258"/>
            </a:xfrm>
            <a:custGeom>
              <a:avLst/>
              <a:gdLst>
                <a:gd name="connsiteX0" fmla="*/ 44812 w 58628"/>
                <a:gd name="connsiteY0" fmla="*/ 69659 h 102047"/>
                <a:gd name="connsiteX1" fmla="*/ 56792 w 58628"/>
                <a:gd name="connsiteY1" fmla="*/ 51468 h 102047"/>
                <a:gd name="connsiteX2" fmla="*/ 29727 w 58628"/>
                <a:gd name="connsiteY2" fmla="*/ 0 h 102047"/>
                <a:gd name="connsiteX3" fmla="*/ 29727 w 58628"/>
                <a:gd name="connsiteY3" fmla="*/ 0 h 102047"/>
                <a:gd name="connsiteX4" fmla="*/ 0 w 58628"/>
                <a:gd name="connsiteY4" fmla="*/ 95836 h 102047"/>
                <a:gd name="connsiteX5" fmla="*/ 19522 w 58628"/>
                <a:gd name="connsiteY5" fmla="*/ 102048 h 102047"/>
                <a:gd name="connsiteX6" fmla="*/ 44812 w 58628"/>
                <a:gd name="connsiteY6" fmla="*/ 69659 h 102047"/>
                <a:gd name="connsiteX7" fmla="*/ 44812 w 58628"/>
                <a:gd name="connsiteY7" fmla="*/ 69659 h 10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8" h="102047">
                  <a:moveTo>
                    <a:pt x="44812" y="69659"/>
                  </a:moveTo>
                  <a:cubicBezTo>
                    <a:pt x="50137" y="64778"/>
                    <a:pt x="54130" y="58567"/>
                    <a:pt x="56792" y="51468"/>
                  </a:cubicBezTo>
                  <a:cubicBezTo>
                    <a:pt x="63447" y="29727"/>
                    <a:pt x="51468" y="6655"/>
                    <a:pt x="29727" y="0"/>
                  </a:cubicBezTo>
                  <a:cubicBezTo>
                    <a:pt x="29727" y="0"/>
                    <a:pt x="29727" y="0"/>
                    <a:pt x="29727" y="0"/>
                  </a:cubicBezTo>
                  <a:lnTo>
                    <a:pt x="0" y="95836"/>
                  </a:lnTo>
                  <a:lnTo>
                    <a:pt x="19522" y="102048"/>
                  </a:lnTo>
                  <a:cubicBezTo>
                    <a:pt x="19079" y="101604"/>
                    <a:pt x="21297" y="89625"/>
                    <a:pt x="44812" y="69659"/>
                  </a:cubicBezTo>
                  <a:lnTo>
                    <a:pt x="44812" y="69659"/>
                  </a:lnTo>
                  <a:close/>
                </a:path>
              </a:pathLst>
            </a:custGeom>
            <a:solidFill>
              <a:srgbClr val="F99B1C"/>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59" name="Freeform: Shape 53">
              <a:extLst>
                <a:ext uri="{FF2B5EF4-FFF2-40B4-BE49-F238E27FC236}">
                  <a16:creationId xmlns:a16="http://schemas.microsoft.com/office/drawing/2014/main" id="{763E3BF1-2A5B-E2C9-057A-8CE8050A1807}"/>
                </a:ext>
              </a:extLst>
            </p:cNvPr>
            <p:cNvSpPr/>
            <p:nvPr/>
          </p:nvSpPr>
          <p:spPr>
            <a:xfrm>
              <a:off x="1407749" y="1318099"/>
              <a:ext cx="10615" cy="5425"/>
            </a:xfrm>
            <a:custGeom>
              <a:avLst/>
              <a:gdLst>
                <a:gd name="connsiteX0" fmla="*/ 19966 w 19965"/>
                <a:gd name="connsiteY0" fmla="*/ 10205 h 10204"/>
                <a:gd name="connsiteX1" fmla="*/ 17304 w 19965"/>
                <a:gd name="connsiteY1" fmla="*/ 7543 h 10204"/>
                <a:gd name="connsiteX2" fmla="*/ 14642 w 19965"/>
                <a:gd name="connsiteY2" fmla="*/ 4881 h 10204"/>
                <a:gd name="connsiteX3" fmla="*/ 14198 w 19965"/>
                <a:gd name="connsiteY3" fmla="*/ 4437 h 10204"/>
                <a:gd name="connsiteX4" fmla="*/ 13754 w 19965"/>
                <a:gd name="connsiteY4" fmla="*/ 4881 h 10204"/>
                <a:gd name="connsiteX5" fmla="*/ 10205 w 19965"/>
                <a:gd name="connsiteY5" fmla="*/ 7099 h 10204"/>
                <a:gd name="connsiteX6" fmla="*/ 9317 w 19965"/>
                <a:gd name="connsiteY6" fmla="*/ 5324 h 10204"/>
                <a:gd name="connsiteX7" fmla="*/ 8874 w 19965"/>
                <a:gd name="connsiteY7" fmla="*/ 4437 h 10204"/>
                <a:gd name="connsiteX8" fmla="*/ 7986 w 19965"/>
                <a:gd name="connsiteY8" fmla="*/ 4881 h 10204"/>
                <a:gd name="connsiteX9" fmla="*/ 7543 w 19965"/>
                <a:gd name="connsiteY9" fmla="*/ 5324 h 10204"/>
                <a:gd name="connsiteX10" fmla="*/ 7543 w 19965"/>
                <a:gd name="connsiteY10" fmla="*/ 3993 h 10204"/>
                <a:gd name="connsiteX11" fmla="*/ 7099 w 19965"/>
                <a:gd name="connsiteY11" fmla="*/ 1331 h 10204"/>
                <a:gd name="connsiteX12" fmla="*/ 6655 w 19965"/>
                <a:gd name="connsiteY12" fmla="*/ 0 h 10204"/>
                <a:gd name="connsiteX13" fmla="*/ 5324 w 19965"/>
                <a:gd name="connsiteY13" fmla="*/ 887 h 10204"/>
                <a:gd name="connsiteX14" fmla="*/ 1331 w 19965"/>
                <a:gd name="connsiteY14" fmla="*/ 3106 h 10204"/>
                <a:gd name="connsiteX15" fmla="*/ 887 w 19965"/>
                <a:gd name="connsiteY15" fmla="*/ 3106 h 10204"/>
                <a:gd name="connsiteX16" fmla="*/ 0 w 19965"/>
                <a:gd name="connsiteY16" fmla="*/ 6212 h 10204"/>
                <a:gd name="connsiteX17" fmla="*/ 2218 w 19965"/>
                <a:gd name="connsiteY17" fmla="*/ 4881 h 10204"/>
                <a:gd name="connsiteX18" fmla="*/ 4881 w 19965"/>
                <a:gd name="connsiteY18" fmla="*/ 3550 h 10204"/>
                <a:gd name="connsiteX19" fmla="*/ 5324 w 19965"/>
                <a:gd name="connsiteY19" fmla="*/ 4881 h 10204"/>
                <a:gd name="connsiteX20" fmla="*/ 5768 w 19965"/>
                <a:gd name="connsiteY20" fmla="*/ 7543 h 10204"/>
                <a:gd name="connsiteX21" fmla="*/ 6212 w 19965"/>
                <a:gd name="connsiteY21" fmla="*/ 9318 h 10204"/>
                <a:gd name="connsiteX22" fmla="*/ 7543 w 19965"/>
                <a:gd name="connsiteY22" fmla="*/ 8430 h 10204"/>
                <a:gd name="connsiteX23" fmla="*/ 8430 w 19965"/>
                <a:gd name="connsiteY23" fmla="*/ 7543 h 10204"/>
                <a:gd name="connsiteX24" fmla="*/ 9317 w 19965"/>
                <a:gd name="connsiteY24" fmla="*/ 8874 h 10204"/>
                <a:gd name="connsiteX25" fmla="*/ 9761 w 19965"/>
                <a:gd name="connsiteY25" fmla="*/ 9761 h 10204"/>
                <a:gd name="connsiteX26" fmla="*/ 10205 w 19965"/>
                <a:gd name="connsiteY26" fmla="*/ 9318 h 10204"/>
                <a:gd name="connsiteX27" fmla="*/ 13754 w 19965"/>
                <a:gd name="connsiteY27" fmla="*/ 6655 h 10204"/>
                <a:gd name="connsiteX28" fmla="*/ 16416 w 19965"/>
                <a:gd name="connsiteY28" fmla="*/ 8874 h 10204"/>
                <a:gd name="connsiteX29" fmla="*/ 19966 w 19965"/>
                <a:gd name="connsiteY29" fmla="*/ 10205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65" h="10204">
                  <a:moveTo>
                    <a:pt x="19966" y="10205"/>
                  </a:moveTo>
                  <a:cubicBezTo>
                    <a:pt x="19079" y="9318"/>
                    <a:pt x="18191" y="8430"/>
                    <a:pt x="17304" y="7543"/>
                  </a:cubicBezTo>
                  <a:cubicBezTo>
                    <a:pt x="16416" y="6655"/>
                    <a:pt x="15529" y="5768"/>
                    <a:pt x="14642" y="4881"/>
                  </a:cubicBezTo>
                  <a:lnTo>
                    <a:pt x="14198" y="4437"/>
                  </a:lnTo>
                  <a:lnTo>
                    <a:pt x="13754" y="4881"/>
                  </a:lnTo>
                  <a:cubicBezTo>
                    <a:pt x="12423" y="5768"/>
                    <a:pt x="11536" y="6212"/>
                    <a:pt x="10205" y="7099"/>
                  </a:cubicBezTo>
                  <a:lnTo>
                    <a:pt x="9317" y="5324"/>
                  </a:lnTo>
                  <a:lnTo>
                    <a:pt x="8874" y="4437"/>
                  </a:lnTo>
                  <a:lnTo>
                    <a:pt x="7986" y="4881"/>
                  </a:lnTo>
                  <a:lnTo>
                    <a:pt x="7543" y="5324"/>
                  </a:lnTo>
                  <a:lnTo>
                    <a:pt x="7543" y="3993"/>
                  </a:lnTo>
                  <a:cubicBezTo>
                    <a:pt x="7543" y="3106"/>
                    <a:pt x="7099" y="2218"/>
                    <a:pt x="7099" y="1331"/>
                  </a:cubicBezTo>
                  <a:lnTo>
                    <a:pt x="6655" y="0"/>
                  </a:lnTo>
                  <a:lnTo>
                    <a:pt x="5324" y="887"/>
                  </a:lnTo>
                  <a:cubicBezTo>
                    <a:pt x="3993" y="1775"/>
                    <a:pt x="2662" y="2218"/>
                    <a:pt x="1331" y="3106"/>
                  </a:cubicBezTo>
                  <a:lnTo>
                    <a:pt x="887" y="3106"/>
                  </a:lnTo>
                  <a:lnTo>
                    <a:pt x="0" y="6212"/>
                  </a:lnTo>
                  <a:lnTo>
                    <a:pt x="2218" y="4881"/>
                  </a:lnTo>
                  <a:cubicBezTo>
                    <a:pt x="3106" y="4437"/>
                    <a:pt x="3993" y="3993"/>
                    <a:pt x="4881" y="3550"/>
                  </a:cubicBezTo>
                  <a:cubicBezTo>
                    <a:pt x="4881" y="3993"/>
                    <a:pt x="4881" y="4437"/>
                    <a:pt x="5324" y="4881"/>
                  </a:cubicBezTo>
                  <a:lnTo>
                    <a:pt x="5768" y="7543"/>
                  </a:lnTo>
                  <a:lnTo>
                    <a:pt x="6212" y="9318"/>
                  </a:lnTo>
                  <a:lnTo>
                    <a:pt x="7543" y="8430"/>
                  </a:lnTo>
                  <a:lnTo>
                    <a:pt x="8430" y="7543"/>
                  </a:lnTo>
                  <a:lnTo>
                    <a:pt x="9317" y="8874"/>
                  </a:lnTo>
                  <a:lnTo>
                    <a:pt x="9761" y="9761"/>
                  </a:lnTo>
                  <a:lnTo>
                    <a:pt x="10205" y="9318"/>
                  </a:lnTo>
                  <a:cubicBezTo>
                    <a:pt x="11536" y="8430"/>
                    <a:pt x="12423" y="7543"/>
                    <a:pt x="13754" y="6655"/>
                  </a:cubicBezTo>
                  <a:cubicBezTo>
                    <a:pt x="14642" y="7543"/>
                    <a:pt x="15529" y="7987"/>
                    <a:pt x="16416" y="8874"/>
                  </a:cubicBezTo>
                  <a:cubicBezTo>
                    <a:pt x="17747" y="8874"/>
                    <a:pt x="19079" y="9761"/>
                    <a:pt x="19966" y="10205"/>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60" name="Freeform: Shape 54">
              <a:extLst>
                <a:ext uri="{FF2B5EF4-FFF2-40B4-BE49-F238E27FC236}">
                  <a16:creationId xmlns:a16="http://schemas.microsoft.com/office/drawing/2014/main" id="{567E8089-6746-61CA-DF35-82D8D5E9BC6A}"/>
                </a:ext>
              </a:extLst>
            </p:cNvPr>
            <p:cNvSpPr/>
            <p:nvPr/>
          </p:nvSpPr>
          <p:spPr>
            <a:xfrm rot="17942308">
              <a:off x="1396674" y="1336098"/>
              <a:ext cx="29252" cy="708"/>
            </a:xfrm>
            <a:custGeom>
              <a:avLst/>
              <a:gdLst>
                <a:gd name="connsiteX0" fmla="*/ 0 w 55017"/>
                <a:gd name="connsiteY0" fmla="*/ 0 h 1331"/>
                <a:gd name="connsiteX1" fmla="*/ 55017 w 55017"/>
                <a:gd name="connsiteY1" fmla="*/ 0 h 1331"/>
                <a:gd name="connsiteX2" fmla="*/ 55017 w 55017"/>
                <a:gd name="connsiteY2" fmla="*/ 1331 h 1331"/>
                <a:gd name="connsiteX3" fmla="*/ 0 w 55017"/>
                <a:gd name="connsiteY3" fmla="*/ 1331 h 1331"/>
              </a:gdLst>
              <a:ahLst/>
              <a:cxnLst>
                <a:cxn ang="0">
                  <a:pos x="connsiteX0" y="connsiteY0"/>
                </a:cxn>
                <a:cxn ang="0">
                  <a:pos x="connsiteX1" y="connsiteY1"/>
                </a:cxn>
                <a:cxn ang="0">
                  <a:pos x="connsiteX2" y="connsiteY2"/>
                </a:cxn>
                <a:cxn ang="0">
                  <a:pos x="connsiteX3" y="connsiteY3"/>
                </a:cxn>
              </a:cxnLst>
              <a:rect l="l" t="t" r="r" b="b"/>
              <a:pathLst>
                <a:path w="55017" h="1331">
                  <a:moveTo>
                    <a:pt x="0" y="0"/>
                  </a:moveTo>
                  <a:lnTo>
                    <a:pt x="55017" y="0"/>
                  </a:lnTo>
                  <a:lnTo>
                    <a:pt x="55017" y="1331"/>
                  </a:lnTo>
                  <a:lnTo>
                    <a:pt x="0" y="1331"/>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61" name="Freeform: Shape 55">
              <a:extLst>
                <a:ext uri="{FF2B5EF4-FFF2-40B4-BE49-F238E27FC236}">
                  <a16:creationId xmlns:a16="http://schemas.microsoft.com/office/drawing/2014/main" id="{2827D9D1-308D-237F-B148-7CD8C39D3124}"/>
                </a:ext>
              </a:extLst>
            </p:cNvPr>
            <p:cNvSpPr/>
            <p:nvPr/>
          </p:nvSpPr>
          <p:spPr>
            <a:xfrm>
              <a:off x="1416653" y="1321828"/>
              <a:ext cx="3422" cy="3409"/>
            </a:xfrm>
            <a:custGeom>
              <a:avLst/>
              <a:gdLst>
                <a:gd name="connsiteX0" fmla="*/ 113 w 6437"/>
                <a:gd name="connsiteY0" fmla="*/ 2306 h 6411"/>
                <a:gd name="connsiteX1" fmla="*/ 2332 w 6437"/>
                <a:gd name="connsiteY1" fmla="*/ 6299 h 6411"/>
                <a:gd name="connsiteX2" fmla="*/ 6325 w 6437"/>
                <a:gd name="connsiteY2" fmla="*/ 4080 h 6411"/>
                <a:gd name="connsiteX3" fmla="*/ 4106 w 6437"/>
                <a:gd name="connsiteY3" fmla="*/ 87 h 6411"/>
                <a:gd name="connsiteX4" fmla="*/ 113 w 6437"/>
                <a:gd name="connsiteY4" fmla="*/ 2306 h 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7" h="6411">
                  <a:moveTo>
                    <a:pt x="113" y="2306"/>
                  </a:moveTo>
                  <a:cubicBezTo>
                    <a:pt x="-331" y="4080"/>
                    <a:pt x="557" y="5855"/>
                    <a:pt x="2332" y="6299"/>
                  </a:cubicBezTo>
                  <a:cubicBezTo>
                    <a:pt x="4106" y="6742"/>
                    <a:pt x="5881" y="5855"/>
                    <a:pt x="6325" y="4080"/>
                  </a:cubicBezTo>
                  <a:cubicBezTo>
                    <a:pt x="6768" y="2306"/>
                    <a:pt x="5881" y="531"/>
                    <a:pt x="4106" y="87"/>
                  </a:cubicBezTo>
                  <a:cubicBezTo>
                    <a:pt x="2775" y="-357"/>
                    <a:pt x="1000" y="975"/>
                    <a:pt x="113" y="2306"/>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62" name="Content Placeholder 4">
              <a:extLst>
                <a:ext uri="{FF2B5EF4-FFF2-40B4-BE49-F238E27FC236}">
                  <a16:creationId xmlns:a16="http://schemas.microsoft.com/office/drawing/2014/main" id="{6D8B6739-DEB4-DCEB-3ABF-98519E8761E4}"/>
                </a:ext>
              </a:extLst>
            </p:cNvPr>
            <p:cNvGrpSpPr/>
            <p:nvPr/>
          </p:nvGrpSpPr>
          <p:grpSpPr>
            <a:xfrm>
              <a:off x="1395718" y="1345701"/>
              <a:ext cx="15333" cy="17077"/>
              <a:chOff x="884867" y="4258579"/>
              <a:chExt cx="28839" cy="32119"/>
            </a:xfrm>
          </p:grpSpPr>
          <p:sp>
            <p:nvSpPr>
              <p:cNvPr id="72" name="Freeform: Shape 57">
                <a:extLst>
                  <a:ext uri="{FF2B5EF4-FFF2-40B4-BE49-F238E27FC236}">
                    <a16:creationId xmlns:a16="http://schemas.microsoft.com/office/drawing/2014/main" id="{2734CAC8-B1A0-379E-7055-0B8327BD9A87}"/>
                  </a:ext>
                </a:extLst>
              </p:cNvPr>
              <p:cNvSpPr/>
              <p:nvPr/>
            </p:nvSpPr>
            <p:spPr>
              <a:xfrm>
                <a:off x="884867" y="4258579"/>
                <a:ext cx="27508" cy="30170"/>
              </a:xfrm>
              <a:custGeom>
                <a:avLst/>
                <a:gdLst>
                  <a:gd name="connsiteX0" fmla="*/ 7986 w 27508"/>
                  <a:gd name="connsiteY0" fmla="*/ 0 h 30170"/>
                  <a:gd name="connsiteX1" fmla="*/ 0 w 27508"/>
                  <a:gd name="connsiteY1" fmla="*/ 25734 h 30170"/>
                  <a:gd name="connsiteX2" fmla="*/ 15529 w 27508"/>
                  <a:gd name="connsiteY2" fmla="*/ 30171 h 30170"/>
                  <a:gd name="connsiteX3" fmla="*/ 24403 w 27508"/>
                  <a:gd name="connsiteY3" fmla="*/ 16416 h 30170"/>
                  <a:gd name="connsiteX4" fmla="*/ 27509 w 27508"/>
                  <a:gd name="connsiteY4" fmla="*/ 6212 h 3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8" h="30170">
                    <a:moveTo>
                      <a:pt x="7986" y="0"/>
                    </a:moveTo>
                    <a:lnTo>
                      <a:pt x="0" y="25734"/>
                    </a:lnTo>
                    <a:lnTo>
                      <a:pt x="15529" y="30171"/>
                    </a:lnTo>
                    <a:lnTo>
                      <a:pt x="24403" y="16416"/>
                    </a:lnTo>
                    <a:lnTo>
                      <a:pt x="27509" y="6212"/>
                    </a:lnTo>
                    <a:close/>
                  </a:path>
                </a:pathLst>
              </a:custGeom>
              <a:solidFill>
                <a:srgbClr val="003C52"/>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73" name="Content Placeholder 4">
                <a:extLst>
                  <a:ext uri="{FF2B5EF4-FFF2-40B4-BE49-F238E27FC236}">
                    <a16:creationId xmlns:a16="http://schemas.microsoft.com/office/drawing/2014/main" id="{2425D003-A5BE-C54C-0A5D-57FA6E790A53}"/>
                  </a:ext>
                </a:extLst>
              </p:cNvPr>
              <p:cNvGrpSpPr/>
              <p:nvPr/>
            </p:nvGrpSpPr>
            <p:grpSpPr>
              <a:xfrm>
                <a:off x="884867" y="4260797"/>
                <a:ext cx="28839" cy="29901"/>
                <a:chOff x="884867" y="4260797"/>
                <a:chExt cx="28839" cy="29901"/>
              </a:xfrm>
              <a:solidFill>
                <a:srgbClr val="061D25"/>
              </a:solidFill>
            </p:grpSpPr>
            <p:sp>
              <p:nvSpPr>
                <p:cNvPr id="74" name="Freeform: Shape 59">
                  <a:extLst>
                    <a:ext uri="{FF2B5EF4-FFF2-40B4-BE49-F238E27FC236}">
                      <a16:creationId xmlns:a16="http://schemas.microsoft.com/office/drawing/2014/main" id="{B6F6A5B9-7DD9-ED13-15B3-CF7E24CB849F}"/>
                    </a:ext>
                  </a:extLst>
                </p:cNvPr>
                <p:cNvSpPr/>
                <p:nvPr/>
              </p:nvSpPr>
              <p:spPr>
                <a:xfrm>
                  <a:off x="891522" y="4260797"/>
                  <a:ext cx="22184" cy="9879"/>
                </a:xfrm>
                <a:custGeom>
                  <a:avLst/>
                  <a:gdLst>
                    <a:gd name="connsiteX0" fmla="*/ 20853 w 22184"/>
                    <a:gd name="connsiteY0" fmla="*/ 6212 h 9879"/>
                    <a:gd name="connsiteX1" fmla="*/ 887 w 22184"/>
                    <a:gd name="connsiteY1" fmla="*/ 0 h 9879"/>
                    <a:gd name="connsiteX2" fmla="*/ 0 w 22184"/>
                    <a:gd name="connsiteY2" fmla="*/ 3549 h 9879"/>
                    <a:gd name="connsiteX3" fmla="*/ 19966 w 22184"/>
                    <a:gd name="connsiteY3" fmla="*/ 9761 h 9879"/>
                    <a:gd name="connsiteX4" fmla="*/ 22184 w 22184"/>
                    <a:gd name="connsiteY4" fmla="*/ 8430 h 9879"/>
                    <a:gd name="connsiteX5" fmla="*/ 20853 w 22184"/>
                    <a:gd name="connsiteY5" fmla="*/ 6212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4" h="9879">
                      <a:moveTo>
                        <a:pt x="20853" y="6212"/>
                      </a:moveTo>
                      <a:lnTo>
                        <a:pt x="887" y="0"/>
                      </a:lnTo>
                      <a:lnTo>
                        <a:pt x="0" y="3549"/>
                      </a:lnTo>
                      <a:lnTo>
                        <a:pt x="19966" y="9761"/>
                      </a:lnTo>
                      <a:cubicBezTo>
                        <a:pt x="20853" y="10205"/>
                        <a:pt x="21741" y="9318"/>
                        <a:pt x="22184" y="8430"/>
                      </a:cubicBezTo>
                      <a:cubicBezTo>
                        <a:pt x="22184" y="7099"/>
                        <a:pt x="21741" y="6212"/>
                        <a:pt x="20853" y="6212"/>
                      </a:cubicBezTo>
                      <a:close/>
                    </a:path>
                  </a:pathLst>
                </a:custGeom>
                <a:solidFill>
                  <a:srgbClr val="061D25"/>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75" name="Freeform: Shape 60">
                  <a:extLst>
                    <a:ext uri="{FF2B5EF4-FFF2-40B4-BE49-F238E27FC236}">
                      <a16:creationId xmlns:a16="http://schemas.microsoft.com/office/drawing/2014/main" id="{4317C64F-964A-65D0-EE37-D8BB573A3F40}"/>
                    </a:ext>
                  </a:extLst>
                </p:cNvPr>
                <p:cNvSpPr/>
                <p:nvPr/>
              </p:nvSpPr>
              <p:spPr>
                <a:xfrm>
                  <a:off x="889747" y="4267452"/>
                  <a:ext cx="22184" cy="9879"/>
                </a:xfrm>
                <a:custGeom>
                  <a:avLst/>
                  <a:gdLst>
                    <a:gd name="connsiteX0" fmla="*/ 20853 w 22184"/>
                    <a:gd name="connsiteY0" fmla="*/ 6212 h 9879"/>
                    <a:gd name="connsiteX1" fmla="*/ 887 w 22184"/>
                    <a:gd name="connsiteY1" fmla="*/ 0 h 9879"/>
                    <a:gd name="connsiteX2" fmla="*/ 0 w 22184"/>
                    <a:gd name="connsiteY2" fmla="*/ 3549 h 9879"/>
                    <a:gd name="connsiteX3" fmla="*/ 19966 w 22184"/>
                    <a:gd name="connsiteY3" fmla="*/ 9761 h 9879"/>
                    <a:gd name="connsiteX4" fmla="*/ 22184 w 22184"/>
                    <a:gd name="connsiteY4" fmla="*/ 8430 h 9879"/>
                    <a:gd name="connsiteX5" fmla="*/ 20853 w 22184"/>
                    <a:gd name="connsiteY5" fmla="*/ 6212 h 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84" h="9879">
                      <a:moveTo>
                        <a:pt x="20853" y="6212"/>
                      </a:moveTo>
                      <a:lnTo>
                        <a:pt x="887" y="0"/>
                      </a:lnTo>
                      <a:lnTo>
                        <a:pt x="0" y="3549"/>
                      </a:lnTo>
                      <a:lnTo>
                        <a:pt x="19966" y="9761"/>
                      </a:lnTo>
                      <a:cubicBezTo>
                        <a:pt x="20853" y="10205"/>
                        <a:pt x="21741" y="9318"/>
                        <a:pt x="22184" y="8430"/>
                      </a:cubicBezTo>
                      <a:cubicBezTo>
                        <a:pt x="22184" y="7099"/>
                        <a:pt x="21741" y="6212"/>
                        <a:pt x="20853" y="6212"/>
                      </a:cubicBezTo>
                      <a:close/>
                    </a:path>
                  </a:pathLst>
                </a:custGeom>
                <a:solidFill>
                  <a:srgbClr val="061D25"/>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76" name="Freeform: Shape 61">
                  <a:extLst>
                    <a:ext uri="{FF2B5EF4-FFF2-40B4-BE49-F238E27FC236}">
                      <a16:creationId xmlns:a16="http://schemas.microsoft.com/office/drawing/2014/main" id="{6D14B8C7-8D1C-B367-68CD-348DAE2E0A2D}"/>
                    </a:ext>
                  </a:extLst>
                </p:cNvPr>
                <p:cNvSpPr/>
                <p:nvPr/>
              </p:nvSpPr>
              <p:spPr>
                <a:xfrm>
                  <a:off x="884867" y="4282538"/>
                  <a:ext cx="18191" cy="8160"/>
                </a:xfrm>
                <a:custGeom>
                  <a:avLst/>
                  <a:gdLst>
                    <a:gd name="connsiteX0" fmla="*/ 17304 w 18191"/>
                    <a:gd name="connsiteY0" fmla="*/ 5324 h 8160"/>
                    <a:gd name="connsiteX1" fmla="*/ 887 w 18191"/>
                    <a:gd name="connsiteY1" fmla="*/ 0 h 8160"/>
                    <a:gd name="connsiteX2" fmla="*/ 0 w 18191"/>
                    <a:gd name="connsiteY2" fmla="*/ 2662 h 8160"/>
                    <a:gd name="connsiteX3" fmla="*/ 16416 w 18191"/>
                    <a:gd name="connsiteY3" fmla="*/ 7986 h 8160"/>
                    <a:gd name="connsiteX4" fmla="*/ 18191 w 18191"/>
                    <a:gd name="connsiteY4" fmla="*/ 7099 h 8160"/>
                    <a:gd name="connsiteX5" fmla="*/ 17304 w 18191"/>
                    <a:gd name="connsiteY5" fmla="*/ 5324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91" h="8160">
                      <a:moveTo>
                        <a:pt x="17304" y="5324"/>
                      </a:moveTo>
                      <a:lnTo>
                        <a:pt x="887" y="0"/>
                      </a:lnTo>
                      <a:lnTo>
                        <a:pt x="0" y="2662"/>
                      </a:lnTo>
                      <a:lnTo>
                        <a:pt x="16416" y="7986"/>
                      </a:lnTo>
                      <a:cubicBezTo>
                        <a:pt x="17304" y="8430"/>
                        <a:pt x="17747" y="7986"/>
                        <a:pt x="18191" y="7099"/>
                      </a:cubicBezTo>
                      <a:cubicBezTo>
                        <a:pt x="18191" y="6211"/>
                        <a:pt x="17747" y="5768"/>
                        <a:pt x="17304" y="5324"/>
                      </a:cubicBezTo>
                      <a:close/>
                    </a:path>
                  </a:pathLst>
                </a:custGeom>
                <a:solidFill>
                  <a:srgbClr val="061D25"/>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grpSp>
        <p:sp>
          <p:nvSpPr>
            <p:cNvPr id="63" name="Freeform: Shape 36">
              <a:extLst>
                <a:ext uri="{FF2B5EF4-FFF2-40B4-BE49-F238E27FC236}">
                  <a16:creationId xmlns:a16="http://schemas.microsoft.com/office/drawing/2014/main" id="{6D31882E-BC76-9394-9355-13D4B1059309}"/>
                </a:ext>
              </a:extLst>
            </p:cNvPr>
            <p:cNvSpPr/>
            <p:nvPr/>
          </p:nvSpPr>
          <p:spPr>
            <a:xfrm rot="19971043">
              <a:off x="1299691" y="1417575"/>
              <a:ext cx="45764" cy="45292"/>
            </a:xfrm>
            <a:custGeom>
              <a:avLst/>
              <a:gdLst>
                <a:gd name="connsiteX0" fmla="*/ 86073 w 86073"/>
                <a:gd name="connsiteY0" fmla="*/ 42593 h 85185"/>
                <a:gd name="connsiteX1" fmla="*/ 43037 w 86073"/>
                <a:gd name="connsiteY1" fmla="*/ 85186 h 85185"/>
                <a:gd name="connsiteX2" fmla="*/ 0 w 86073"/>
                <a:gd name="connsiteY2" fmla="*/ 42593 h 85185"/>
                <a:gd name="connsiteX3" fmla="*/ 43037 w 86073"/>
                <a:gd name="connsiteY3" fmla="*/ 0 h 85185"/>
                <a:gd name="connsiteX4" fmla="*/ 86073 w 86073"/>
                <a:gd name="connsiteY4" fmla="*/ 42593 h 8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3" h="85185">
                  <a:moveTo>
                    <a:pt x="86073" y="42593"/>
                  </a:moveTo>
                  <a:cubicBezTo>
                    <a:pt x="86073" y="66116"/>
                    <a:pt x="66805" y="85186"/>
                    <a:pt x="43037" y="85186"/>
                  </a:cubicBezTo>
                  <a:cubicBezTo>
                    <a:pt x="19268" y="85186"/>
                    <a:pt x="0" y="66116"/>
                    <a:pt x="0" y="42593"/>
                  </a:cubicBezTo>
                  <a:cubicBezTo>
                    <a:pt x="0" y="19070"/>
                    <a:pt x="19268" y="0"/>
                    <a:pt x="43037" y="0"/>
                  </a:cubicBezTo>
                  <a:cubicBezTo>
                    <a:pt x="66805" y="0"/>
                    <a:pt x="86073" y="19070"/>
                    <a:pt x="86073" y="42593"/>
                  </a:cubicBezTo>
                  <a:close/>
                </a:path>
              </a:pathLst>
            </a:custGeom>
            <a:solidFill>
              <a:srgbClr val="2EBDD8"/>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nvGrpSpPr>
            <p:cNvPr id="64" name="Content Placeholder 4">
              <a:extLst>
                <a:ext uri="{FF2B5EF4-FFF2-40B4-BE49-F238E27FC236}">
                  <a16:creationId xmlns:a16="http://schemas.microsoft.com/office/drawing/2014/main" id="{54710D11-BE07-668F-3080-841CF3975AE1}"/>
                </a:ext>
              </a:extLst>
            </p:cNvPr>
            <p:cNvGrpSpPr/>
            <p:nvPr/>
          </p:nvGrpSpPr>
          <p:grpSpPr>
            <a:xfrm>
              <a:off x="1293890" y="1412196"/>
              <a:ext cx="94976" cy="64318"/>
              <a:chOff x="693350" y="4383643"/>
              <a:chExt cx="178630" cy="120968"/>
            </a:xfrm>
          </p:grpSpPr>
          <p:grpSp>
            <p:nvGrpSpPr>
              <p:cNvPr id="65" name="Content Placeholder 4">
                <a:extLst>
                  <a:ext uri="{FF2B5EF4-FFF2-40B4-BE49-F238E27FC236}">
                    <a16:creationId xmlns:a16="http://schemas.microsoft.com/office/drawing/2014/main" id="{2F5818F3-CEF4-D14F-B1AE-FDC4F54E5834}"/>
                  </a:ext>
                </a:extLst>
              </p:cNvPr>
              <p:cNvGrpSpPr/>
              <p:nvPr/>
            </p:nvGrpSpPr>
            <p:grpSpPr>
              <a:xfrm>
                <a:off x="693350" y="4383643"/>
                <a:ext cx="178630" cy="120968"/>
                <a:chOff x="693350" y="4383643"/>
                <a:chExt cx="178630" cy="120968"/>
              </a:xfrm>
              <a:solidFill>
                <a:srgbClr val="FFFFFF"/>
              </a:solidFill>
            </p:grpSpPr>
            <p:sp>
              <p:nvSpPr>
                <p:cNvPr id="69" name="Freeform: Shape 42">
                  <a:extLst>
                    <a:ext uri="{FF2B5EF4-FFF2-40B4-BE49-F238E27FC236}">
                      <a16:creationId xmlns:a16="http://schemas.microsoft.com/office/drawing/2014/main" id="{7B940ED3-D8B4-FEAD-306D-E88D8F9D6D78}"/>
                    </a:ext>
                  </a:extLst>
                </p:cNvPr>
                <p:cNvSpPr/>
                <p:nvPr/>
              </p:nvSpPr>
              <p:spPr>
                <a:xfrm>
                  <a:off x="693350" y="4383643"/>
                  <a:ext cx="107947" cy="108791"/>
                </a:xfrm>
                <a:custGeom>
                  <a:avLst/>
                  <a:gdLst>
                    <a:gd name="connsiteX0" fmla="*/ 14930 w 107947"/>
                    <a:gd name="connsiteY0" fmla="*/ 74150 h 108791"/>
                    <a:gd name="connsiteX1" fmla="*/ 34895 w 107947"/>
                    <a:gd name="connsiteY1" fmla="*/ 93672 h 108791"/>
                    <a:gd name="connsiteX2" fmla="*/ 93462 w 107947"/>
                    <a:gd name="connsiteY2" fmla="*/ 73706 h 108791"/>
                    <a:gd name="connsiteX3" fmla="*/ 93462 w 107947"/>
                    <a:gd name="connsiteY3" fmla="*/ 73706 h 108791"/>
                    <a:gd name="connsiteX4" fmla="*/ 93018 w 107947"/>
                    <a:gd name="connsiteY4" fmla="*/ 34662 h 108791"/>
                    <a:gd name="connsiteX5" fmla="*/ 101892 w 107947"/>
                    <a:gd name="connsiteY5" fmla="*/ 30225 h 108791"/>
                    <a:gd name="connsiteX6" fmla="*/ 102336 w 107947"/>
                    <a:gd name="connsiteY6" fmla="*/ 78587 h 108791"/>
                    <a:gd name="connsiteX7" fmla="*/ 30459 w 107947"/>
                    <a:gd name="connsiteY7" fmla="*/ 103433 h 108791"/>
                    <a:gd name="connsiteX8" fmla="*/ 6056 w 107947"/>
                    <a:gd name="connsiteY8" fmla="*/ 79474 h 108791"/>
                    <a:gd name="connsiteX9" fmla="*/ 14930 w 107947"/>
                    <a:gd name="connsiteY9" fmla="*/ 74150 h 108791"/>
                    <a:gd name="connsiteX10" fmla="*/ 77489 w 107947"/>
                    <a:gd name="connsiteY10" fmla="*/ 5379 h 108791"/>
                    <a:gd name="connsiteX11" fmla="*/ 101892 w 107947"/>
                    <a:gd name="connsiteY11" fmla="*/ 29338 h 108791"/>
                    <a:gd name="connsiteX12" fmla="*/ 93018 w 107947"/>
                    <a:gd name="connsiteY12" fmla="*/ 33775 h 108791"/>
                    <a:gd name="connsiteX13" fmla="*/ 73052 w 107947"/>
                    <a:gd name="connsiteY13" fmla="*/ 14252 h 108791"/>
                    <a:gd name="connsiteX14" fmla="*/ 14486 w 107947"/>
                    <a:gd name="connsiteY14" fmla="*/ 34218 h 108791"/>
                    <a:gd name="connsiteX15" fmla="*/ 14930 w 107947"/>
                    <a:gd name="connsiteY15" fmla="*/ 73263 h 108791"/>
                    <a:gd name="connsiteX16" fmla="*/ 6056 w 107947"/>
                    <a:gd name="connsiteY16" fmla="*/ 77700 h 108791"/>
                    <a:gd name="connsiteX17" fmla="*/ 5612 w 107947"/>
                    <a:gd name="connsiteY17" fmla="*/ 29338 h 108791"/>
                    <a:gd name="connsiteX18" fmla="*/ 77489 w 107947"/>
                    <a:gd name="connsiteY18" fmla="*/ 5379 h 1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947" h="108791">
                      <a:moveTo>
                        <a:pt x="14930" y="74150"/>
                      </a:moveTo>
                      <a:cubicBezTo>
                        <a:pt x="18923" y="82136"/>
                        <a:pt x="26022" y="89235"/>
                        <a:pt x="34895" y="93672"/>
                      </a:cubicBezTo>
                      <a:cubicBezTo>
                        <a:pt x="56636" y="104321"/>
                        <a:pt x="82814" y="95447"/>
                        <a:pt x="93462" y="73706"/>
                      </a:cubicBezTo>
                      <a:lnTo>
                        <a:pt x="93462" y="73706"/>
                      </a:lnTo>
                      <a:cubicBezTo>
                        <a:pt x="99674" y="60839"/>
                        <a:pt x="99230" y="46198"/>
                        <a:pt x="93018" y="34662"/>
                      </a:cubicBezTo>
                      <a:lnTo>
                        <a:pt x="101892" y="30225"/>
                      </a:lnTo>
                      <a:cubicBezTo>
                        <a:pt x="109435" y="44867"/>
                        <a:pt x="110322" y="62614"/>
                        <a:pt x="102336" y="78587"/>
                      </a:cubicBezTo>
                      <a:cubicBezTo>
                        <a:pt x="89469" y="105208"/>
                        <a:pt x="57080" y="116300"/>
                        <a:pt x="30459" y="103433"/>
                      </a:cubicBezTo>
                      <a:cubicBezTo>
                        <a:pt x="19366" y="98109"/>
                        <a:pt x="11380" y="89679"/>
                        <a:pt x="6056" y="79474"/>
                      </a:cubicBezTo>
                      <a:lnTo>
                        <a:pt x="14930" y="74150"/>
                      </a:lnTo>
                      <a:close/>
                      <a:moveTo>
                        <a:pt x="77489" y="5379"/>
                      </a:moveTo>
                      <a:cubicBezTo>
                        <a:pt x="88581" y="10703"/>
                        <a:pt x="96568" y="19133"/>
                        <a:pt x="101892" y="29338"/>
                      </a:cubicBezTo>
                      <a:lnTo>
                        <a:pt x="93018" y="33775"/>
                      </a:lnTo>
                      <a:cubicBezTo>
                        <a:pt x="89025" y="25788"/>
                        <a:pt x="81926" y="18689"/>
                        <a:pt x="73052" y="14252"/>
                      </a:cubicBezTo>
                      <a:cubicBezTo>
                        <a:pt x="51312" y="3604"/>
                        <a:pt x="25134" y="12478"/>
                        <a:pt x="14486" y="34218"/>
                      </a:cubicBezTo>
                      <a:cubicBezTo>
                        <a:pt x="8274" y="47085"/>
                        <a:pt x="8718" y="61727"/>
                        <a:pt x="14930" y="73263"/>
                      </a:cubicBezTo>
                      <a:lnTo>
                        <a:pt x="6056" y="77700"/>
                      </a:lnTo>
                      <a:cubicBezTo>
                        <a:pt x="-1487" y="63058"/>
                        <a:pt x="-2374" y="45310"/>
                        <a:pt x="5612" y="29338"/>
                      </a:cubicBezTo>
                      <a:cubicBezTo>
                        <a:pt x="18479" y="3604"/>
                        <a:pt x="50424" y="-7488"/>
                        <a:pt x="77489" y="5379"/>
                      </a:cubicBez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70" name="Freeform: Shape 43">
                  <a:extLst>
                    <a:ext uri="{FF2B5EF4-FFF2-40B4-BE49-F238E27FC236}">
                      <a16:creationId xmlns:a16="http://schemas.microsoft.com/office/drawing/2014/main" id="{125DFAD5-BF09-7910-0585-5CD9409A3C9C}"/>
                    </a:ext>
                  </a:extLst>
                </p:cNvPr>
                <p:cNvSpPr/>
                <p:nvPr/>
              </p:nvSpPr>
              <p:spPr>
                <a:xfrm>
                  <a:off x="787256" y="4452469"/>
                  <a:ext cx="53685" cy="35938"/>
                </a:xfrm>
                <a:custGeom>
                  <a:avLst/>
                  <a:gdLst>
                    <a:gd name="connsiteX0" fmla="*/ 53686 w 53685"/>
                    <a:gd name="connsiteY0" fmla="*/ 23072 h 35938"/>
                    <a:gd name="connsiteX1" fmla="*/ 47031 w 53685"/>
                    <a:gd name="connsiteY1" fmla="*/ 35938 h 35938"/>
                    <a:gd name="connsiteX2" fmla="*/ 0 w 53685"/>
                    <a:gd name="connsiteY2" fmla="*/ 12867 h 35938"/>
                    <a:gd name="connsiteX3" fmla="*/ 6212 w 53685"/>
                    <a:gd name="connsiteY3" fmla="*/ 0 h 35938"/>
                  </a:gdLst>
                  <a:ahLst/>
                  <a:cxnLst>
                    <a:cxn ang="0">
                      <a:pos x="connsiteX0" y="connsiteY0"/>
                    </a:cxn>
                    <a:cxn ang="0">
                      <a:pos x="connsiteX1" y="connsiteY1"/>
                    </a:cxn>
                    <a:cxn ang="0">
                      <a:pos x="connsiteX2" y="connsiteY2"/>
                    </a:cxn>
                    <a:cxn ang="0">
                      <a:pos x="connsiteX3" y="connsiteY3"/>
                    </a:cxn>
                  </a:cxnLst>
                  <a:rect l="l" t="t" r="r" b="b"/>
                  <a:pathLst>
                    <a:path w="53685" h="35938">
                      <a:moveTo>
                        <a:pt x="53686" y="23072"/>
                      </a:moveTo>
                      <a:lnTo>
                        <a:pt x="47031" y="35938"/>
                      </a:lnTo>
                      <a:lnTo>
                        <a:pt x="0" y="12867"/>
                      </a:lnTo>
                      <a:lnTo>
                        <a:pt x="6212" y="0"/>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71" name="Freeform: Shape 44">
                  <a:extLst>
                    <a:ext uri="{FF2B5EF4-FFF2-40B4-BE49-F238E27FC236}">
                      <a16:creationId xmlns:a16="http://schemas.microsoft.com/office/drawing/2014/main" id="{21B62B8C-8674-E9EB-E43D-54709D9BD6C2}"/>
                    </a:ext>
                  </a:extLst>
                </p:cNvPr>
                <p:cNvSpPr/>
                <p:nvPr/>
              </p:nvSpPr>
              <p:spPr>
                <a:xfrm>
                  <a:off x="804329" y="4459782"/>
                  <a:ext cx="67651" cy="44829"/>
                </a:xfrm>
                <a:custGeom>
                  <a:avLst/>
                  <a:gdLst>
                    <a:gd name="connsiteX0" fmla="*/ 61015 w 67651"/>
                    <a:gd name="connsiteY0" fmla="*/ 22858 h 44829"/>
                    <a:gd name="connsiteX1" fmla="*/ 66339 w 67651"/>
                    <a:gd name="connsiteY1" fmla="*/ 38387 h 44829"/>
                    <a:gd name="connsiteX2" fmla="*/ 50810 w 67651"/>
                    <a:gd name="connsiteY2" fmla="*/ 43712 h 44829"/>
                    <a:gd name="connsiteX3" fmla="*/ 6442 w 67651"/>
                    <a:gd name="connsiteY3" fmla="*/ 21971 h 44829"/>
                    <a:gd name="connsiteX4" fmla="*/ 1118 w 67651"/>
                    <a:gd name="connsiteY4" fmla="*/ 6442 h 44829"/>
                    <a:gd name="connsiteX5" fmla="*/ 16647 w 67651"/>
                    <a:gd name="connsiteY5" fmla="*/ 1118 h 44829"/>
                    <a:gd name="connsiteX6" fmla="*/ 61015 w 67651"/>
                    <a:gd name="connsiteY6" fmla="*/ 22858 h 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51" h="44829">
                      <a:moveTo>
                        <a:pt x="61015" y="22858"/>
                      </a:moveTo>
                      <a:cubicBezTo>
                        <a:pt x="66783" y="25521"/>
                        <a:pt x="69445" y="32619"/>
                        <a:pt x="66339" y="38387"/>
                      </a:cubicBezTo>
                      <a:cubicBezTo>
                        <a:pt x="63677" y="44155"/>
                        <a:pt x="56578" y="46374"/>
                        <a:pt x="50810" y="43712"/>
                      </a:cubicBezTo>
                      <a:lnTo>
                        <a:pt x="6442" y="21971"/>
                      </a:lnTo>
                      <a:cubicBezTo>
                        <a:pt x="674" y="19309"/>
                        <a:pt x="-1544" y="12210"/>
                        <a:pt x="1118" y="6442"/>
                      </a:cubicBezTo>
                      <a:cubicBezTo>
                        <a:pt x="3780" y="674"/>
                        <a:pt x="10879" y="-1544"/>
                        <a:pt x="16647" y="1118"/>
                      </a:cubicBezTo>
                      <a:lnTo>
                        <a:pt x="61015" y="22858"/>
                      </a:lnTo>
                      <a:close/>
                    </a:path>
                  </a:pathLst>
                </a:custGeom>
                <a:solidFill>
                  <a:srgbClr val="FFFFFF"/>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grpSp>
            <p:nvGrpSpPr>
              <p:cNvPr id="66" name="Content Placeholder 4">
                <a:extLst>
                  <a:ext uri="{FF2B5EF4-FFF2-40B4-BE49-F238E27FC236}">
                    <a16:creationId xmlns:a16="http://schemas.microsoft.com/office/drawing/2014/main" id="{CEAF7529-E0BA-CEC7-2238-FAABF0165002}"/>
                  </a:ext>
                </a:extLst>
              </p:cNvPr>
              <p:cNvGrpSpPr/>
              <p:nvPr/>
            </p:nvGrpSpPr>
            <p:grpSpPr>
              <a:xfrm>
                <a:off x="804560" y="4459457"/>
                <a:ext cx="67420" cy="45153"/>
                <a:chOff x="804560" y="4459457"/>
                <a:chExt cx="67420" cy="45153"/>
              </a:xfrm>
              <a:solidFill>
                <a:srgbClr val="FBAA23"/>
              </a:solidFill>
            </p:grpSpPr>
            <p:sp>
              <p:nvSpPr>
                <p:cNvPr id="67" name="Freeform: Shape 40">
                  <a:extLst>
                    <a:ext uri="{FF2B5EF4-FFF2-40B4-BE49-F238E27FC236}">
                      <a16:creationId xmlns:a16="http://schemas.microsoft.com/office/drawing/2014/main" id="{881D2E85-2904-A6FE-2976-13DA6D83AEE0}"/>
                    </a:ext>
                  </a:extLst>
                </p:cNvPr>
                <p:cNvSpPr/>
                <p:nvPr/>
              </p:nvSpPr>
              <p:spPr>
                <a:xfrm>
                  <a:off x="804560" y="4460456"/>
                  <a:ext cx="36382" cy="27952"/>
                </a:xfrm>
                <a:custGeom>
                  <a:avLst/>
                  <a:gdLst>
                    <a:gd name="connsiteX0" fmla="*/ 36382 w 36382"/>
                    <a:gd name="connsiteY0" fmla="*/ 15085 h 27952"/>
                    <a:gd name="connsiteX1" fmla="*/ 29727 w 36382"/>
                    <a:gd name="connsiteY1" fmla="*/ 27952 h 27952"/>
                    <a:gd name="connsiteX2" fmla="*/ 0 w 36382"/>
                    <a:gd name="connsiteY2" fmla="*/ 13311 h 27952"/>
                    <a:gd name="connsiteX3" fmla="*/ 6212 w 36382"/>
                    <a:gd name="connsiteY3" fmla="*/ 0 h 27952"/>
                  </a:gdLst>
                  <a:ahLst/>
                  <a:cxnLst>
                    <a:cxn ang="0">
                      <a:pos x="connsiteX0" y="connsiteY0"/>
                    </a:cxn>
                    <a:cxn ang="0">
                      <a:pos x="connsiteX1" y="connsiteY1"/>
                    </a:cxn>
                    <a:cxn ang="0">
                      <a:pos x="connsiteX2" y="connsiteY2"/>
                    </a:cxn>
                    <a:cxn ang="0">
                      <a:pos x="connsiteX3" y="connsiteY3"/>
                    </a:cxn>
                  </a:cxnLst>
                  <a:rect l="l" t="t" r="r" b="b"/>
                  <a:pathLst>
                    <a:path w="36382" h="27952">
                      <a:moveTo>
                        <a:pt x="36382" y="15085"/>
                      </a:moveTo>
                      <a:lnTo>
                        <a:pt x="29727" y="27952"/>
                      </a:lnTo>
                      <a:lnTo>
                        <a:pt x="0" y="13311"/>
                      </a:lnTo>
                      <a:lnTo>
                        <a:pt x="6212" y="0"/>
                      </a:lnTo>
                      <a:close/>
                    </a:path>
                  </a:pathLst>
                </a:custGeom>
                <a:solidFill>
                  <a:srgbClr val="FBAA23"/>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sp>
              <p:nvSpPr>
                <p:cNvPr id="68" name="Freeform: Shape 41">
                  <a:extLst>
                    <a:ext uri="{FF2B5EF4-FFF2-40B4-BE49-F238E27FC236}">
                      <a16:creationId xmlns:a16="http://schemas.microsoft.com/office/drawing/2014/main" id="{3ED7AB3F-7894-EB57-F7A0-8DF478CB994A}"/>
                    </a:ext>
                  </a:extLst>
                </p:cNvPr>
                <p:cNvSpPr/>
                <p:nvPr/>
              </p:nvSpPr>
              <p:spPr>
                <a:xfrm>
                  <a:off x="804560" y="4459457"/>
                  <a:ext cx="67420" cy="45153"/>
                </a:xfrm>
                <a:custGeom>
                  <a:avLst/>
                  <a:gdLst>
                    <a:gd name="connsiteX0" fmla="*/ 60785 w 67420"/>
                    <a:gd name="connsiteY0" fmla="*/ 23183 h 45153"/>
                    <a:gd name="connsiteX1" fmla="*/ 66109 w 67420"/>
                    <a:gd name="connsiteY1" fmla="*/ 38712 h 45153"/>
                    <a:gd name="connsiteX2" fmla="*/ 50580 w 67420"/>
                    <a:gd name="connsiteY2" fmla="*/ 44036 h 45153"/>
                    <a:gd name="connsiteX3" fmla="*/ 6212 w 67420"/>
                    <a:gd name="connsiteY3" fmla="*/ 22295 h 45153"/>
                    <a:gd name="connsiteX4" fmla="*/ 0 w 67420"/>
                    <a:gd name="connsiteY4" fmla="*/ 14309 h 45153"/>
                    <a:gd name="connsiteX5" fmla="*/ 6212 w 67420"/>
                    <a:gd name="connsiteY5" fmla="*/ 998 h 45153"/>
                    <a:gd name="connsiteX6" fmla="*/ 16416 w 67420"/>
                    <a:gd name="connsiteY6" fmla="*/ 998 h 45153"/>
                    <a:gd name="connsiteX7" fmla="*/ 60785 w 67420"/>
                    <a:gd name="connsiteY7" fmla="*/ 23183 h 4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20" h="45153">
                      <a:moveTo>
                        <a:pt x="60785" y="23183"/>
                      </a:moveTo>
                      <a:cubicBezTo>
                        <a:pt x="66553" y="25845"/>
                        <a:pt x="69215" y="32944"/>
                        <a:pt x="66109" y="38712"/>
                      </a:cubicBezTo>
                      <a:cubicBezTo>
                        <a:pt x="63447" y="44479"/>
                        <a:pt x="56348" y="46698"/>
                        <a:pt x="50580" y="44036"/>
                      </a:cubicBezTo>
                      <a:lnTo>
                        <a:pt x="6212" y="22295"/>
                      </a:lnTo>
                      <a:cubicBezTo>
                        <a:pt x="3106" y="20521"/>
                        <a:pt x="887" y="17858"/>
                        <a:pt x="0" y="14309"/>
                      </a:cubicBezTo>
                      <a:lnTo>
                        <a:pt x="6212" y="998"/>
                      </a:lnTo>
                      <a:cubicBezTo>
                        <a:pt x="9317" y="-333"/>
                        <a:pt x="12867" y="-333"/>
                        <a:pt x="16416" y="998"/>
                      </a:cubicBezTo>
                      <a:lnTo>
                        <a:pt x="60785" y="23183"/>
                      </a:lnTo>
                      <a:close/>
                    </a:path>
                  </a:pathLst>
                </a:custGeom>
                <a:solidFill>
                  <a:srgbClr val="FBAA23"/>
                </a:solidFill>
                <a:ln w="4436" cap="flat">
                  <a:noFill/>
                  <a:prstDash val="solid"/>
                  <a:miter/>
                </a:ln>
              </p:spPr>
              <p:txBody>
                <a:bodyPr rtlCol="0" anchor="t"/>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fr-FR" sz="1200">
                    <a:latin typeface="+mj-lt"/>
                  </a:endParaRPr>
                </a:p>
              </p:txBody>
            </p:sp>
          </p:grpSp>
        </p:grpSp>
      </p:grpSp>
      <p:sp>
        <p:nvSpPr>
          <p:cNvPr id="4" name="TextBox 6">
            <a:extLst>
              <a:ext uri="{FF2B5EF4-FFF2-40B4-BE49-F238E27FC236}">
                <a16:creationId xmlns:a16="http://schemas.microsoft.com/office/drawing/2014/main" id="{643A8F26-CBF3-EEF8-6939-57507405DD09}"/>
              </a:ext>
            </a:extLst>
          </p:cNvPr>
          <p:cNvSpPr txBox="1"/>
          <p:nvPr/>
        </p:nvSpPr>
        <p:spPr>
          <a:xfrm>
            <a:off x="385816" y="2998789"/>
            <a:ext cx="11420368" cy="461665"/>
          </a:xfrm>
          <a:prstGeom prst="rect">
            <a:avLst/>
          </a:prstGeom>
          <a:noFill/>
          <a:ln w="6350">
            <a:noFill/>
            <a:miter lim="800000"/>
          </a:ln>
        </p:spPr>
        <p:txBody>
          <a:bodyPr wrap="square">
            <a:spAutoFit/>
          </a:bodyPr>
          <a:lstStyle/>
          <a:p>
            <a:pPr defTabSz="914377">
              <a:spcBef>
                <a:spcPts val="300"/>
              </a:spcBef>
              <a:spcAft>
                <a:spcPts val="300"/>
              </a:spcAft>
              <a:defRPr/>
            </a:pPr>
            <a:r>
              <a:rPr lang="fr-FR" sz="1200" b="1">
                <a:latin typeface="+mj-lt"/>
              </a:rPr>
              <a:t>Le référencement Ségur pour chaque couloir est encadré par un arrêté composé de 3 annexes, disponible sur le site de l’ANS </a:t>
            </a:r>
            <a:r>
              <a:rPr lang="fr-FR" sz="1200">
                <a:latin typeface="+mj-lt"/>
              </a:rPr>
              <a:t>(</a:t>
            </a:r>
            <a:r>
              <a:rPr lang="fr-FR" sz="1200">
                <a:hlinkClick r:id="rId4"/>
              </a:rPr>
              <a:t>Le dispositif DUI Vague 2 du Couloir Social et Médico-social du Ségur du numérique en santé | Agence du Numérique en Santé</a:t>
            </a:r>
            <a:r>
              <a:rPr lang="fr-FR" sz="1200"/>
              <a:t>)</a:t>
            </a:r>
            <a:r>
              <a:rPr lang="fr-FR" sz="1200" b="1">
                <a:solidFill>
                  <a:srgbClr val="FFFFFF"/>
                </a:solidFill>
                <a:latin typeface="+mj-lt"/>
              </a:rPr>
              <a:t> :</a:t>
            </a:r>
          </a:p>
        </p:txBody>
      </p:sp>
      <p:grpSp>
        <p:nvGrpSpPr>
          <p:cNvPr id="17" name="Groupe 16">
            <a:extLst>
              <a:ext uri="{FF2B5EF4-FFF2-40B4-BE49-F238E27FC236}">
                <a16:creationId xmlns:a16="http://schemas.microsoft.com/office/drawing/2014/main" id="{CD9131A4-2D02-0623-CBBF-CF6C9656003B}"/>
              </a:ext>
            </a:extLst>
          </p:cNvPr>
          <p:cNvGrpSpPr/>
          <p:nvPr/>
        </p:nvGrpSpPr>
        <p:grpSpPr>
          <a:xfrm>
            <a:off x="1478211" y="3715346"/>
            <a:ext cx="1504187" cy="1785771"/>
            <a:chOff x="390525" y="1669162"/>
            <a:chExt cx="1602456" cy="1928967"/>
          </a:xfrm>
        </p:grpSpPr>
        <p:pic>
          <p:nvPicPr>
            <p:cNvPr id="18" name="Picture 17">
              <a:extLst>
                <a:ext uri="{FF2B5EF4-FFF2-40B4-BE49-F238E27FC236}">
                  <a16:creationId xmlns:a16="http://schemas.microsoft.com/office/drawing/2014/main" id="{6AAB9095-8E06-18B6-B39E-139A9B6A1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88" y="1892182"/>
              <a:ext cx="1154193" cy="170594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9" name="Picture 13">
              <a:extLst>
                <a:ext uri="{FF2B5EF4-FFF2-40B4-BE49-F238E27FC236}">
                  <a16:creationId xmlns:a16="http://schemas.microsoft.com/office/drawing/2014/main" id="{32F7B27F-2475-DCA0-7388-8938A7042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60" y="1786635"/>
              <a:ext cx="1154193" cy="170594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20" name="Picture 3">
              <a:extLst>
                <a:ext uri="{FF2B5EF4-FFF2-40B4-BE49-F238E27FC236}">
                  <a16:creationId xmlns:a16="http://schemas.microsoft.com/office/drawing/2014/main" id="{989A3702-58D0-F0FB-3375-14416E3CF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669162"/>
              <a:ext cx="1154193" cy="1705947"/>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
        <p:nvSpPr>
          <p:cNvPr id="23" name="TextBox 9">
            <a:extLst>
              <a:ext uri="{FF2B5EF4-FFF2-40B4-BE49-F238E27FC236}">
                <a16:creationId xmlns:a16="http://schemas.microsoft.com/office/drawing/2014/main" id="{3742E4C9-127A-6E42-4FA4-6A5D89A1E582}"/>
              </a:ext>
            </a:extLst>
          </p:cNvPr>
          <p:cNvSpPr txBox="1"/>
          <p:nvPr/>
        </p:nvSpPr>
        <p:spPr>
          <a:xfrm>
            <a:off x="433334" y="5555769"/>
            <a:ext cx="3495675" cy="830997"/>
          </a:xfrm>
          <a:prstGeom prst="rect">
            <a:avLst/>
          </a:prstGeom>
          <a:noFill/>
          <a:ln w="6350">
            <a:noFill/>
            <a:miter lim="800000"/>
          </a:ln>
        </p:spPr>
        <p:txBody>
          <a:bodyPr wrap="square">
            <a:spAutoFit/>
          </a:bodyPr>
          <a:lstStyle/>
          <a:p>
            <a:pPr marL="0" lvl="2" algn="just" defTabSz="914377">
              <a:spcBef>
                <a:spcPts val="300"/>
              </a:spcBef>
              <a:spcAft>
                <a:spcPts val="300"/>
              </a:spcAft>
              <a:defRPr/>
            </a:pPr>
            <a:r>
              <a:rPr lang="fr-FR" sz="1200" b="1">
                <a:solidFill>
                  <a:srgbClr val="23277E"/>
                </a:solidFill>
                <a:latin typeface="+mj-lt"/>
              </a:rPr>
              <a:t>1.</a:t>
            </a:r>
            <a:r>
              <a:rPr lang="fr-FR" sz="1200">
                <a:solidFill>
                  <a:srgbClr val="23277E"/>
                </a:solidFill>
                <a:latin typeface="+mj-lt"/>
              </a:rPr>
              <a:t> </a:t>
            </a:r>
            <a:r>
              <a:rPr lang="fr-FR" sz="1200">
                <a:solidFill>
                  <a:srgbClr val="000000"/>
                </a:solidFill>
                <a:latin typeface="+mj-lt"/>
              </a:rPr>
              <a:t>Un </a:t>
            </a:r>
            <a:r>
              <a:rPr lang="fr-FR" sz="1200" b="1">
                <a:solidFill>
                  <a:srgbClr val="23277E"/>
                </a:solidFill>
                <a:latin typeface="+mj-lt"/>
              </a:rPr>
              <a:t>dossier de spécifications et de référencement </a:t>
            </a:r>
            <a:r>
              <a:rPr lang="fr-FR" sz="1200">
                <a:solidFill>
                  <a:srgbClr val="23277E"/>
                </a:solidFill>
                <a:latin typeface="+mj-lt"/>
              </a:rPr>
              <a:t>(</a:t>
            </a:r>
            <a:r>
              <a:rPr lang="fr-FR" sz="1200" b="1">
                <a:solidFill>
                  <a:srgbClr val="23277E"/>
                </a:solidFill>
                <a:latin typeface="+mj-lt"/>
              </a:rPr>
              <a:t>DSR</a:t>
            </a:r>
            <a:r>
              <a:rPr lang="fr-FR" sz="1200">
                <a:solidFill>
                  <a:srgbClr val="23277E"/>
                </a:solidFill>
                <a:latin typeface="+mj-lt"/>
              </a:rPr>
              <a:t>)</a:t>
            </a:r>
            <a:r>
              <a:rPr lang="fr-FR" sz="1200">
                <a:solidFill>
                  <a:srgbClr val="000000"/>
                </a:solidFill>
                <a:latin typeface="+mj-lt"/>
              </a:rPr>
              <a:t>, décrivant les modalités de présentation et d’instruction des demandes de référencement.</a:t>
            </a:r>
          </a:p>
        </p:txBody>
      </p:sp>
      <p:sp>
        <p:nvSpPr>
          <p:cNvPr id="24" name="TextBox 10">
            <a:extLst>
              <a:ext uri="{FF2B5EF4-FFF2-40B4-BE49-F238E27FC236}">
                <a16:creationId xmlns:a16="http://schemas.microsoft.com/office/drawing/2014/main" id="{0E8079AF-4BDF-76BE-A26B-1D6685F1EBBB}"/>
              </a:ext>
            </a:extLst>
          </p:cNvPr>
          <p:cNvSpPr txBox="1"/>
          <p:nvPr/>
        </p:nvSpPr>
        <p:spPr>
          <a:xfrm>
            <a:off x="8037745" y="5513434"/>
            <a:ext cx="3768439" cy="1015663"/>
          </a:xfrm>
          <a:prstGeom prst="rect">
            <a:avLst/>
          </a:prstGeom>
          <a:noFill/>
          <a:ln w="6350">
            <a:noFill/>
            <a:miter lim="800000"/>
          </a:ln>
        </p:spPr>
        <p:txBody>
          <a:bodyPr wrap="square">
            <a:spAutoFit/>
          </a:bodyPr>
          <a:lstStyle/>
          <a:p>
            <a:pPr marL="0" lvl="2" algn="just" defTabSz="914377">
              <a:spcBef>
                <a:spcPts val="300"/>
              </a:spcBef>
              <a:spcAft>
                <a:spcPts val="300"/>
              </a:spcAft>
              <a:defRPr/>
            </a:pPr>
            <a:r>
              <a:rPr lang="fr-FR" sz="1200" b="1">
                <a:solidFill>
                  <a:srgbClr val="23277E"/>
                </a:solidFill>
                <a:latin typeface="+mj-lt"/>
              </a:rPr>
              <a:t>3.</a:t>
            </a:r>
            <a:r>
              <a:rPr lang="fr-FR" sz="1200">
                <a:solidFill>
                  <a:srgbClr val="23277E"/>
                </a:solidFill>
                <a:latin typeface="+mj-lt"/>
              </a:rPr>
              <a:t> </a:t>
            </a:r>
            <a:r>
              <a:rPr lang="fr-FR" sz="1200">
                <a:solidFill>
                  <a:srgbClr val="000000"/>
                </a:solidFill>
                <a:latin typeface="+mj-lt"/>
              </a:rPr>
              <a:t>Un </a:t>
            </a:r>
            <a:r>
              <a:rPr lang="fr-FR" sz="1200" b="1">
                <a:solidFill>
                  <a:srgbClr val="23277E"/>
                </a:solidFill>
                <a:latin typeface="+mj-lt"/>
              </a:rPr>
              <a:t>document d’appel à financement (AF) </a:t>
            </a:r>
            <a:r>
              <a:rPr lang="fr-FR" sz="1200">
                <a:solidFill>
                  <a:srgbClr val="000000"/>
                </a:solidFill>
                <a:latin typeface="+mj-lt"/>
              </a:rPr>
              <a:t>explicitant les modalités administratives et financières </a:t>
            </a:r>
            <a:r>
              <a:rPr lang="fr-FR" sz="1200" u="sng">
                <a:solidFill>
                  <a:srgbClr val="000000"/>
                </a:solidFill>
                <a:latin typeface="+mj-lt"/>
              </a:rPr>
              <a:t>pour la mise en œuvre du SONS</a:t>
            </a:r>
            <a:r>
              <a:rPr lang="fr-FR" sz="1200">
                <a:solidFill>
                  <a:srgbClr val="000000"/>
                </a:solidFill>
                <a:latin typeface="+mj-lt"/>
              </a:rPr>
              <a:t>, notamment les barèmes de financement en fonction de paramètres propres à chaque couloir.</a:t>
            </a:r>
          </a:p>
        </p:txBody>
      </p:sp>
      <p:sp>
        <p:nvSpPr>
          <p:cNvPr id="25" name="TextBox 7">
            <a:extLst>
              <a:ext uri="{FF2B5EF4-FFF2-40B4-BE49-F238E27FC236}">
                <a16:creationId xmlns:a16="http://schemas.microsoft.com/office/drawing/2014/main" id="{21ACCAF5-34EF-54B4-2C12-C13F85CC1CA9}"/>
              </a:ext>
            </a:extLst>
          </p:cNvPr>
          <p:cNvSpPr txBox="1"/>
          <p:nvPr/>
        </p:nvSpPr>
        <p:spPr>
          <a:xfrm>
            <a:off x="4149450" y="5555769"/>
            <a:ext cx="3667853" cy="850726"/>
          </a:xfrm>
          <a:prstGeom prst="rect">
            <a:avLst/>
          </a:prstGeom>
          <a:ln w="6350">
            <a:noFill/>
            <a:miter lim="800000"/>
          </a:ln>
        </p:spPr>
        <p:txBody>
          <a:bodyPr vert="horz" wrap="square" lIns="0" tIns="0" rIns="0" bIns="0" rtlCol="0">
            <a:noAutofit/>
          </a:bodyPr>
          <a:lstStyle/>
          <a:p>
            <a:pPr algn="just" defTabSz="914377">
              <a:spcBef>
                <a:spcPts val="300"/>
              </a:spcBef>
              <a:spcAft>
                <a:spcPts val="300"/>
              </a:spcAft>
            </a:pPr>
            <a:r>
              <a:rPr lang="fr-FR" sz="1200" b="1">
                <a:solidFill>
                  <a:srgbClr val="23277E"/>
                </a:solidFill>
                <a:latin typeface="+mj-lt"/>
              </a:rPr>
              <a:t>2.</a:t>
            </a:r>
            <a:r>
              <a:rPr lang="fr-FR" sz="1200">
                <a:solidFill>
                  <a:srgbClr val="23277E"/>
                </a:solidFill>
                <a:latin typeface="+mj-lt"/>
              </a:rPr>
              <a:t> </a:t>
            </a:r>
            <a:r>
              <a:rPr lang="fr-FR" sz="1200">
                <a:solidFill>
                  <a:srgbClr val="000000"/>
                </a:solidFill>
                <a:latin typeface="+mj-lt"/>
              </a:rPr>
              <a:t>Un </a:t>
            </a:r>
            <a:r>
              <a:rPr lang="fr-FR" sz="1200" b="1">
                <a:solidFill>
                  <a:srgbClr val="23277E"/>
                </a:solidFill>
                <a:latin typeface="+mj-lt"/>
              </a:rPr>
              <a:t>Référentiel d’Exigences Minimales (REM), </a:t>
            </a:r>
            <a:r>
              <a:rPr lang="fr-FR" sz="1200">
                <a:solidFill>
                  <a:srgbClr val="000000"/>
                </a:solidFill>
                <a:latin typeface="+mj-lt"/>
              </a:rPr>
              <a:t>décrivant l’ensemble des exigences techniques et fonctionnelles à respecter pour obtenir le référencement de la solution.</a:t>
            </a:r>
          </a:p>
        </p:txBody>
      </p:sp>
      <p:grpSp>
        <p:nvGrpSpPr>
          <p:cNvPr id="86" name="Groupe 85">
            <a:extLst>
              <a:ext uri="{FF2B5EF4-FFF2-40B4-BE49-F238E27FC236}">
                <a16:creationId xmlns:a16="http://schemas.microsoft.com/office/drawing/2014/main" id="{5322CB66-E8E2-4CF4-8AA7-7225D52F9293}"/>
              </a:ext>
            </a:extLst>
          </p:cNvPr>
          <p:cNvGrpSpPr/>
          <p:nvPr/>
        </p:nvGrpSpPr>
        <p:grpSpPr>
          <a:xfrm>
            <a:off x="5054549" y="3689027"/>
            <a:ext cx="1857654" cy="1494551"/>
            <a:chOff x="4835973" y="2186804"/>
            <a:chExt cx="1857654" cy="1494551"/>
          </a:xfrm>
        </p:grpSpPr>
        <p:pic>
          <p:nvPicPr>
            <p:cNvPr id="87" name="Picture 4">
              <a:extLst>
                <a:ext uri="{FF2B5EF4-FFF2-40B4-BE49-F238E27FC236}">
                  <a16:creationId xmlns:a16="http://schemas.microsoft.com/office/drawing/2014/main" id="{39711F22-74E6-F36F-2D7B-4B8FB2F62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9506" y="2823785"/>
              <a:ext cx="1624121" cy="85757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8" name="Picture 11">
              <a:extLst>
                <a:ext uri="{FF2B5EF4-FFF2-40B4-BE49-F238E27FC236}">
                  <a16:creationId xmlns:a16="http://schemas.microsoft.com/office/drawing/2014/main" id="{4F06E570-63C9-CBFD-3BF6-7BE383FF59B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35973" y="2186804"/>
              <a:ext cx="1626162" cy="1024464"/>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grpSp>
        <p:nvGrpSpPr>
          <p:cNvPr id="89" name="Groupe 88">
            <a:extLst>
              <a:ext uri="{FF2B5EF4-FFF2-40B4-BE49-F238E27FC236}">
                <a16:creationId xmlns:a16="http://schemas.microsoft.com/office/drawing/2014/main" id="{5792B2CC-2AA3-2068-0A2D-10931C797AE0}"/>
              </a:ext>
            </a:extLst>
          </p:cNvPr>
          <p:cNvGrpSpPr/>
          <p:nvPr/>
        </p:nvGrpSpPr>
        <p:grpSpPr>
          <a:xfrm>
            <a:off x="9173642" y="3606342"/>
            <a:ext cx="1540153" cy="1866921"/>
            <a:chOff x="8846228" y="1897976"/>
            <a:chExt cx="1583647" cy="1986838"/>
          </a:xfrm>
        </p:grpSpPr>
        <p:pic>
          <p:nvPicPr>
            <p:cNvPr id="90" name="Picture 5">
              <a:extLst>
                <a:ext uri="{FF2B5EF4-FFF2-40B4-BE49-F238E27FC236}">
                  <a16:creationId xmlns:a16="http://schemas.microsoft.com/office/drawing/2014/main" id="{D30CA7FE-EB6A-E014-95AC-9AE97EDA0C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5682" y="2228617"/>
              <a:ext cx="1154193" cy="165619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1" name="Picture 18">
              <a:extLst>
                <a:ext uri="{FF2B5EF4-FFF2-40B4-BE49-F238E27FC236}">
                  <a16:creationId xmlns:a16="http://schemas.microsoft.com/office/drawing/2014/main" id="{9B183965-7365-FB92-9918-7F6B9413E4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0956" y="2064422"/>
              <a:ext cx="1154193" cy="165619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2" name="Picture 19">
              <a:extLst>
                <a:ext uri="{FF2B5EF4-FFF2-40B4-BE49-F238E27FC236}">
                  <a16:creationId xmlns:a16="http://schemas.microsoft.com/office/drawing/2014/main" id="{EDF47C84-141C-496E-3D74-434656FFBE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6228" y="1897976"/>
              <a:ext cx="1154193" cy="1656197"/>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pic>
        <p:nvPicPr>
          <p:cNvPr id="5" name="Image 4">
            <a:extLst>
              <a:ext uri="{FF2B5EF4-FFF2-40B4-BE49-F238E27FC236}">
                <a16:creationId xmlns:a16="http://schemas.microsoft.com/office/drawing/2014/main" id="{8A4993FB-1EE5-D7AD-869C-D0D4239D7DA6}"/>
              </a:ext>
            </a:extLst>
          </p:cNvPr>
          <p:cNvPicPr>
            <a:picLocks noChangeAspect="1"/>
          </p:cNvPicPr>
          <p:nvPr/>
        </p:nvPicPr>
        <p:blipFill>
          <a:blip r:embed="rId9"/>
          <a:srcRect t="1178" b="-4951"/>
          <a:stretch>
            <a:fillRect/>
          </a:stretch>
        </p:blipFill>
        <p:spPr>
          <a:xfrm>
            <a:off x="10250081" y="205118"/>
            <a:ext cx="849328" cy="963663"/>
          </a:xfrm>
          <a:prstGeom prst="rect">
            <a:avLst/>
          </a:prstGeom>
        </p:spPr>
      </p:pic>
      <p:pic>
        <p:nvPicPr>
          <p:cNvPr id="7" name="Picture 6">
            <a:extLst>
              <a:ext uri="{FF2B5EF4-FFF2-40B4-BE49-F238E27FC236}">
                <a16:creationId xmlns:a16="http://schemas.microsoft.com/office/drawing/2014/main" id="{4859EB8A-6BEC-E30D-FAA0-2717B7D38A38}"/>
              </a:ext>
            </a:extLst>
          </p:cNvPr>
          <p:cNvPicPr>
            <a:picLocks noChangeAspect="1"/>
          </p:cNvPicPr>
          <p:nvPr/>
        </p:nvPicPr>
        <p:blipFill>
          <a:blip r:embed="rId10"/>
          <a:stretch>
            <a:fillRect/>
          </a:stretch>
        </p:blipFill>
        <p:spPr>
          <a:xfrm>
            <a:off x="10992786" y="3428998"/>
            <a:ext cx="855690" cy="880673"/>
          </a:xfrm>
          <a:prstGeom prst="rect">
            <a:avLst/>
          </a:prstGeom>
        </p:spPr>
      </p:pic>
      <p:pic>
        <p:nvPicPr>
          <p:cNvPr id="6" name="Image 5">
            <a:extLst>
              <a:ext uri="{FF2B5EF4-FFF2-40B4-BE49-F238E27FC236}">
                <a16:creationId xmlns:a16="http://schemas.microsoft.com/office/drawing/2014/main" id="{3E2C6D97-EE67-7534-07E8-381D9AA67EAE}"/>
              </a:ext>
            </a:extLst>
          </p:cNvPr>
          <p:cNvPicPr>
            <a:picLocks noChangeAspect="1"/>
          </p:cNvPicPr>
          <p:nvPr/>
        </p:nvPicPr>
        <p:blipFill>
          <a:blip r:embed="rId11"/>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396374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21CA-6D19-ECF5-E370-EA8CAE1D8D69}"/>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8684E1E1-0103-DDBD-7653-6BA17E550835}"/>
              </a:ext>
            </a:extLst>
          </p:cNvPr>
          <p:cNvSpPr>
            <a:spLocks noGrp="1"/>
          </p:cNvSpPr>
          <p:nvPr>
            <p:ph type="title"/>
          </p:nvPr>
        </p:nvSpPr>
        <p:spPr>
          <a:xfrm>
            <a:off x="592426" y="367457"/>
            <a:ext cx="10921696" cy="384721"/>
          </a:xfrm>
        </p:spPr>
        <p:txBody>
          <a:bodyPr/>
          <a:lstStyle/>
          <a:p>
            <a:r>
              <a:rPr lang="fr-FR">
                <a:solidFill>
                  <a:srgbClr val="4472C4"/>
                </a:solidFill>
              </a:rPr>
              <a:t>Agenda</a:t>
            </a:r>
            <a:endParaRPr lang="fr-FR" b="0">
              <a:solidFill>
                <a:schemeClr val="tx1"/>
              </a:solidFill>
            </a:endParaRPr>
          </a:p>
        </p:txBody>
      </p:sp>
      <p:pic>
        <p:nvPicPr>
          <p:cNvPr id="5" name="Image 4">
            <a:extLst>
              <a:ext uri="{FF2B5EF4-FFF2-40B4-BE49-F238E27FC236}">
                <a16:creationId xmlns:a16="http://schemas.microsoft.com/office/drawing/2014/main" id="{A120C3A7-4F6A-8B2F-D9A1-259285F05026}"/>
              </a:ext>
            </a:extLst>
          </p:cNvPr>
          <p:cNvPicPr>
            <a:picLocks noChangeAspect="1"/>
          </p:cNvPicPr>
          <p:nvPr/>
        </p:nvPicPr>
        <p:blipFill>
          <a:blip r:embed="rId3"/>
          <a:stretch>
            <a:fillRect/>
          </a:stretch>
        </p:blipFill>
        <p:spPr>
          <a:xfrm>
            <a:off x="11313267" y="205117"/>
            <a:ext cx="534865" cy="736925"/>
          </a:xfrm>
          <a:prstGeom prst="rect">
            <a:avLst/>
          </a:prstGeom>
        </p:spPr>
      </p:pic>
      <p:sp>
        <p:nvSpPr>
          <p:cNvPr id="2" name="ZoneTexte 1">
            <a:extLst>
              <a:ext uri="{FF2B5EF4-FFF2-40B4-BE49-F238E27FC236}">
                <a16:creationId xmlns:a16="http://schemas.microsoft.com/office/drawing/2014/main" id="{92ED775E-F886-6995-8FAC-E7D8AB73B1B3}"/>
              </a:ext>
            </a:extLst>
          </p:cNvPr>
          <p:cNvSpPr txBox="1"/>
          <p:nvPr/>
        </p:nvSpPr>
        <p:spPr>
          <a:xfrm>
            <a:off x="1102114" y="2419722"/>
            <a:ext cx="9535029" cy="2066376"/>
          </a:xfrm>
          <a:prstGeom prst="rect">
            <a:avLst/>
          </a:prstGeom>
          <a:ln w="6350">
            <a:noFill/>
            <a:miter lim="800000"/>
          </a:ln>
        </p:spPr>
        <p:txBody>
          <a:bodyPr vert="horz" wrap="square" lIns="0" tIns="0" rIns="0" bIns="0" rtlCol="0" anchor="t">
            <a:noAutofit/>
          </a:bodyPr>
          <a:lstStyle/>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Qu'est-ce que le Ségur numérique ? </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highlight>
                  <a:srgbClr val="A6D6CD"/>
                </a:highlight>
              </a:rPr>
              <a:t>Le calendrier de la Vague 2 du Ségur numérique Médico-social</a:t>
            </a: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Et concrètement, que m’apporte la vague 2 du Ségur numérique ?</a:t>
            </a: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r>
              <a:rPr lang="fr-FR" sz="2000" b="1">
                <a:solidFill>
                  <a:schemeClr val="accent3"/>
                </a:solidFill>
              </a:rPr>
              <a:t>Les modalités administratives </a:t>
            </a:r>
            <a:r>
              <a:rPr lang="fr-FR" sz="2000" b="1">
                <a:solidFill>
                  <a:schemeClr val="accent3"/>
                </a:solidFill>
                <a:cs typeface="Arial"/>
              </a:rPr>
              <a:t>et</a:t>
            </a:r>
            <a:r>
              <a:rPr lang="fr-FR" sz="2000" b="1">
                <a:solidFill>
                  <a:schemeClr val="accent3"/>
                </a:solidFill>
              </a:rPr>
              <a:t> financières </a:t>
            </a:r>
            <a:r>
              <a:rPr lang="fr-FR" sz="2000" b="1">
                <a:solidFill>
                  <a:schemeClr val="accent3"/>
                </a:solidFill>
                <a:cs typeface="Arial"/>
              </a:rPr>
              <a:t>de la vague 2</a:t>
            </a:r>
          </a:p>
          <a:p>
            <a:pPr marL="285750" indent="-285750">
              <a:spcBef>
                <a:spcPts val="300"/>
              </a:spcBef>
              <a:spcAft>
                <a:spcPts val="1800"/>
              </a:spcAft>
              <a:buSzPct val="125000"/>
              <a:buFont typeface="Wingdings" panose="05000000000000000000" pitchFamily="2" charset="2"/>
              <a:buChar char="§"/>
            </a:pPr>
            <a:endParaRPr lang="fr-FR" sz="2000" b="1">
              <a:solidFill>
                <a:schemeClr val="accent3"/>
              </a:solidFill>
              <a:cs typeface="Arial"/>
            </a:endParaRPr>
          </a:p>
          <a:p>
            <a:pPr marL="285750" indent="-285750">
              <a:spcBef>
                <a:spcPts val="300"/>
              </a:spcBef>
              <a:spcAft>
                <a:spcPts val="1800"/>
              </a:spcAft>
              <a:buSzPct val="125000"/>
              <a:buFont typeface="Wingdings" panose="05000000000000000000" pitchFamily="2" charset="2"/>
              <a:buChar char="§"/>
            </a:pPr>
            <a:endParaRPr lang="fr-FR" sz="2000" b="1">
              <a:solidFill>
                <a:schemeClr val="accent3"/>
              </a:solidFill>
              <a:cs typeface="Arial"/>
            </a:endParaRPr>
          </a:p>
        </p:txBody>
      </p:sp>
      <p:sp>
        <p:nvSpPr>
          <p:cNvPr id="3" name="Rectangle 2">
            <a:extLst>
              <a:ext uri="{FF2B5EF4-FFF2-40B4-BE49-F238E27FC236}">
                <a16:creationId xmlns:a16="http://schemas.microsoft.com/office/drawing/2014/main" id="{4D473FF5-75E4-F188-6148-EFE6F9DA63F4}"/>
              </a:ext>
            </a:extLst>
          </p:cNvPr>
          <p:cNvSpPr/>
          <p:nvPr/>
        </p:nvSpPr>
        <p:spPr>
          <a:xfrm>
            <a:off x="592426" y="2383606"/>
            <a:ext cx="302518" cy="2081866"/>
          </a:xfrm>
          <a:prstGeom prst="rect">
            <a:avLst/>
          </a:prstGeom>
          <a:solidFill>
            <a:schemeClr val="accent1"/>
          </a:solidFill>
          <a:ln w="6350">
            <a:noFill/>
            <a:miter lim="800000"/>
          </a:ln>
        </p:spPr>
        <p:txBody>
          <a:bodyPr vert="horz" wrap="none" lIns="0" tIns="0" rIns="0" bIns="0" rtlCol="0" anchor="ctr" anchorCtr="0">
            <a:noAutofit/>
          </a:bodyPr>
          <a:lstStyle/>
          <a:p>
            <a:pPr marL="0" marR="0" indent="0" algn="ctr" defTabSz="914400" rtl="0" eaLnBrk="1" fontAlgn="auto" latinLnBrk="0" hangingPunct="1">
              <a:lnSpc>
                <a:spcPct val="100000"/>
              </a:lnSpc>
              <a:spcBef>
                <a:spcPts val="300"/>
              </a:spcBef>
              <a:spcAft>
                <a:spcPts val="300"/>
              </a:spcAft>
              <a:buClrTx/>
              <a:buSzTx/>
              <a:buFontTx/>
              <a:buNone/>
              <a:tabLst/>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pic>
        <p:nvPicPr>
          <p:cNvPr id="4" name="Image 3">
            <a:extLst>
              <a:ext uri="{FF2B5EF4-FFF2-40B4-BE49-F238E27FC236}">
                <a16:creationId xmlns:a16="http://schemas.microsoft.com/office/drawing/2014/main" id="{1059FB82-2BEC-E5E5-D424-ED60308CC06A}"/>
              </a:ext>
            </a:extLst>
          </p:cNvPr>
          <p:cNvPicPr>
            <a:picLocks noChangeAspect="1"/>
          </p:cNvPicPr>
          <p:nvPr/>
        </p:nvPicPr>
        <p:blipFill>
          <a:blip r:embed="rId4"/>
          <a:srcRect t="1178" b="-4951"/>
          <a:stretch>
            <a:fillRect/>
          </a:stretch>
        </p:blipFill>
        <p:spPr>
          <a:xfrm>
            <a:off x="10250081" y="205118"/>
            <a:ext cx="849328" cy="963663"/>
          </a:xfrm>
          <a:prstGeom prst="rect">
            <a:avLst/>
          </a:prstGeom>
        </p:spPr>
      </p:pic>
      <p:pic>
        <p:nvPicPr>
          <p:cNvPr id="6" name="Image 5">
            <a:extLst>
              <a:ext uri="{FF2B5EF4-FFF2-40B4-BE49-F238E27FC236}">
                <a16:creationId xmlns:a16="http://schemas.microsoft.com/office/drawing/2014/main" id="{DF6A1144-E228-3838-F03A-80DBC2553928}"/>
              </a:ext>
            </a:extLst>
          </p:cNvPr>
          <p:cNvPicPr>
            <a:picLocks noChangeAspect="1"/>
          </p:cNvPicPr>
          <p:nvPr/>
        </p:nvPicPr>
        <p:blipFill>
          <a:blip r:embed="rId5"/>
          <a:srcRect r="46482"/>
          <a:stretch>
            <a:fillRect/>
          </a:stretch>
        </p:blipFill>
        <p:spPr>
          <a:xfrm>
            <a:off x="9688451" y="176084"/>
            <a:ext cx="1551124" cy="922350"/>
          </a:xfrm>
          <a:prstGeom prst="rect">
            <a:avLst/>
          </a:prstGeom>
        </p:spPr>
      </p:pic>
    </p:spTree>
    <p:extLst>
      <p:ext uri="{BB962C8B-B14F-4D97-AF65-F5344CB8AC3E}">
        <p14:creationId xmlns:p14="http://schemas.microsoft.com/office/powerpoint/2010/main" val="2055171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0-10-22 01:56 PM"/>
  <p:tag name="MTBTACCENT" val="Accent2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ANGLE" val="2"/>
</p:tagLst>
</file>

<file path=ppt/tags/tag101.xml><?xml version="1.0" encoding="utf-8"?>
<p:tagLst xmlns:a="http://schemas.openxmlformats.org/drawingml/2006/main" xmlns:r="http://schemas.openxmlformats.org/officeDocument/2006/relationships" xmlns:p="http://schemas.openxmlformats.org/presentationml/2006/main">
  <p:tag name="ANGLE" val="1"/>
</p:tagLst>
</file>

<file path=ppt/tags/tag102.xml><?xml version="1.0" encoding="utf-8"?>
<p:tagLst xmlns:a="http://schemas.openxmlformats.org/drawingml/2006/main" xmlns:r="http://schemas.openxmlformats.org/officeDocument/2006/relationships" xmlns:p="http://schemas.openxmlformats.org/presentationml/2006/main">
  <p:tag name="ANGLE"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0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6.xml><?xml version="1.0" encoding="utf-8"?>
<p:tagLst xmlns:a="http://schemas.openxmlformats.org/drawingml/2006/main" xmlns:r="http://schemas.openxmlformats.org/officeDocument/2006/relationships" xmlns:p="http://schemas.openxmlformats.org/presentationml/2006/main">
  <p:tag name="SHAPENAME" val="Subtitle"/>
</p:tagLst>
</file>

<file path=ppt/tags/tag107.xml><?xml version="1.0" encoding="utf-8"?>
<p:tagLst xmlns:a="http://schemas.openxmlformats.org/drawingml/2006/main" xmlns:r="http://schemas.openxmlformats.org/officeDocument/2006/relationships" xmlns:p="http://schemas.openxmlformats.org/presentationml/2006/main">
  <p:tag name="SHAPENAME" val="Titl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NAME" val="ACET"/>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ANGLE" val="5"/>
</p:tagLst>
</file>

<file path=ppt/tags/tag125.xml><?xml version="1.0" encoding="utf-8"?>
<p:tagLst xmlns:a="http://schemas.openxmlformats.org/drawingml/2006/main" xmlns:r="http://schemas.openxmlformats.org/officeDocument/2006/relationships" xmlns:p="http://schemas.openxmlformats.org/presentationml/2006/main">
  <p:tag name="ANGLE" val="5"/>
</p:tagLst>
</file>

<file path=ppt/tags/tag126.xml><?xml version="1.0" encoding="utf-8"?>
<p:tagLst xmlns:a="http://schemas.openxmlformats.org/drawingml/2006/main" xmlns:r="http://schemas.openxmlformats.org/officeDocument/2006/relationships" xmlns:p="http://schemas.openxmlformats.org/presentationml/2006/main">
  <p:tag name="ANGLE" val="4"/>
</p:tagLst>
</file>

<file path=ppt/tags/tag127.xml><?xml version="1.0" encoding="utf-8"?>
<p:tagLst xmlns:a="http://schemas.openxmlformats.org/drawingml/2006/main" xmlns:r="http://schemas.openxmlformats.org/officeDocument/2006/relationships" xmlns:p="http://schemas.openxmlformats.org/presentationml/2006/main">
  <p:tag name="ANGLE" val="4"/>
</p:tagLst>
</file>

<file path=ppt/tags/tag128.xml><?xml version="1.0" encoding="utf-8"?>
<p:tagLst xmlns:a="http://schemas.openxmlformats.org/drawingml/2006/main" xmlns:r="http://schemas.openxmlformats.org/officeDocument/2006/relationships" xmlns:p="http://schemas.openxmlformats.org/presentationml/2006/main">
  <p:tag name="ANGLE" val="3"/>
</p:tagLst>
</file>

<file path=ppt/tags/tag129.xml><?xml version="1.0" encoding="utf-8"?>
<p:tagLst xmlns:a="http://schemas.openxmlformats.org/drawingml/2006/main" xmlns:r="http://schemas.openxmlformats.org/officeDocument/2006/relationships" xmlns:p="http://schemas.openxmlformats.org/presentationml/2006/main">
  <p:tag name="ANGLE" val="3"/>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2"/>
</p:tagLst>
</file>

<file path=ppt/tags/tag131.xml><?xml version="1.0" encoding="utf-8"?>
<p:tagLst xmlns:a="http://schemas.openxmlformats.org/drawingml/2006/main" xmlns:r="http://schemas.openxmlformats.org/officeDocument/2006/relationships" xmlns:p="http://schemas.openxmlformats.org/presentationml/2006/main">
  <p:tag name="ANGLE" val="2"/>
</p:tagLst>
</file>

<file path=ppt/tags/tag132.xml><?xml version="1.0" encoding="utf-8"?>
<p:tagLst xmlns:a="http://schemas.openxmlformats.org/drawingml/2006/main" xmlns:r="http://schemas.openxmlformats.org/officeDocument/2006/relationships" xmlns:p="http://schemas.openxmlformats.org/presentationml/2006/main">
  <p:tag name="ANGLE" val="1"/>
</p:tagLst>
</file>

<file path=ppt/tags/tag133.xml><?xml version="1.0" encoding="utf-8"?>
<p:tagLst xmlns:a="http://schemas.openxmlformats.org/drawingml/2006/main" xmlns:r="http://schemas.openxmlformats.org/officeDocument/2006/relationships" xmlns:p="http://schemas.openxmlformats.org/presentationml/2006/main">
  <p:tag name="ANGLE" val="1"/>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7.xml><?xml version="1.0" encoding="utf-8"?>
<p:tagLst xmlns:a="http://schemas.openxmlformats.org/drawingml/2006/main" xmlns:r="http://schemas.openxmlformats.org/officeDocument/2006/relationships" xmlns:p="http://schemas.openxmlformats.org/presentationml/2006/main">
  <p:tag name="SHAPENAME" val="Subtitle"/>
</p:tagLst>
</file>

<file path=ppt/tags/tag138.xml><?xml version="1.0" encoding="utf-8"?>
<p:tagLst xmlns:a="http://schemas.openxmlformats.org/drawingml/2006/main" xmlns:r="http://schemas.openxmlformats.org/officeDocument/2006/relationships" xmlns:p="http://schemas.openxmlformats.org/presentationml/2006/main">
  <p:tag name="SHAPENAME" val="Titl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NAME" val="ACET"/>
</p:tagLst>
</file>

<file path=ppt/tags/tag156.xml><?xml version="1.0" encoding="utf-8"?>
<p:tagLst xmlns:a="http://schemas.openxmlformats.org/drawingml/2006/main" xmlns:r="http://schemas.openxmlformats.org/officeDocument/2006/relationships" xmlns:p="http://schemas.openxmlformats.org/presentationml/2006/main">
  <p:tag name="NAME" val="Moon"/>
</p:tagLst>
</file>

<file path=ppt/tags/tag157.xml><?xml version="1.0" encoding="utf-8"?>
<p:tagLst xmlns:a="http://schemas.openxmlformats.org/drawingml/2006/main" xmlns:r="http://schemas.openxmlformats.org/officeDocument/2006/relationships" xmlns:p="http://schemas.openxmlformats.org/presentationml/2006/main">
  <p:tag name="NAME" val="Moon"/>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ANGLE" val="5"/>
</p:tagLst>
</file>

<file path=ppt/tags/tag162.xml><?xml version="1.0" encoding="utf-8"?>
<p:tagLst xmlns:a="http://schemas.openxmlformats.org/drawingml/2006/main" xmlns:r="http://schemas.openxmlformats.org/officeDocument/2006/relationships" xmlns:p="http://schemas.openxmlformats.org/presentationml/2006/main">
  <p:tag name="ANGLE" val="5"/>
</p:tagLst>
</file>

<file path=ppt/tags/tag163.xml><?xml version="1.0" encoding="utf-8"?>
<p:tagLst xmlns:a="http://schemas.openxmlformats.org/drawingml/2006/main" xmlns:r="http://schemas.openxmlformats.org/officeDocument/2006/relationships" xmlns:p="http://schemas.openxmlformats.org/presentationml/2006/main">
  <p:tag name="ANGLE" val="4"/>
</p:tagLst>
</file>

<file path=ppt/tags/tag164.xml><?xml version="1.0" encoding="utf-8"?>
<p:tagLst xmlns:a="http://schemas.openxmlformats.org/drawingml/2006/main" xmlns:r="http://schemas.openxmlformats.org/officeDocument/2006/relationships" xmlns:p="http://schemas.openxmlformats.org/presentationml/2006/main">
  <p:tag name="ANGLE" val="4"/>
</p:tagLst>
</file>

<file path=ppt/tags/tag165.xml><?xml version="1.0" encoding="utf-8"?>
<p:tagLst xmlns:a="http://schemas.openxmlformats.org/drawingml/2006/main" xmlns:r="http://schemas.openxmlformats.org/officeDocument/2006/relationships" xmlns:p="http://schemas.openxmlformats.org/presentationml/2006/main">
  <p:tag name="ANGLE" val="3"/>
</p:tagLst>
</file>

<file path=ppt/tags/tag166.xml><?xml version="1.0" encoding="utf-8"?>
<p:tagLst xmlns:a="http://schemas.openxmlformats.org/drawingml/2006/main" xmlns:r="http://schemas.openxmlformats.org/officeDocument/2006/relationships" xmlns:p="http://schemas.openxmlformats.org/presentationml/2006/main">
  <p:tag name="ANGLE" val="3"/>
</p:tagLst>
</file>

<file path=ppt/tags/tag167.xml><?xml version="1.0" encoding="utf-8"?>
<p:tagLst xmlns:a="http://schemas.openxmlformats.org/drawingml/2006/main" xmlns:r="http://schemas.openxmlformats.org/officeDocument/2006/relationships" xmlns:p="http://schemas.openxmlformats.org/presentationml/2006/main">
  <p:tag name="ANGLE" val="2"/>
</p:tagLst>
</file>

<file path=ppt/tags/tag168.xml><?xml version="1.0" encoding="utf-8"?>
<p:tagLst xmlns:a="http://schemas.openxmlformats.org/drawingml/2006/main" xmlns:r="http://schemas.openxmlformats.org/officeDocument/2006/relationships" xmlns:p="http://schemas.openxmlformats.org/presentationml/2006/main">
  <p:tag name="ANGLE" val="2"/>
</p:tagLst>
</file>

<file path=ppt/tags/tag169.xml><?xml version="1.0" encoding="utf-8"?>
<p:tagLst xmlns:a="http://schemas.openxmlformats.org/drawingml/2006/main" xmlns:r="http://schemas.openxmlformats.org/officeDocument/2006/relationships" xmlns:p="http://schemas.openxmlformats.org/presentationml/2006/main">
  <p:tag name="ANGLE" val="1"/>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ANGLE" val="1"/>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74.xml><?xml version="1.0" encoding="utf-8"?>
<p:tagLst xmlns:a="http://schemas.openxmlformats.org/drawingml/2006/main" xmlns:r="http://schemas.openxmlformats.org/officeDocument/2006/relationships" xmlns:p="http://schemas.openxmlformats.org/presentationml/2006/main">
  <p:tag name="SHAPENAME" val="Subtitle"/>
</p:tagLst>
</file>

<file path=ppt/tags/tag175.xml><?xml version="1.0" encoding="utf-8"?>
<p:tagLst xmlns:a="http://schemas.openxmlformats.org/drawingml/2006/main" xmlns:r="http://schemas.openxmlformats.org/officeDocument/2006/relationships" xmlns:p="http://schemas.openxmlformats.org/presentationml/2006/main">
  <p:tag name="SHAPENAME" val="Titl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5. Sourc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8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NAME" val="ACET"/>
</p:tagLst>
</file>

<file path=ppt/tags/tag187.xml><?xml version="1.0" encoding="utf-8"?>
<p:tagLst xmlns:a="http://schemas.openxmlformats.org/drawingml/2006/main" xmlns:r="http://schemas.openxmlformats.org/officeDocument/2006/relationships" xmlns:p="http://schemas.openxmlformats.org/presentationml/2006/main">
  <p:tag name="NAME" val="Moon"/>
</p:tagLst>
</file>

<file path=ppt/tags/tag188.xml><?xml version="1.0" encoding="utf-8"?>
<p:tagLst xmlns:a="http://schemas.openxmlformats.org/drawingml/2006/main" xmlns:r="http://schemas.openxmlformats.org/officeDocument/2006/relationships" xmlns:p="http://schemas.openxmlformats.org/presentationml/2006/main">
  <p:tag name="NAME" val="Moon"/>
</p:tagLst>
</file>

<file path=ppt/tags/tag189.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ANGLE" val="5"/>
</p:tagLst>
</file>

<file path=ppt/tags/tag193.xml><?xml version="1.0" encoding="utf-8"?>
<p:tagLst xmlns:a="http://schemas.openxmlformats.org/drawingml/2006/main" xmlns:r="http://schemas.openxmlformats.org/officeDocument/2006/relationships" xmlns:p="http://schemas.openxmlformats.org/presentationml/2006/main">
  <p:tag name="ANGLE" val="5"/>
</p:tagLst>
</file>

<file path=ppt/tags/tag194.xml><?xml version="1.0" encoding="utf-8"?>
<p:tagLst xmlns:a="http://schemas.openxmlformats.org/drawingml/2006/main" xmlns:r="http://schemas.openxmlformats.org/officeDocument/2006/relationships" xmlns:p="http://schemas.openxmlformats.org/presentationml/2006/main">
  <p:tag name="ANGLE" val="4"/>
</p:tagLst>
</file>

<file path=ppt/tags/tag195.xml><?xml version="1.0" encoding="utf-8"?>
<p:tagLst xmlns:a="http://schemas.openxmlformats.org/drawingml/2006/main" xmlns:r="http://schemas.openxmlformats.org/officeDocument/2006/relationships" xmlns:p="http://schemas.openxmlformats.org/presentationml/2006/main">
  <p:tag name="ANGLE" val="4"/>
</p:tagLst>
</file>

<file path=ppt/tags/tag196.xml><?xml version="1.0" encoding="utf-8"?>
<p:tagLst xmlns:a="http://schemas.openxmlformats.org/drawingml/2006/main" xmlns:r="http://schemas.openxmlformats.org/officeDocument/2006/relationships" xmlns:p="http://schemas.openxmlformats.org/presentationml/2006/main">
  <p:tag name="ANGLE" val="3"/>
</p:tagLst>
</file>

<file path=ppt/tags/tag197.xml><?xml version="1.0" encoding="utf-8"?>
<p:tagLst xmlns:a="http://schemas.openxmlformats.org/drawingml/2006/main" xmlns:r="http://schemas.openxmlformats.org/officeDocument/2006/relationships" xmlns:p="http://schemas.openxmlformats.org/presentationml/2006/main">
  <p:tag name="ANGLE" val="3"/>
</p:tagLst>
</file>

<file path=ppt/tags/tag198.xml><?xml version="1.0" encoding="utf-8"?>
<p:tagLst xmlns:a="http://schemas.openxmlformats.org/drawingml/2006/main" xmlns:r="http://schemas.openxmlformats.org/officeDocument/2006/relationships" xmlns:p="http://schemas.openxmlformats.org/presentationml/2006/main">
  <p:tag name="ANGLE" val="2"/>
</p:tagLst>
</file>

<file path=ppt/tags/tag19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ANGLE" val="1"/>
</p:tagLst>
</file>

<file path=ppt/tags/tag201.xml><?xml version="1.0" encoding="utf-8"?>
<p:tagLst xmlns:a="http://schemas.openxmlformats.org/drawingml/2006/main" xmlns:r="http://schemas.openxmlformats.org/officeDocument/2006/relationships" xmlns:p="http://schemas.openxmlformats.org/presentationml/2006/main">
  <p:tag name="ANGLE" val="1"/>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05.xml><?xml version="1.0" encoding="utf-8"?>
<p:tagLst xmlns:a="http://schemas.openxmlformats.org/drawingml/2006/main" xmlns:r="http://schemas.openxmlformats.org/officeDocument/2006/relationships" xmlns:p="http://schemas.openxmlformats.org/presentationml/2006/main">
  <p:tag name="SHAPENAME" val="Subtitle"/>
</p:tagLst>
</file>

<file path=ppt/tags/tag206.xml><?xml version="1.0" encoding="utf-8"?>
<p:tagLst xmlns:a="http://schemas.openxmlformats.org/drawingml/2006/main" xmlns:r="http://schemas.openxmlformats.org/officeDocument/2006/relationships" xmlns:p="http://schemas.openxmlformats.org/presentationml/2006/main">
  <p:tag name="SHAPENAME" val="Titl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16.xml><?xml version="1.0" encoding="utf-8"?>
<p:tagLst xmlns:a="http://schemas.openxmlformats.org/drawingml/2006/main" xmlns:r="http://schemas.openxmlformats.org/officeDocument/2006/relationships" xmlns:p="http://schemas.openxmlformats.org/presentationml/2006/main">
  <p:tag name="SHAPENAME" val="5. Source"/>
</p:tagLst>
</file>

<file path=ppt/tags/tag2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NAME" val="ACET"/>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ANGLE" val="5"/>
</p:tagLst>
</file>

<file path=ppt/tags/tag38.xml><?xml version="1.0" encoding="utf-8"?>
<p:tagLst xmlns:a="http://schemas.openxmlformats.org/drawingml/2006/main" xmlns:r="http://schemas.openxmlformats.org/officeDocument/2006/relationships" xmlns:p="http://schemas.openxmlformats.org/presentationml/2006/main">
  <p:tag name="ANGLE" val="5"/>
</p:tagLst>
</file>

<file path=ppt/tags/tag39.xml><?xml version="1.0" encoding="utf-8"?>
<p:tagLst xmlns:a="http://schemas.openxmlformats.org/drawingml/2006/main" xmlns:r="http://schemas.openxmlformats.org/officeDocument/2006/relationships" xmlns:p="http://schemas.openxmlformats.org/presentationml/2006/main">
  <p:tag name="ANGLE" val="4"/>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ANGLE" val="4"/>
</p:tagLst>
</file>

<file path=ppt/tags/tag41.xml><?xml version="1.0" encoding="utf-8"?>
<p:tagLst xmlns:a="http://schemas.openxmlformats.org/drawingml/2006/main" xmlns:r="http://schemas.openxmlformats.org/officeDocument/2006/relationships" xmlns:p="http://schemas.openxmlformats.org/presentationml/2006/main">
  <p:tag name="ANGLE" val="3"/>
</p:tagLst>
</file>

<file path=ppt/tags/tag42.xml><?xml version="1.0" encoding="utf-8"?>
<p:tagLst xmlns:a="http://schemas.openxmlformats.org/drawingml/2006/main" xmlns:r="http://schemas.openxmlformats.org/officeDocument/2006/relationships" xmlns:p="http://schemas.openxmlformats.org/presentationml/2006/main">
  <p:tag name="ANGLE" val="3"/>
</p:tagLst>
</file>

<file path=ppt/tags/tag43.xml><?xml version="1.0" encoding="utf-8"?>
<p:tagLst xmlns:a="http://schemas.openxmlformats.org/drawingml/2006/main" xmlns:r="http://schemas.openxmlformats.org/officeDocument/2006/relationships" xmlns:p="http://schemas.openxmlformats.org/presentationml/2006/main">
  <p:tag name="ANGLE" val="2"/>
</p:tagLst>
</file>

<file path=ppt/tags/tag44.xml><?xml version="1.0" encoding="utf-8"?>
<p:tagLst xmlns:a="http://schemas.openxmlformats.org/drawingml/2006/main" xmlns:r="http://schemas.openxmlformats.org/officeDocument/2006/relationships" xmlns:p="http://schemas.openxmlformats.org/presentationml/2006/main">
  <p:tag name="ANGLE" val="2"/>
</p:tagLst>
</file>

<file path=ppt/tags/tag45.xml><?xml version="1.0" encoding="utf-8"?>
<p:tagLst xmlns:a="http://schemas.openxmlformats.org/drawingml/2006/main" xmlns:r="http://schemas.openxmlformats.org/officeDocument/2006/relationships" xmlns:p="http://schemas.openxmlformats.org/presentationml/2006/main">
  <p:tag name="ANGLE" val="1"/>
</p:tagLst>
</file>

<file path=ppt/tags/tag46.xml><?xml version="1.0" encoding="utf-8"?>
<p:tagLst xmlns:a="http://schemas.openxmlformats.org/drawingml/2006/main" xmlns:r="http://schemas.openxmlformats.org/officeDocument/2006/relationships" xmlns:p="http://schemas.openxmlformats.org/presentationml/2006/main">
  <p:tag name="ANGLE" val="1"/>
</p:tagLst>
</file>

<file path=ppt/tags/tag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Grid"/>
</p:tagLst>
</file>

<file path=ppt/tags/tag5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xml><?xml version="1.0" encoding="utf-8"?>
<p:tagLst xmlns:a="http://schemas.openxmlformats.org/drawingml/2006/main" xmlns:r="http://schemas.openxmlformats.org/officeDocument/2006/relationships" xmlns:p="http://schemas.openxmlformats.org/presentationml/2006/main">
  <p:tag name="NAME" val="ACET"/>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ANGLE" val="5"/>
</p:tagLst>
</file>

<file path=ppt/tags/tag64.xml><?xml version="1.0" encoding="utf-8"?>
<p:tagLst xmlns:a="http://schemas.openxmlformats.org/drawingml/2006/main" xmlns:r="http://schemas.openxmlformats.org/officeDocument/2006/relationships" xmlns:p="http://schemas.openxmlformats.org/presentationml/2006/main">
  <p:tag name="ANGLE" val="5"/>
</p:tagLst>
</file>

<file path=ppt/tags/tag65.xml><?xml version="1.0" encoding="utf-8"?>
<p:tagLst xmlns:a="http://schemas.openxmlformats.org/drawingml/2006/main" xmlns:r="http://schemas.openxmlformats.org/officeDocument/2006/relationships" xmlns:p="http://schemas.openxmlformats.org/presentationml/2006/main">
  <p:tag name="ANGLE" val="4"/>
</p:tagLst>
</file>

<file path=ppt/tags/tag66.xml><?xml version="1.0" encoding="utf-8"?>
<p:tagLst xmlns:a="http://schemas.openxmlformats.org/drawingml/2006/main" xmlns:r="http://schemas.openxmlformats.org/officeDocument/2006/relationships" xmlns:p="http://schemas.openxmlformats.org/presentationml/2006/main">
  <p:tag name="ANGLE" val="4"/>
</p:tagLst>
</file>

<file path=ppt/tags/tag67.xml><?xml version="1.0" encoding="utf-8"?>
<p:tagLst xmlns:a="http://schemas.openxmlformats.org/drawingml/2006/main" xmlns:r="http://schemas.openxmlformats.org/officeDocument/2006/relationships" xmlns:p="http://schemas.openxmlformats.org/presentationml/2006/main">
  <p:tag name="ANGLE" val="3"/>
</p:tagLst>
</file>

<file path=ppt/tags/tag68.xml><?xml version="1.0" encoding="utf-8"?>
<p:tagLst xmlns:a="http://schemas.openxmlformats.org/drawingml/2006/main" xmlns:r="http://schemas.openxmlformats.org/officeDocument/2006/relationships" xmlns:p="http://schemas.openxmlformats.org/presentationml/2006/main">
  <p:tag name="ANGLE" val="3"/>
</p:tagLst>
</file>

<file path=ppt/tags/tag69.xml><?xml version="1.0" encoding="utf-8"?>
<p:tagLst xmlns:a="http://schemas.openxmlformats.org/drawingml/2006/main" xmlns:r="http://schemas.openxmlformats.org/officeDocument/2006/relationships" xmlns:p="http://schemas.openxmlformats.org/presentationml/2006/main">
  <p:tag name="ANGLE" val="2"/>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ANGLE" val="2"/>
</p:tagLst>
</file>

<file path=ppt/tags/tag71.xml><?xml version="1.0" encoding="utf-8"?>
<p:tagLst xmlns:a="http://schemas.openxmlformats.org/drawingml/2006/main" xmlns:r="http://schemas.openxmlformats.org/officeDocument/2006/relationships" xmlns:p="http://schemas.openxmlformats.org/presentationml/2006/main">
  <p:tag name="ANGLE" val="1"/>
</p:tagLst>
</file>

<file path=ppt/tags/tag72.xml><?xml version="1.0" encoding="utf-8"?>
<p:tagLst xmlns:a="http://schemas.openxmlformats.org/drawingml/2006/main" xmlns:r="http://schemas.openxmlformats.org/officeDocument/2006/relationships" xmlns:p="http://schemas.openxmlformats.org/presentationml/2006/main">
  <p:tag name="ANGLE" val="1"/>
</p:tagLst>
</file>

<file path=ppt/tags/tag7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NAME" val="ACET"/>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2.xml><?xml version="1.0" encoding="utf-8"?>
<p:tagLst xmlns:a="http://schemas.openxmlformats.org/drawingml/2006/main" xmlns:r="http://schemas.openxmlformats.org/officeDocument/2006/relationships" xmlns:p="http://schemas.openxmlformats.org/presentationml/2006/main">
  <p:tag name="NAME" val="Moon"/>
</p:tagLst>
</file>

<file path=ppt/tags/tag93.xml><?xml version="1.0" encoding="utf-8"?>
<p:tagLst xmlns:a="http://schemas.openxmlformats.org/drawingml/2006/main" xmlns:r="http://schemas.openxmlformats.org/officeDocument/2006/relationships" xmlns:p="http://schemas.openxmlformats.org/presentationml/2006/main">
  <p:tag name="ANGLE" val="5"/>
</p:tagLst>
</file>

<file path=ppt/tags/tag94.xml><?xml version="1.0" encoding="utf-8"?>
<p:tagLst xmlns:a="http://schemas.openxmlformats.org/drawingml/2006/main" xmlns:r="http://schemas.openxmlformats.org/officeDocument/2006/relationships" xmlns:p="http://schemas.openxmlformats.org/presentationml/2006/main">
  <p:tag name="ANGLE" val="5"/>
</p:tagLst>
</file>

<file path=ppt/tags/tag95.xml><?xml version="1.0" encoding="utf-8"?>
<p:tagLst xmlns:a="http://schemas.openxmlformats.org/drawingml/2006/main" xmlns:r="http://schemas.openxmlformats.org/officeDocument/2006/relationships" xmlns:p="http://schemas.openxmlformats.org/presentationml/2006/main">
  <p:tag name="ANGLE" val="4"/>
</p:tagLst>
</file>

<file path=ppt/tags/tag96.xml><?xml version="1.0" encoding="utf-8"?>
<p:tagLst xmlns:a="http://schemas.openxmlformats.org/drawingml/2006/main" xmlns:r="http://schemas.openxmlformats.org/officeDocument/2006/relationships" xmlns:p="http://schemas.openxmlformats.org/presentationml/2006/main">
  <p:tag name="ANGLE" val="4"/>
</p:tagLst>
</file>

<file path=ppt/tags/tag97.xml><?xml version="1.0" encoding="utf-8"?>
<p:tagLst xmlns:a="http://schemas.openxmlformats.org/drawingml/2006/main" xmlns:r="http://schemas.openxmlformats.org/officeDocument/2006/relationships" xmlns:p="http://schemas.openxmlformats.org/presentationml/2006/main">
  <p:tag name="ANGLE" val="3"/>
</p:tagLst>
</file>

<file path=ppt/tags/tag98.xml><?xml version="1.0" encoding="utf-8"?>
<p:tagLst xmlns:a="http://schemas.openxmlformats.org/drawingml/2006/main" xmlns:r="http://schemas.openxmlformats.org/officeDocument/2006/relationships" xmlns:p="http://schemas.openxmlformats.org/presentationml/2006/main">
  <p:tag name="ANGLE" val="3"/>
</p:tagLst>
</file>

<file path=ppt/tags/tag99.xml><?xml version="1.0" encoding="utf-8"?>
<p:tagLst xmlns:a="http://schemas.openxmlformats.org/drawingml/2006/main" xmlns:r="http://schemas.openxmlformats.org/officeDocument/2006/relationships" xmlns:p="http://schemas.openxmlformats.org/presentationml/2006/main">
  <p:tag name="ANGLE" val="2"/>
</p:tagLst>
</file>

<file path=ppt/theme/theme1.xml><?xml version="1.0" encoding="utf-8"?>
<a:theme xmlns:a="http://schemas.openxmlformats.org/drawingml/2006/main" name="Présentation">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10.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11.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maire">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3.xml><?xml version="1.0" encoding="utf-8"?>
<a:theme xmlns:a="http://schemas.openxmlformats.org/drawingml/2006/main" name="Transition">
  <a:themeElements>
    <a:clrScheme name="Scheme2">
      <a:dk1>
        <a:srgbClr val="FFFFFF"/>
      </a:dk1>
      <a:lt1>
        <a:srgbClr val="23277E"/>
      </a:lt1>
      <a:dk2>
        <a:srgbClr val="000000"/>
      </a:dk2>
      <a:lt2>
        <a:srgbClr val="000000"/>
      </a:lt2>
      <a:accent1>
        <a:srgbClr val="FFFFFF"/>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23277E"/>
        </a:lt1>
        <a:dk2>
          <a:srgbClr val="000000"/>
        </a:dk2>
        <a:lt2>
          <a:srgbClr val="000000"/>
        </a:lt2>
        <a:accent1>
          <a:srgbClr val="FFFFFF"/>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i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5C0CA73F-D1AA-4B2E-9D47-4A6293B7ED26}"/>
    </a:ext>
  </a:extLst>
</a:theme>
</file>

<file path=ppt/theme/theme4.xml><?xml version="1.0" encoding="utf-8"?>
<a:theme xmlns:a="http://schemas.openxmlformats.org/drawingml/2006/main" name="2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19050">
          <a:noFill/>
          <a:prstDash val="sysDot"/>
        </a:ln>
      </a:spPr>
      <a:bodyPr vert="horz" wrap="square" lIns="72000" tIns="72000" rIns="72000" bIns="72000" rtlCol="0" anchor="ctr">
        <a:noAutofit/>
      </a:bodyPr>
      <a:lstStyle>
        <a:defPPr algn="ctr">
          <a:spcBef>
            <a:spcPts val="0"/>
          </a:spcBef>
          <a:spcAft>
            <a:spcPts val="0"/>
          </a:spcAft>
          <a:buClr>
            <a:srgbClr val="006AB2"/>
          </a:buClr>
          <a:buNone/>
          <a:defRPr sz="1500" dirty="0" smtClean="0">
            <a:solidFill>
              <a:schemeClr val="tx1">
                <a:lumMod val="50000"/>
                <a:lumOff val="50000"/>
              </a:schemeClr>
            </a:solidFill>
          </a:defRPr>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5.xml><?xml version="1.0" encoding="utf-8"?>
<a:theme xmlns:a="http://schemas.openxmlformats.org/drawingml/2006/main" name="3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D8375"/>
        </a:solidFill>
        <a:ln w="6350">
          <a:noFill/>
          <a:miter lim="800000"/>
        </a:ln>
      </a:spPr>
      <a:bodyPr vert="horz" wrap="none" lIns="0" tIns="0" rIns="0" bIns="0" rtlCol="0" anchor="ctr" anchorCtr="0">
        <a:noAutofit/>
      </a:bodyPr>
      <a:lstStyle>
        <a:defPPr marL="0" marR="0" indent="0" algn="ctr" defTabSz="914400" rtl="0" eaLnBrk="1" fontAlgn="auto" latinLnBrk="0" hangingPunct="1">
          <a:lnSpc>
            <a:spcPct val="100000"/>
          </a:lnSpc>
          <a:spcBef>
            <a:spcPts val="300"/>
          </a:spcBef>
          <a:spcAft>
            <a:spcPts val="300"/>
          </a:spcAft>
          <a:buClrTx/>
          <a:buSzTx/>
          <a:buFontTx/>
          <a:buNone/>
          <a:tabLst/>
          <a:defRPr kumimoji="0" sz="1100" b="1" i="0" u="none" strike="noStrike" kern="1200" cap="none" spc="0" normalizeH="0" baseline="0" noProof="0" dirty="0" smtClean="0">
            <a:ln>
              <a:noFill/>
            </a:ln>
            <a:solidFill>
              <a:srgbClr val="FFFFFF"/>
            </a:solidFill>
            <a:effectLst/>
            <a:uLnTx/>
            <a:uFillTx/>
            <a:latin typeface="Arial"/>
            <a:ea typeface="+mn-ea"/>
            <a:cs typeface="+mn-cs"/>
          </a:defRPr>
        </a:defPPr>
      </a:lst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6.xml><?xml version="1.0" encoding="utf-8"?>
<a:theme xmlns:a="http://schemas.openxmlformats.org/drawingml/2006/main" name="4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7.xml><?xml version="1.0" encoding="utf-8"?>
<a:theme xmlns:a="http://schemas.openxmlformats.org/drawingml/2006/main" name="4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8.xml><?xml version="1.0" encoding="utf-8"?>
<a:theme xmlns:a="http://schemas.openxmlformats.org/drawingml/2006/main" name="2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9.xml><?xml version="1.0" encoding="utf-8"?>
<a:theme xmlns:a="http://schemas.openxmlformats.org/drawingml/2006/main" name="4_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ENS" id="{39AC890F-67BF-4EA5-934D-EDC8EA69FD01}" vid="{33E52E90-7D8A-4B8B-B34A-8C777FA174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74afd8-8217-48ea-8ecc-574fabdcfc7e" xsi:nil="true"/>
    <lcf76f155ced4ddcb4097134ff3c332f xmlns="d92e17ee-cdc3-40d0-8aeb-28c025ab643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56F8F34003C4186412F7A52B1FD77" ma:contentTypeVersion="16" ma:contentTypeDescription="Crée un document." ma:contentTypeScope="" ma:versionID="262b44836f2a31bb60854d7a3350c7d7">
  <xsd:schema xmlns:xsd="http://www.w3.org/2001/XMLSchema" xmlns:xs="http://www.w3.org/2001/XMLSchema" xmlns:p="http://schemas.microsoft.com/office/2006/metadata/properties" xmlns:ns1="http://schemas.microsoft.com/sharepoint/v3" xmlns:ns2="d92e17ee-cdc3-40d0-8aeb-28c025ab643d" xmlns:ns3="e074afd8-8217-48ea-8ecc-574fabdcfc7e" targetNamespace="http://schemas.microsoft.com/office/2006/metadata/properties" ma:root="true" ma:fieldsID="41849314a7033bfba8e11db692a70e56" ns1:_="" ns2:_="" ns3:_="">
    <xsd:import namespace="http://schemas.microsoft.com/sharepoint/v3"/>
    <xsd:import namespace="d92e17ee-cdc3-40d0-8aeb-28c025ab643d"/>
    <xsd:import namespace="e074afd8-8217-48ea-8ecc-574fabdcfc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2e17ee-cdc3-40d0-8aeb-28c025ab64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74afd8-8217-48ea-8ecc-574fabdcfc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3dea5e-f3b8-4ace-a35c-7746a732ff22}" ma:internalName="TaxCatchAll" ma:showField="CatchAllData" ma:web="e074afd8-8217-48ea-8ecc-574fabdcfc7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3DCD35-9F6B-48D5-B619-0792C871AD0D}">
  <ds:schemaRefs>
    <ds:schemaRef ds:uri="http://schemas.microsoft.com/office/2006/documentManagement/types"/>
    <ds:schemaRef ds:uri="http://purl.org/dc/dcmitype/"/>
    <ds:schemaRef ds:uri="d92e17ee-cdc3-40d0-8aeb-28c025ab643d"/>
    <ds:schemaRef ds:uri="http://www.w3.org/XML/1998/namespace"/>
    <ds:schemaRef ds:uri="http://schemas.openxmlformats.org/package/2006/metadata/core-properties"/>
    <ds:schemaRef ds:uri="http://schemas.microsoft.com/office/infopath/2007/PartnerControls"/>
    <ds:schemaRef ds:uri="http://purl.org/dc/terms/"/>
    <ds:schemaRef ds:uri="http://purl.org/dc/elements/1.1/"/>
    <ds:schemaRef ds:uri="e074afd8-8217-48ea-8ecc-574fabdcfc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8DF11AB-4CA3-46CC-9670-CC5CEC8102BC}">
  <ds:schemaRefs>
    <ds:schemaRef ds:uri="http://schemas.microsoft.com/sharepoint/v3/contenttype/forms"/>
  </ds:schemaRefs>
</ds:datastoreItem>
</file>

<file path=customXml/itemProps3.xml><?xml version="1.0" encoding="utf-8"?>
<ds:datastoreItem xmlns:ds="http://schemas.openxmlformats.org/officeDocument/2006/customXml" ds:itemID="{924EAA08-2520-4120-957A-090AD5D4166C}">
  <ds:schemaRefs>
    <ds:schemaRef ds:uri="d92e17ee-cdc3-40d0-8aeb-28c025ab643d"/>
    <ds:schemaRef ds:uri="e074afd8-8217-48ea-8ecc-574fabdcfc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e9645ce-24f7-4fa7-847c-11dc6037a35a}" enabled="1" method="Standard" siteId="{b9e9ed43-edf4-4755-925b-76f18f50dbe7}" removed="0"/>
</clbl:labelList>
</file>

<file path=docProps/app.xml><?xml version="1.0" encoding="utf-8"?>
<Properties xmlns="http://schemas.openxmlformats.org/officeDocument/2006/extended-properties" xmlns:vt="http://schemas.openxmlformats.org/officeDocument/2006/docPropsVTypes">
  <Template>Template ANS - client version</Template>
  <TotalTime>5</TotalTime>
  <Words>7014</Words>
  <Application>Microsoft Office PowerPoint</Application>
  <PresentationFormat>Grand écran</PresentationFormat>
  <Paragraphs>612</Paragraphs>
  <Slides>41</Slides>
  <Notes>40</Notes>
  <HiddenSlides>0</HiddenSlides>
  <MMClips>0</MMClips>
  <ScaleCrop>false</ScaleCrop>
  <HeadingPairs>
    <vt:vector size="8" baseType="variant">
      <vt:variant>
        <vt:lpstr>Polices utilisées</vt:lpstr>
      </vt:variant>
      <vt:variant>
        <vt:i4>10</vt:i4>
      </vt:variant>
      <vt:variant>
        <vt:lpstr>Thème</vt:lpstr>
      </vt:variant>
      <vt:variant>
        <vt:i4>10</vt:i4>
      </vt:variant>
      <vt:variant>
        <vt:lpstr>Serveurs OLE incorporés</vt:lpstr>
      </vt:variant>
      <vt:variant>
        <vt:i4>2</vt:i4>
      </vt:variant>
      <vt:variant>
        <vt:lpstr>Titres des diapositives</vt:lpstr>
      </vt:variant>
      <vt:variant>
        <vt:i4>41</vt:i4>
      </vt:variant>
    </vt:vector>
  </HeadingPairs>
  <TitlesOfParts>
    <vt:vector size="63" baseType="lpstr">
      <vt:lpstr>Arial</vt:lpstr>
      <vt:lpstr>Arial,Sans-Serif</vt:lpstr>
      <vt:lpstr>Calibri</vt:lpstr>
      <vt:lpstr>Calibri Light</vt:lpstr>
      <vt:lpstr>Courier New</vt:lpstr>
      <vt:lpstr>Marianne</vt:lpstr>
      <vt:lpstr>Marianne Light</vt:lpstr>
      <vt:lpstr>Segoe UI</vt:lpstr>
      <vt:lpstr>Symbol</vt:lpstr>
      <vt:lpstr>Wingdings</vt:lpstr>
      <vt:lpstr>Présentation</vt:lpstr>
      <vt:lpstr>Sommaire</vt:lpstr>
      <vt:lpstr>Transition</vt:lpstr>
      <vt:lpstr>2_White_FR_PA7711_16x9_OF_v1</vt:lpstr>
      <vt:lpstr>3_White_FR_PA7711_16x9_OF_v1</vt:lpstr>
      <vt:lpstr>4_White_FR_PA7711_16x9_OF_v1</vt:lpstr>
      <vt:lpstr>4_White_FR_PA7711_16x9_OF_v1</vt:lpstr>
      <vt:lpstr>2_masque PPT V3</vt:lpstr>
      <vt:lpstr>4_masque PPT V3</vt:lpstr>
      <vt:lpstr>masque PPT V3</vt:lpstr>
      <vt:lpstr>think-cell Slide</vt:lpstr>
      <vt:lpstr>Diapositive think-cell</vt:lpstr>
      <vt:lpstr>Ségur DU NUMÉRIQUE EN SANTÉ</vt:lpstr>
      <vt:lpstr>Quelques rappels avant de démarrer ce webinaire</vt:lpstr>
      <vt:lpstr>Vos intervenants</vt:lpstr>
      <vt:lpstr>Agenda</vt:lpstr>
      <vt:lpstr>   Qu'est-ce que le Ségur numérique ?  Rappel des objectifs du Ségur du Numérique en Santé </vt:lpstr>
      <vt:lpstr>Qu'est-ce que le Ségur numérique ?  Bilan de la Vague 1 du Ségur médico-social</vt:lpstr>
      <vt:lpstr>Qu'est-ce que le Ségur numérique ?  Rappel des objectifs de la Vague 2 pour le secteur Médico-Social</vt:lpstr>
      <vt:lpstr>Qu'est-ce que le Ségur numérique ?  Le SONS, c’est quoi ? </vt:lpstr>
      <vt:lpstr>Agenda</vt:lpstr>
      <vt:lpstr>Présentation PowerPoint</vt:lpstr>
      <vt:lpstr>Agenda</vt:lpstr>
      <vt:lpstr>Présentation PowerPoint</vt:lpstr>
      <vt:lpstr>Présentation PowerPoint</vt:lpstr>
      <vt:lpstr>Présentation PowerPoint</vt:lpstr>
      <vt:lpstr>Présentation PowerPoint</vt:lpstr>
      <vt:lpstr>Présentation PowerPoint</vt:lpstr>
      <vt:lpstr>Intégration et gestion de la Messagerie Sécurisée de Santé</vt:lpstr>
      <vt:lpstr>Gestion et partage des documents de santé (CDA)</vt:lpstr>
      <vt:lpstr>Présentation PowerPoint</vt:lpstr>
      <vt:lpstr>Faciliter la qualification de l’identité et simplifier l’accès aux services numériques en santé</vt:lpstr>
      <vt:lpstr>Présentation PowerPoint</vt:lpstr>
      <vt:lpstr>Interopérabilité avec ViaTrajectoire</vt:lpstr>
      <vt:lpstr>Interopérabilité avec ViaTrajectoire</vt:lpstr>
      <vt:lpstr>Interopérabilité avec le SI-SIAO</vt:lpstr>
      <vt:lpstr>Reporting – SIDOBA</vt:lpstr>
      <vt:lpstr>Reporting – MaturiN-SMS</vt:lpstr>
      <vt:lpstr>Autres fonctionnalités spécifiques au secteur médico-social</vt:lpstr>
      <vt:lpstr>Autres fonctionnalités spécifiques au secteur médico-social</vt:lpstr>
      <vt:lpstr>Agenda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44 pt, bold bottom-aligned)</dc:title>
  <dc:subject/>
  <dc:creator>Edouard Paya</dc:creator>
  <cp:keywords/>
  <dc:description/>
  <cp:lastModifiedBy>Margaux BUGUET</cp:lastModifiedBy>
  <cp:revision>1</cp:revision>
  <cp:lastPrinted>2022-02-17T14:29:56Z</cp:lastPrinted>
  <dcterms:created xsi:type="dcterms:W3CDTF">2020-10-23T15:06:33Z</dcterms:created>
  <dcterms:modified xsi:type="dcterms:W3CDTF">2026-04-08T09:16:26Z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2020-10-22 01:56 PM</vt:lpwstr>
  </property>
  <property fmtid="{D5CDD505-2E9C-101B-9397-08002B2CF9AE}" pid="8" name="TemplateCreated">
    <vt:lpwstr>2019-02-27 01:18 PM</vt:lpwstr>
  </property>
  <property fmtid="{D5CDD505-2E9C-101B-9397-08002B2CF9AE}" pid="9" name="ContentTypeId">
    <vt:lpwstr>0x0101006B056F8F34003C4186412F7A52B1FD77</vt:lpwstr>
  </property>
  <property fmtid="{D5CDD505-2E9C-101B-9397-08002B2CF9AE}" pid="10" name="MediaServiceImageTags">
    <vt:lpwstr/>
  </property>
  <property fmtid="{D5CDD505-2E9C-101B-9397-08002B2CF9AE}" pid="11" name="MSIP_Label_ae8fab06-504b-4325-93a9-50ca85e66f06_Enabled">
    <vt:lpwstr>true</vt:lpwstr>
  </property>
  <property fmtid="{D5CDD505-2E9C-101B-9397-08002B2CF9AE}" pid="12" name="MSIP_Label_ae8fab06-504b-4325-93a9-50ca85e66f06_SetDate">
    <vt:lpwstr>2022-09-08T14:39:49Z</vt:lpwstr>
  </property>
  <property fmtid="{D5CDD505-2E9C-101B-9397-08002B2CF9AE}" pid="13" name="MSIP_Label_ae8fab06-504b-4325-93a9-50ca85e66f06_Method">
    <vt:lpwstr>Standard</vt:lpwstr>
  </property>
  <property fmtid="{D5CDD505-2E9C-101B-9397-08002B2CF9AE}" pid="14" name="MSIP_Label_ae8fab06-504b-4325-93a9-50ca85e66f06_Name">
    <vt:lpwstr>C-Confidentiel</vt:lpwstr>
  </property>
  <property fmtid="{D5CDD505-2E9C-101B-9397-08002B2CF9AE}" pid="15" name="MSIP_Label_ae8fab06-504b-4325-93a9-50ca85e66f06_SiteId">
    <vt:lpwstr>41d9a388-7aef-420d-976c-d046beab641f</vt:lpwstr>
  </property>
  <property fmtid="{D5CDD505-2E9C-101B-9397-08002B2CF9AE}" pid="16" name="MSIP_Label_ae8fab06-504b-4325-93a9-50ca85e66f06_ActionId">
    <vt:lpwstr>a7eccb8f-47ce-4a4a-ae13-c50810ae7f13</vt:lpwstr>
  </property>
  <property fmtid="{D5CDD505-2E9C-101B-9397-08002B2CF9AE}" pid="17" name="MSIP_Label_ae8fab06-504b-4325-93a9-50ca85e66f06_ContentBits">
    <vt:lpwstr>0</vt:lpwstr>
  </property>
  <property fmtid="{D5CDD505-2E9C-101B-9397-08002B2CF9AE}" pid="18" name="Order">
    <vt:r8>164800</vt:r8>
  </property>
  <property fmtid="{D5CDD505-2E9C-101B-9397-08002B2CF9AE}" pid="19" name="_ExtendedDescription">
    <vt:lpwstr/>
  </property>
  <property fmtid="{D5CDD505-2E9C-101B-9397-08002B2CF9AE}" pid="20" name="MSIP_Label_fe9645ce-24f7-4fa7-847c-11dc6037a35a_Enabled">
    <vt:lpwstr>true</vt:lpwstr>
  </property>
  <property fmtid="{D5CDD505-2E9C-101B-9397-08002B2CF9AE}" pid="21" name="MSIP_Label_fe9645ce-24f7-4fa7-847c-11dc6037a35a_SetDate">
    <vt:lpwstr>2025-04-24T07:25:50Z</vt:lpwstr>
  </property>
  <property fmtid="{D5CDD505-2E9C-101B-9397-08002B2CF9AE}" pid="22" name="MSIP_Label_fe9645ce-24f7-4fa7-847c-11dc6037a35a_Method">
    <vt:lpwstr>Standard</vt:lpwstr>
  </property>
  <property fmtid="{D5CDD505-2E9C-101B-9397-08002B2CF9AE}" pid="23" name="MSIP_Label_fe9645ce-24f7-4fa7-847c-11dc6037a35a_Name">
    <vt:lpwstr>(FRA) C-Confidentiel</vt:lpwstr>
  </property>
  <property fmtid="{D5CDD505-2E9C-101B-9397-08002B2CF9AE}" pid="24" name="MSIP_Label_fe9645ce-24f7-4fa7-847c-11dc6037a35a_SiteId">
    <vt:lpwstr>b9e9ed43-edf4-4755-925b-76f18f50dbe7</vt:lpwstr>
  </property>
  <property fmtid="{D5CDD505-2E9C-101B-9397-08002B2CF9AE}" pid="25" name="MSIP_Label_fe9645ce-24f7-4fa7-847c-11dc6037a35a_ActionId">
    <vt:lpwstr>23390668-400d-4d65-80e6-4cc76609bb87</vt:lpwstr>
  </property>
  <property fmtid="{D5CDD505-2E9C-101B-9397-08002B2CF9AE}" pid="26" name="MSIP_Label_fe9645ce-24f7-4fa7-847c-11dc6037a35a_ContentBits">
    <vt:lpwstr>0</vt:lpwstr>
  </property>
  <property fmtid="{D5CDD505-2E9C-101B-9397-08002B2CF9AE}" pid="27" name="MSIP_Label_fe9645ce-24f7-4fa7-847c-11dc6037a35a_Tag">
    <vt:lpwstr>10, 3, 0, 1</vt:lpwstr>
  </property>
  <property fmtid="{D5CDD505-2E9C-101B-9397-08002B2CF9AE}" pid="28" name="MSIP_Label_3094c1fb-3db8-4cce-b079-9b022302847f_SiteId">
    <vt:lpwstr>035e5292-5a25-4509-bb08-a555f7d31a8b</vt:lpwstr>
  </property>
  <property fmtid="{D5CDD505-2E9C-101B-9397-08002B2CF9AE}" pid="29" name="MSIP_Label_3094c1fb-3db8-4cce-b079-9b022302847f_Method">
    <vt:lpwstr>Standard</vt:lpwstr>
  </property>
  <property fmtid="{D5CDD505-2E9C-101B-9397-08002B2CF9AE}" pid="30" name="MSIP_Label_3094c1fb-3db8-4cce-b079-9b022302847f_Tag">
    <vt:lpwstr>10, 3, 0, 1</vt:lpwstr>
  </property>
  <property fmtid="{D5CDD505-2E9C-101B-9397-08002B2CF9AE}" pid="31" name="MSIP_Label_3094c1fb-3db8-4cce-b079-9b022302847f_Enabled">
    <vt:lpwstr>true</vt:lpwstr>
  </property>
  <property fmtid="{D5CDD505-2E9C-101B-9397-08002B2CF9AE}" pid="32" name="MSIP_Label_3094c1fb-3db8-4cce-b079-9b022302847f_ContentBits">
    <vt:lpwstr>0</vt:lpwstr>
  </property>
  <property fmtid="{D5CDD505-2E9C-101B-9397-08002B2CF9AE}" pid="33" name="MSIP_Label_3094c1fb-3db8-4cce-b079-9b022302847f_SetDate">
    <vt:lpwstr>2025-09-09T12:53:37Z</vt:lpwstr>
  </property>
  <property fmtid="{D5CDD505-2E9C-101B-9397-08002B2CF9AE}" pid="34" name="MSIP_Label_3094c1fb-3db8-4cce-b079-9b022302847f_Name">
    <vt:lpwstr>[Prod v5] C1 - Standard</vt:lpwstr>
  </property>
  <property fmtid="{D5CDD505-2E9C-101B-9397-08002B2CF9AE}" pid="35" name="MSIP_Label_3094c1fb-3db8-4cce-b079-9b022302847f_ActionId">
    <vt:lpwstr>f96dbc89-c586-4344-8dd1-090c2cab789d</vt:lpwstr>
  </property>
</Properties>
</file>